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4.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1" r:id="rId2"/>
    <p:sldMasterId id="2147483716" r:id="rId3"/>
    <p:sldMasterId id="2147483732" r:id="rId4"/>
    <p:sldMasterId id="2147483745" r:id="rId5"/>
    <p:sldMasterId id="2147483758" r:id="rId6"/>
    <p:sldMasterId id="2147483771" r:id="rId7"/>
    <p:sldMasterId id="2147483796" r:id="rId8"/>
    <p:sldMasterId id="2147483809" r:id="rId9"/>
    <p:sldMasterId id="2147483849" r:id="rId10"/>
    <p:sldMasterId id="2147483864" r:id="rId11"/>
    <p:sldMasterId id="2147483878" r:id="rId12"/>
    <p:sldMasterId id="2147483891" r:id="rId13"/>
    <p:sldMasterId id="2147483906" r:id="rId14"/>
    <p:sldMasterId id="2147483921" r:id="rId15"/>
    <p:sldMasterId id="2147483973" r:id="rId16"/>
    <p:sldMasterId id="2147483987" r:id="rId17"/>
  </p:sldMasterIdLst>
  <p:notesMasterIdLst>
    <p:notesMasterId r:id="rId334"/>
  </p:notesMasterIdLst>
  <p:sldIdLst>
    <p:sldId id="283" r:id="rId18"/>
    <p:sldId id="713" r:id="rId19"/>
    <p:sldId id="433" r:id="rId20"/>
    <p:sldId id="434" r:id="rId21"/>
    <p:sldId id="494" r:id="rId22"/>
    <p:sldId id="589" r:id="rId23"/>
    <p:sldId id="587" r:id="rId24"/>
    <p:sldId id="588" r:id="rId25"/>
    <p:sldId id="690" r:id="rId26"/>
    <p:sldId id="691" r:id="rId27"/>
    <p:sldId id="692" r:id="rId28"/>
    <p:sldId id="685" r:id="rId29"/>
    <p:sldId id="686" r:id="rId30"/>
    <p:sldId id="687" r:id="rId31"/>
    <p:sldId id="688" r:id="rId32"/>
    <p:sldId id="689" r:id="rId33"/>
    <p:sldId id="676" r:id="rId34"/>
    <p:sldId id="327" r:id="rId35"/>
    <p:sldId id="328"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32" r:id="rId50"/>
    <p:sldId id="333" r:id="rId51"/>
    <p:sldId id="334" r:id="rId52"/>
    <p:sldId id="335" r:id="rId53"/>
    <p:sldId id="346" r:id="rId54"/>
    <p:sldId id="347" r:id="rId55"/>
    <p:sldId id="339" r:id="rId56"/>
    <p:sldId id="340" r:id="rId57"/>
    <p:sldId id="341" r:id="rId58"/>
    <p:sldId id="342" r:id="rId59"/>
    <p:sldId id="343" r:id="rId60"/>
    <p:sldId id="344" r:id="rId61"/>
    <p:sldId id="345" r:id="rId62"/>
    <p:sldId id="349" r:id="rId63"/>
    <p:sldId id="714" r:id="rId64"/>
    <p:sldId id="675" r:id="rId65"/>
    <p:sldId id="695" r:id="rId66"/>
    <p:sldId id="694" r:id="rId67"/>
    <p:sldId id="693" r:id="rId68"/>
    <p:sldId id="698" r:id="rId69"/>
    <p:sldId id="696" r:id="rId70"/>
    <p:sldId id="697" r:id="rId71"/>
    <p:sldId id="289" r:id="rId72"/>
    <p:sldId id="290" r:id="rId73"/>
    <p:sldId id="294" r:id="rId74"/>
    <p:sldId id="295" r:id="rId75"/>
    <p:sldId id="296" r:id="rId76"/>
    <p:sldId id="297" r:id="rId77"/>
    <p:sldId id="298" r:id="rId78"/>
    <p:sldId id="291" r:id="rId79"/>
    <p:sldId id="292" r:id="rId80"/>
    <p:sldId id="492" r:id="rId81"/>
    <p:sldId id="270" r:id="rId82"/>
    <p:sldId id="705" r:id="rId83"/>
    <p:sldId id="706" r:id="rId84"/>
    <p:sldId id="707" r:id="rId85"/>
    <p:sldId id="586" r:id="rId86"/>
    <p:sldId id="272" r:id="rId87"/>
    <p:sldId id="273" r:id="rId88"/>
    <p:sldId id="276" r:id="rId89"/>
    <p:sldId id="277" r:id="rId90"/>
    <p:sldId id="266" r:id="rId91"/>
    <p:sldId id="275" r:id="rId92"/>
    <p:sldId id="585" r:id="rId93"/>
    <p:sldId id="435" r:id="rId94"/>
    <p:sldId id="436" r:id="rId95"/>
    <p:sldId id="437" r:id="rId96"/>
    <p:sldId id="438" r:id="rId97"/>
    <p:sldId id="439" r:id="rId98"/>
    <p:sldId id="441" r:id="rId99"/>
    <p:sldId id="446" r:id="rId100"/>
    <p:sldId id="447" r:id="rId101"/>
    <p:sldId id="448" r:id="rId102"/>
    <p:sldId id="451" r:id="rId103"/>
    <p:sldId id="452" r:id="rId104"/>
    <p:sldId id="453" r:id="rId105"/>
    <p:sldId id="454" r:id="rId106"/>
    <p:sldId id="455" r:id="rId107"/>
    <p:sldId id="462" r:id="rId108"/>
    <p:sldId id="465" r:id="rId109"/>
    <p:sldId id="491" r:id="rId110"/>
    <p:sldId id="486" r:id="rId111"/>
    <p:sldId id="708" r:id="rId112"/>
    <p:sldId id="497" r:id="rId113"/>
    <p:sldId id="498" r:id="rId114"/>
    <p:sldId id="499" r:id="rId115"/>
    <p:sldId id="500" r:id="rId116"/>
    <p:sldId id="501" r:id="rId117"/>
    <p:sldId id="502" r:id="rId118"/>
    <p:sldId id="503" r:id="rId119"/>
    <p:sldId id="504" r:id="rId120"/>
    <p:sldId id="505" r:id="rId121"/>
    <p:sldId id="506" r:id="rId122"/>
    <p:sldId id="507" r:id="rId123"/>
    <p:sldId id="508" r:id="rId124"/>
    <p:sldId id="509" r:id="rId125"/>
    <p:sldId id="510" r:id="rId126"/>
    <p:sldId id="511" r:id="rId127"/>
    <p:sldId id="512" r:id="rId128"/>
    <p:sldId id="513" r:id="rId129"/>
    <p:sldId id="514" r:id="rId130"/>
    <p:sldId id="515" r:id="rId131"/>
    <p:sldId id="516" r:id="rId132"/>
    <p:sldId id="517" r:id="rId133"/>
    <p:sldId id="518" r:id="rId134"/>
    <p:sldId id="519" r:id="rId135"/>
    <p:sldId id="520" r:id="rId136"/>
    <p:sldId id="521" r:id="rId137"/>
    <p:sldId id="522" r:id="rId138"/>
    <p:sldId id="523" r:id="rId139"/>
    <p:sldId id="524" r:id="rId140"/>
    <p:sldId id="525" r:id="rId141"/>
    <p:sldId id="526" r:id="rId142"/>
    <p:sldId id="527" r:id="rId143"/>
    <p:sldId id="528" r:id="rId144"/>
    <p:sldId id="529" r:id="rId145"/>
    <p:sldId id="530" r:id="rId146"/>
    <p:sldId id="531" r:id="rId147"/>
    <p:sldId id="532" r:id="rId148"/>
    <p:sldId id="533" r:id="rId149"/>
    <p:sldId id="534" r:id="rId150"/>
    <p:sldId id="535" r:id="rId151"/>
    <p:sldId id="536" r:id="rId152"/>
    <p:sldId id="537" r:id="rId153"/>
    <p:sldId id="538" r:id="rId154"/>
    <p:sldId id="539" r:id="rId155"/>
    <p:sldId id="540" r:id="rId156"/>
    <p:sldId id="541" r:id="rId157"/>
    <p:sldId id="542" r:id="rId158"/>
    <p:sldId id="543" r:id="rId159"/>
    <p:sldId id="544" r:id="rId160"/>
    <p:sldId id="545" r:id="rId161"/>
    <p:sldId id="546" r:id="rId162"/>
    <p:sldId id="547" r:id="rId163"/>
    <p:sldId id="548" r:id="rId164"/>
    <p:sldId id="549" r:id="rId165"/>
    <p:sldId id="550" r:id="rId166"/>
    <p:sldId id="551" r:id="rId167"/>
    <p:sldId id="552" r:id="rId168"/>
    <p:sldId id="553" r:id="rId169"/>
    <p:sldId id="554" r:id="rId170"/>
    <p:sldId id="555" r:id="rId171"/>
    <p:sldId id="556" r:id="rId172"/>
    <p:sldId id="557" r:id="rId173"/>
    <p:sldId id="558" r:id="rId174"/>
    <p:sldId id="559" r:id="rId175"/>
    <p:sldId id="560" r:id="rId176"/>
    <p:sldId id="561" r:id="rId177"/>
    <p:sldId id="562" r:id="rId178"/>
    <p:sldId id="563" r:id="rId179"/>
    <p:sldId id="564" r:id="rId180"/>
    <p:sldId id="565" r:id="rId181"/>
    <p:sldId id="566" r:id="rId182"/>
    <p:sldId id="567" r:id="rId183"/>
    <p:sldId id="568" r:id="rId184"/>
    <p:sldId id="569" r:id="rId185"/>
    <p:sldId id="570" r:id="rId186"/>
    <p:sldId id="571" r:id="rId187"/>
    <p:sldId id="572" r:id="rId188"/>
    <p:sldId id="583" r:id="rId189"/>
    <p:sldId id="584" r:id="rId190"/>
    <p:sldId id="573" r:id="rId191"/>
    <p:sldId id="574" r:id="rId192"/>
    <p:sldId id="575" r:id="rId193"/>
    <p:sldId id="576" r:id="rId194"/>
    <p:sldId id="577" r:id="rId195"/>
    <p:sldId id="578" r:id="rId196"/>
    <p:sldId id="579" r:id="rId197"/>
    <p:sldId id="592" r:id="rId198"/>
    <p:sldId id="493" r:id="rId199"/>
    <p:sldId id="378" r:id="rId200"/>
    <p:sldId id="379" r:id="rId201"/>
    <p:sldId id="374" r:id="rId202"/>
    <p:sldId id="373" r:id="rId203"/>
    <p:sldId id="375" r:id="rId204"/>
    <p:sldId id="376" r:id="rId205"/>
    <p:sldId id="377" r:id="rId206"/>
    <p:sldId id="709" r:id="rId207"/>
    <p:sldId id="380" r:id="rId208"/>
    <p:sldId id="381" r:id="rId209"/>
    <p:sldId id="382" r:id="rId210"/>
    <p:sldId id="383" r:id="rId211"/>
    <p:sldId id="384" r:id="rId212"/>
    <p:sldId id="385" r:id="rId213"/>
    <p:sldId id="386" r:id="rId214"/>
    <p:sldId id="387" r:id="rId215"/>
    <p:sldId id="710" r:id="rId216"/>
    <p:sldId id="363" r:id="rId217"/>
    <p:sldId id="598" r:id="rId218"/>
    <p:sldId id="599" r:id="rId219"/>
    <p:sldId id="600" r:id="rId220"/>
    <p:sldId id="601" r:id="rId221"/>
    <p:sldId id="602" r:id="rId222"/>
    <p:sldId id="603" r:id="rId223"/>
    <p:sldId id="711" r:id="rId224"/>
    <p:sldId id="364" r:id="rId225"/>
    <p:sldId id="365" r:id="rId226"/>
    <p:sldId id="366" r:id="rId227"/>
    <p:sldId id="367" r:id="rId228"/>
    <p:sldId id="368" r:id="rId229"/>
    <p:sldId id="369" r:id="rId230"/>
    <p:sldId id="370" r:id="rId231"/>
    <p:sldId id="371" r:id="rId232"/>
    <p:sldId id="372" r:id="rId233"/>
    <p:sldId id="712" r:id="rId234"/>
    <p:sldId id="257" r:id="rId235"/>
    <p:sldId id="359" r:id="rId236"/>
    <p:sldId id="360" r:id="rId237"/>
    <p:sldId id="300" r:id="rId238"/>
    <p:sldId id="258" r:id="rId239"/>
    <p:sldId id="286" r:id="rId240"/>
    <p:sldId id="309" r:id="rId241"/>
    <p:sldId id="288" r:id="rId242"/>
    <p:sldId id="611" r:id="rId243"/>
    <p:sldId id="672" r:id="rId244"/>
    <p:sldId id="612" r:id="rId245"/>
    <p:sldId id="613" r:id="rId246"/>
    <p:sldId id="614" r:id="rId247"/>
    <p:sldId id="615" r:id="rId248"/>
    <p:sldId id="616" r:id="rId249"/>
    <p:sldId id="617" r:id="rId250"/>
    <p:sldId id="618" r:id="rId251"/>
    <p:sldId id="619" r:id="rId252"/>
    <p:sldId id="620" r:id="rId253"/>
    <p:sldId id="621" r:id="rId254"/>
    <p:sldId id="622" r:id="rId255"/>
    <p:sldId id="623" r:id="rId256"/>
    <p:sldId id="632" r:id="rId257"/>
    <p:sldId id="633" r:id="rId258"/>
    <p:sldId id="634" r:id="rId259"/>
    <p:sldId id="635" r:id="rId260"/>
    <p:sldId id="629" r:id="rId261"/>
    <p:sldId id="630" r:id="rId262"/>
    <p:sldId id="631" r:id="rId263"/>
    <p:sldId id="636" r:id="rId264"/>
    <p:sldId id="637" r:id="rId265"/>
    <p:sldId id="638" r:id="rId266"/>
    <p:sldId id="639" r:id="rId267"/>
    <p:sldId id="640" r:id="rId268"/>
    <p:sldId id="641" r:id="rId269"/>
    <p:sldId id="642" r:id="rId270"/>
    <p:sldId id="643" r:id="rId271"/>
    <p:sldId id="644" r:id="rId272"/>
    <p:sldId id="645" r:id="rId273"/>
    <p:sldId id="646" r:id="rId274"/>
    <p:sldId id="647" r:id="rId275"/>
    <p:sldId id="648" r:id="rId276"/>
    <p:sldId id="649" r:id="rId277"/>
    <p:sldId id="650" r:id="rId278"/>
    <p:sldId id="651" r:id="rId279"/>
    <p:sldId id="652" r:id="rId280"/>
    <p:sldId id="653" r:id="rId281"/>
    <p:sldId id="654" r:id="rId282"/>
    <p:sldId id="655" r:id="rId283"/>
    <p:sldId id="656" r:id="rId284"/>
    <p:sldId id="657" r:id="rId285"/>
    <p:sldId id="658" r:id="rId286"/>
    <p:sldId id="659" r:id="rId287"/>
    <p:sldId id="660" r:id="rId288"/>
    <p:sldId id="661" r:id="rId289"/>
    <p:sldId id="662" r:id="rId290"/>
    <p:sldId id="663" r:id="rId291"/>
    <p:sldId id="664" r:id="rId292"/>
    <p:sldId id="665" r:id="rId293"/>
    <p:sldId id="666" r:id="rId294"/>
    <p:sldId id="667" r:id="rId295"/>
    <p:sldId id="668" r:id="rId296"/>
    <p:sldId id="669" r:id="rId297"/>
    <p:sldId id="670" r:id="rId298"/>
    <p:sldId id="671" r:id="rId299"/>
    <p:sldId id="604" r:id="rId300"/>
    <p:sldId id="605" r:id="rId301"/>
    <p:sldId id="606" r:id="rId302"/>
    <p:sldId id="607" r:id="rId303"/>
    <p:sldId id="608" r:id="rId304"/>
    <p:sldId id="609" r:id="rId305"/>
    <p:sldId id="610" r:id="rId306"/>
    <p:sldId id="361" r:id="rId307"/>
    <p:sldId id="682" r:id="rId308"/>
    <p:sldId id="674" r:id="rId309"/>
    <p:sldId id="310" r:id="rId310"/>
    <p:sldId id="312" r:id="rId311"/>
    <p:sldId id="260" r:id="rId312"/>
    <p:sldId id="261" r:id="rId313"/>
    <p:sldId id="301" r:id="rId314"/>
    <p:sldId id="285" r:id="rId315"/>
    <p:sldId id="302" r:id="rId316"/>
    <p:sldId id="262" r:id="rId317"/>
    <p:sldId id="263" r:id="rId318"/>
    <p:sldId id="307" r:id="rId319"/>
    <p:sldId id="673" r:id="rId320"/>
    <p:sldId id="679" r:id="rId321"/>
    <p:sldId id="683" r:id="rId322"/>
    <p:sldId id="677" r:id="rId323"/>
    <p:sldId id="678" r:id="rId324"/>
    <p:sldId id="680" r:id="rId325"/>
    <p:sldId id="681" r:id="rId326"/>
    <p:sldId id="699" r:id="rId327"/>
    <p:sldId id="700" r:id="rId328"/>
    <p:sldId id="701" r:id="rId329"/>
    <p:sldId id="702" r:id="rId330"/>
    <p:sldId id="703" r:id="rId331"/>
    <p:sldId id="704" r:id="rId332"/>
    <p:sldId id="271" r:id="rId3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84" autoAdjust="0"/>
  </p:normalViewPr>
  <p:slideViewPr>
    <p:cSldViewPr snapToGrid="0">
      <p:cViewPr varScale="1">
        <p:scale>
          <a:sx n="75" d="100"/>
          <a:sy n="75" d="100"/>
        </p:scale>
        <p:origin x="-492" y="-90"/>
      </p:cViewPr>
      <p:guideLst>
        <p:guide orient="horz" pos="2160"/>
        <p:guide pos="2880"/>
      </p:guideLst>
    </p:cSldViewPr>
  </p:slideViewPr>
  <p:outlineViewPr>
    <p:cViewPr>
      <p:scale>
        <a:sx n="33" d="100"/>
        <a:sy n="33" d="100"/>
      </p:scale>
      <p:origin x="0" y="72462"/>
    </p:cViewPr>
  </p:outlineViewPr>
  <p:notesTextViewPr>
    <p:cViewPr>
      <p:scale>
        <a:sx n="1" d="1"/>
        <a:sy n="1" d="1"/>
      </p:scale>
      <p:origin x="0" y="0"/>
    </p:cViewPr>
  </p:notesTextViewPr>
  <p:sorterViewPr>
    <p:cViewPr>
      <p:scale>
        <a:sx n="66" d="100"/>
        <a:sy n="66" d="100"/>
      </p:scale>
      <p:origin x="0" y="3945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99" Type="http://schemas.openxmlformats.org/officeDocument/2006/relationships/slide" Target="slides/slide282.xml"/><Relationship Id="rId303" Type="http://schemas.openxmlformats.org/officeDocument/2006/relationships/slide" Target="slides/slide286.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324" Type="http://schemas.openxmlformats.org/officeDocument/2006/relationships/slide" Target="slides/slide307.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268" Type="http://schemas.openxmlformats.org/officeDocument/2006/relationships/slide" Target="slides/slide251.xml"/><Relationship Id="rId289" Type="http://schemas.openxmlformats.org/officeDocument/2006/relationships/slide" Target="slides/slide272.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314" Type="http://schemas.openxmlformats.org/officeDocument/2006/relationships/slide" Target="slides/slide297.xml"/><Relationship Id="rId335"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79" Type="http://schemas.openxmlformats.org/officeDocument/2006/relationships/slide" Target="slides/slide262.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290" Type="http://schemas.openxmlformats.org/officeDocument/2006/relationships/slide" Target="slides/slide273.xml"/><Relationship Id="rId304" Type="http://schemas.openxmlformats.org/officeDocument/2006/relationships/slide" Target="slides/slide287.xml"/><Relationship Id="rId325" Type="http://schemas.openxmlformats.org/officeDocument/2006/relationships/slide" Target="slides/slide308.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269" Type="http://schemas.openxmlformats.org/officeDocument/2006/relationships/slide" Target="slides/slide252.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280" Type="http://schemas.openxmlformats.org/officeDocument/2006/relationships/slide" Target="slides/slide263.xml"/><Relationship Id="rId315" Type="http://schemas.openxmlformats.org/officeDocument/2006/relationships/slide" Target="slides/slide298.xml"/><Relationship Id="rId336" Type="http://schemas.openxmlformats.org/officeDocument/2006/relationships/viewProps" Target="viewProps.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291" Type="http://schemas.openxmlformats.org/officeDocument/2006/relationships/slide" Target="slides/slide274.xml"/><Relationship Id="rId305" Type="http://schemas.openxmlformats.org/officeDocument/2006/relationships/slide" Target="slides/slide288.xml"/><Relationship Id="rId326" Type="http://schemas.openxmlformats.org/officeDocument/2006/relationships/slide" Target="slides/slide309.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281" Type="http://schemas.openxmlformats.org/officeDocument/2006/relationships/slide" Target="slides/slide264.xml"/><Relationship Id="rId316" Type="http://schemas.openxmlformats.org/officeDocument/2006/relationships/slide" Target="slides/slide299.xml"/><Relationship Id="rId337" Type="http://schemas.openxmlformats.org/officeDocument/2006/relationships/theme" Target="theme/theme1.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50" Type="http://schemas.openxmlformats.org/officeDocument/2006/relationships/slide" Target="slides/slide233.xml"/><Relationship Id="rId271" Type="http://schemas.openxmlformats.org/officeDocument/2006/relationships/slide" Target="slides/slide254.xml"/><Relationship Id="rId292" Type="http://schemas.openxmlformats.org/officeDocument/2006/relationships/slide" Target="slides/slide275.xml"/><Relationship Id="rId306" Type="http://schemas.openxmlformats.org/officeDocument/2006/relationships/slide" Target="slides/slide289.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327" Type="http://schemas.openxmlformats.org/officeDocument/2006/relationships/slide" Target="slides/slide310.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240" Type="http://schemas.openxmlformats.org/officeDocument/2006/relationships/slide" Target="slides/slide223.xml"/><Relationship Id="rId261" Type="http://schemas.openxmlformats.org/officeDocument/2006/relationships/slide" Target="slides/slide244.xml"/><Relationship Id="rId14" Type="http://schemas.openxmlformats.org/officeDocument/2006/relationships/slideMaster" Target="slideMasters/slideMaster14.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282" Type="http://schemas.openxmlformats.org/officeDocument/2006/relationships/slide" Target="slides/slide265.xml"/><Relationship Id="rId317" Type="http://schemas.openxmlformats.org/officeDocument/2006/relationships/slide" Target="slides/slide300.xml"/><Relationship Id="rId338"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slide" Target="slides/slide213.xml"/><Relationship Id="rId235" Type="http://schemas.openxmlformats.org/officeDocument/2006/relationships/slide" Target="slides/slide218.xml"/><Relationship Id="rId251" Type="http://schemas.openxmlformats.org/officeDocument/2006/relationships/slide" Target="slides/slide234.xml"/><Relationship Id="rId256" Type="http://schemas.openxmlformats.org/officeDocument/2006/relationships/slide" Target="slides/slide239.xml"/><Relationship Id="rId277" Type="http://schemas.openxmlformats.org/officeDocument/2006/relationships/slide" Target="slides/slide260.xml"/><Relationship Id="rId298" Type="http://schemas.openxmlformats.org/officeDocument/2006/relationships/slide" Target="slides/slide281.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slide" Target="slides/slide255.xml"/><Relationship Id="rId293" Type="http://schemas.openxmlformats.org/officeDocument/2006/relationships/slide" Target="slides/slide276.xml"/><Relationship Id="rId302" Type="http://schemas.openxmlformats.org/officeDocument/2006/relationships/slide" Target="slides/slide285.xml"/><Relationship Id="rId307" Type="http://schemas.openxmlformats.org/officeDocument/2006/relationships/slide" Target="slides/slide290.xml"/><Relationship Id="rId323" Type="http://schemas.openxmlformats.org/officeDocument/2006/relationships/slide" Target="slides/slide306.xml"/><Relationship Id="rId328" Type="http://schemas.openxmlformats.org/officeDocument/2006/relationships/slide" Target="slides/slide31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241" Type="http://schemas.openxmlformats.org/officeDocument/2006/relationships/slide" Target="slides/slide224.xml"/><Relationship Id="rId246" Type="http://schemas.openxmlformats.org/officeDocument/2006/relationships/slide" Target="slides/slide229.xml"/><Relationship Id="rId267" Type="http://schemas.openxmlformats.org/officeDocument/2006/relationships/slide" Target="slides/slide250.xml"/><Relationship Id="rId288" Type="http://schemas.openxmlformats.org/officeDocument/2006/relationships/slide" Target="slides/slide271.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slide" Target="slides/slide245.xml"/><Relationship Id="rId283" Type="http://schemas.openxmlformats.org/officeDocument/2006/relationships/slide" Target="slides/slide266.xml"/><Relationship Id="rId313" Type="http://schemas.openxmlformats.org/officeDocument/2006/relationships/slide" Target="slides/slide296.xml"/><Relationship Id="rId318" Type="http://schemas.openxmlformats.org/officeDocument/2006/relationships/slide" Target="slides/slide301.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33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slide" Target="slides/slide261.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294" Type="http://schemas.openxmlformats.org/officeDocument/2006/relationships/slide" Target="slides/slide277.xml"/><Relationship Id="rId308" Type="http://schemas.openxmlformats.org/officeDocument/2006/relationships/slide" Target="slides/slide291.xml"/><Relationship Id="rId329" Type="http://schemas.openxmlformats.org/officeDocument/2006/relationships/slide" Target="slides/slide312.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284" Type="http://schemas.openxmlformats.org/officeDocument/2006/relationships/slide" Target="slides/slide267.xml"/><Relationship Id="rId319" Type="http://schemas.openxmlformats.org/officeDocument/2006/relationships/slide" Target="slides/slide302.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330" Type="http://schemas.openxmlformats.org/officeDocument/2006/relationships/slide" Target="slides/slide313.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slide" Target="slides/slide257.xml"/><Relationship Id="rId295" Type="http://schemas.openxmlformats.org/officeDocument/2006/relationships/slide" Target="slides/slide278.xml"/><Relationship Id="rId309" Type="http://schemas.openxmlformats.org/officeDocument/2006/relationships/slide" Target="slides/slide292.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320" Type="http://schemas.openxmlformats.org/officeDocument/2006/relationships/slide" Target="slides/slide303.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285" Type="http://schemas.openxmlformats.org/officeDocument/2006/relationships/slide" Target="slides/slide26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310" Type="http://schemas.openxmlformats.org/officeDocument/2006/relationships/slide" Target="slides/slide293.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331" Type="http://schemas.openxmlformats.org/officeDocument/2006/relationships/slide" Target="slides/slide314.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slide" Target="slides/slide258.xml"/><Relationship Id="rId296" Type="http://schemas.openxmlformats.org/officeDocument/2006/relationships/slide" Target="slides/slide279.xml"/><Relationship Id="rId300" Type="http://schemas.openxmlformats.org/officeDocument/2006/relationships/slide" Target="slides/slide283.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321" Type="http://schemas.openxmlformats.org/officeDocument/2006/relationships/slide" Target="slides/slide304.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slide" Target="slides/slide248.xml"/><Relationship Id="rId286" Type="http://schemas.openxmlformats.org/officeDocument/2006/relationships/slide" Target="slides/slide269.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311" Type="http://schemas.openxmlformats.org/officeDocument/2006/relationships/slide" Target="slides/slide294.xml"/><Relationship Id="rId332" Type="http://schemas.openxmlformats.org/officeDocument/2006/relationships/slide" Target="slides/slide315.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slide" Target="slides/slide238.xml"/><Relationship Id="rId276" Type="http://schemas.openxmlformats.org/officeDocument/2006/relationships/slide" Target="slides/slide259.xml"/><Relationship Id="rId297" Type="http://schemas.openxmlformats.org/officeDocument/2006/relationships/slide" Target="slides/slide280.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301" Type="http://schemas.openxmlformats.org/officeDocument/2006/relationships/slide" Target="slides/slide284.xml"/><Relationship Id="rId322" Type="http://schemas.openxmlformats.org/officeDocument/2006/relationships/slide" Target="slides/slide305.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slide" Target="slides/slide228.xml"/><Relationship Id="rId266" Type="http://schemas.openxmlformats.org/officeDocument/2006/relationships/slide" Target="slides/slide249.xml"/><Relationship Id="rId287" Type="http://schemas.openxmlformats.org/officeDocument/2006/relationships/slide" Target="slides/slide270.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312" Type="http://schemas.openxmlformats.org/officeDocument/2006/relationships/slide" Target="slides/slide295.xml"/><Relationship Id="rId333" Type="http://schemas.openxmlformats.org/officeDocument/2006/relationships/slide" Target="slides/slide316.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2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2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2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FAA1A3-1ACF-4A45-9BD0-098D08DD0FB9}" type="datetimeFigureOut">
              <a:rPr lang="en-US" smtClean="0"/>
              <a:t>6/15/2016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261E2-DB15-4AB1-917B-E428613725A0}" type="slidenum">
              <a:rPr lang="en-US" smtClean="0"/>
              <a:t>‹#›</a:t>
            </a:fld>
            <a:endParaRPr lang="en-US"/>
          </a:p>
        </p:txBody>
      </p:sp>
    </p:spTree>
    <p:extLst>
      <p:ext uri="{BB962C8B-B14F-4D97-AF65-F5344CB8AC3E}">
        <p14:creationId xmlns:p14="http://schemas.microsoft.com/office/powerpoint/2010/main" val="857552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Comparision</a:t>
            </a:r>
            <a:r>
              <a:rPr lang="en-US" dirty="0" smtClean="0"/>
              <a:t> of SHSSS measured</a:t>
            </a:r>
            <a:r>
              <a:rPr lang="en-US" baseline="0" dirty="0" smtClean="0"/>
              <a:t> by the detector-shift experiment on three different detectors:</a:t>
            </a:r>
          </a:p>
          <a:p>
            <a:r>
              <a:rPr lang="en-US" baseline="0" dirty="0" smtClean="0"/>
              <a:t>The Q315R in ALS 8.3.1</a:t>
            </a:r>
          </a:p>
          <a:p>
            <a:r>
              <a:rPr lang="en-US" baseline="0" dirty="0" smtClean="0"/>
              <a:t>The first Pilatus detector at the Swiss Light </a:t>
            </a:r>
            <a:r>
              <a:rPr lang="en-US" baseline="0" dirty="0" err="1" smtClean="0"/>
              <a:t>Soruce</a:t>
            </a:r>
            <a:endParaRPr lang="en-US" baseline="0" dirty="0" smtClean="0"/>
          </a:p>
          <a:p>
            <a:r>
              <a:rPr lang="en-US" baseline="0" dirty="0" smtClean="0"/>
              <a:t>A newer Pilatus detector at Stanford</a:t>
            </a:r>
          </a:p>
          <a:p>
            <a:r>
              <a:rPr lang="en-US" baseline="0" dirty="0" smtClean="0"/>
              <a:t>Improvements in calibration technology have finally made</a:t>
            </a:r>
          </a:p>
          <a:p>
            <a:r>
              <a:rPr lang="en-US" baseline="0" dirty="0" smtClean="0"/>
              <a:t>Pilatus competitive with calibration on CCDs</a:t>
            </a:r>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686601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5E27913-5FEA-40C9-9F61-FF96DC6545A6}" type="slidenum">
              <a:rPr lang="en-US" altLang="en-US">
                <a:solidFill>
                  <a:prstClr val="black"/>
                </a:solidFill>
              </a:rPr>
              <a:pPr eaLnBrk="1" hangingPunct="1"/>
              <a:t>248</a:t>
            </a:fld>
            <a:endParaRPr lang="en-US" altLang="en-US">
              <a:solidFill>
                <a:prstClr val="black"/>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04215A-A28D-4C7C-9360-4AD2AE2E8E05}" type="slidenum">
              <a:rPr lang="en-US" altLang="en-US">
                <a:solidFill>
                  <a:prstClr val="black"/>
                </a:solidFill>
              </a:rPr>
              <a:pPr eaLnBrk="1" hangingPunct="1"/>
              <a:t>249</a:t>
            </a:fld>
            <a:endParaRPr lang="en-US" altLang="en-US">
              <a:solidFill>
                <a:prstClr val="black"/>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31DE535-E9F4-4045-9038-7E7F66B9C092}" type="slidenum">
              <a:rPr lang="en-US" altLang="en-US">
                <a:solidFill>
                  <a:prstClr val="black"/>
                </a:solidFill>
              </a:rPr>
              <a:pPr eaLnBrk="1" hangingPunct="1"/>
              <a:t>250</a:t>
            </a:fld>
            <a:endParaRPr lang="en-US" altLang="en-US">
              <a:solidFill>
                <a:prstClr val="black"/>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5E7A7A-1115-4920-98A3-163980A4629F}" type="slidenum">
              <a:rPr lang="en-US" altLang="en-US">
                <a:solidFill>
                  <a:prstClr val="black"/>
                </a:solidFill>
              </a:rPr>
              <a:pPr eaLnBrk="1" hangingPunct="1"/>
              <a:t>251</a:t>
            </a:fld>
            <a:endParaRPr lang="en-US" altLang="en-US">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D0684B-BF1A-4ED0-89C7-47F8C9E4D439}" type="slidenum">
              <a:rPr lang="en-US" altLang="en-US">
                <a:solidFill>
                  <a:prstClr val="black"/>
                </a:solidFill>
              </a:rPr>
              <a:pPr eaLnBrk="1" hangingPunct="1"/>
              <a:t>252</a:t>
            </a:fld>
            <a:endParaRPr lang="en-US" altLang="en-US">
              <a:solidFill>
                <a:prstClr val="black"/>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8D583E-1337-4446-88A6-61039D37D2DF}" type="slidenum">
              <a:rPr lang="en-US" altLang="en-US">
                <a:solidFill>
                  <a:prstClr val="black"/>
                </a:solidFill>
              </a:rPr>
              <a:pPr eaLnBrk="1" hangingPunct="1"/>
              <a:t>253</a:t>
            </a:fld>
            <a:endParaRPr lang="en-US" altLang="en-US">
              <a:solidFill>
                <a:prstClr val="black"/>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BE7AE04-1D60-4542-B788-0875E6D0F128}" type="slidenum">
              <a:rPr lang="en-US" altLang="en-US">
                <a:solidFill>
                  <a:prstClr val="black"/>
                </a:solidFill>
              </a:rPr>
              <a:pPr eaLnBrk="1" hangingPunct="1"/>
              <a:t>254</a:t>
            </a:fld>
            <a:endParaRPr lang="en-US" altLang="en-US">
              <a:solidFill>
                <a:prstClr val="black"/>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DFC6EC-86AD-4E89-A927-1672E3A27326}" type="slidenum">
              <a:rPr lang="en-US" altLang="en-US">
                <a:solidFill>
                  <a:prstClr val="black"/>
                </a:solidFill>
              </a:rPr>
              <a:pPr eaLnBrk="1" hangingPunct="1"/>
              <a:t>255</a:t>
            </a:fld>
            <a:endParaRPr lang="en-US" altLang="en-US">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C28364-2396-4816-9D41-B4DFA56F441F}" type="slidenum">
              <a:rPr lang="en-US" altLang="en-US">
                <a:solidFill>
                  <a:prstClr val="black"/>
                </a:solidFill>
              </a:rPr>
              <a:pPr eaLnBrk="1" hangingPunct="1"/>
              <a:t>256</a:t>
            </a:fld>
            <a:endParaRPr lang="en-US" altLang="en-US">
              <a:solidFill>
                <a:prstClr val="black"/>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0F003C4-2EC3-47A5-A4E1-26164C23BCC7}" type="slidenum">
              <a:rPr lang="en-US" altLang="en-US">
                <a:solidFill>
                  <a:prstClr val="black"/>
                </a:solidFill>
              </a:rPr>
              <a:pPr eaLnBrk="1" hangingPunct="1"/>
              <a:t>257</a:t>
            </a:fld>
            <a:endParaRPr lang="en-US" altLang="en-US">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63</a:t>
            </a:fld>
            <a:endParaRPr lang="en-US" altLang="en-US" dirty="0">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dirty="0" smtClean="0"/>
              <a:t>Proposed 5-crystal </a:t>
            </a:r>
            <a:r>
              <a:rPr lang="en-US" altLang="en-US" dirty="0" err="1" smtClean="0"/>
              <a:t>monochromator</a:t>
            </a:r>
            <a:r>
              <a:rPr lang="en-US" altLang="en-US" dirty="0" smtClean="0"/>
              <a:t> for colliding-beam crystallography.  The generation of two opposing Ewald spheres means that for every </a:t>
            </a:r>
            <a:r>
              <a:rPr lang="en-US" altLang="en-US" dirty="0" err="1" smtClean="0"/>
              <a:t>h,k,l</a:t>
            </a:r>
            <a:r>
              <a:rPr lang="en-US" altLang="en-US" dirty="0" smtClean="0"/>
              <a:t> index reflected from the protein crystal, the </a:t>
            </a:r>
            <a:r>
              <a:rPr lang="en-US" altLang="en-US" dirty="0" err="1" smtClean="0"/>
              <a:t>Friedel</a:t>
            </a:r>
            <a:r>
              <a:rPr lang="en-US" altLang="en-US" dirty="0" smtClean="0"/>
              <a:t>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a:t>
            </a:r>
            <a:r>
              <a:rPr lang="en-US" altLang="en-US" dirty="0" err="1" smtClean="0"/>
              <a:t>withing</a:t>
            </a:r>
            <a:r>
              <a:rPr lang="en-US" altLang="en-US" dirty="0" smtClean="0"/>
              <a:t> ~3 microns, and for accurate reproduction of the partiality of the </a:t>
            </a:r>
            <a:r>
              <a:rPr lang="en-US" altLang="en-US" dirty="0" err="1" smtClean="0"/>
              <a:t>Friedel</a:t>
            </a:r>
            <a:r>
              <a:rPr lang="en-US" altLang="en-US" dirty="0" smtClean="0"/>
              <a:t> mates, the angular precision of the colliding beams must be within ~1% of the sample crystal’s rocking width, or ~100 </a:t>
            </a:r>
            <a:r>
              <a:rPr lang="en-US" altLang="en-US" dirty="0" err="1" smtClean="0"/>
              <a:t>microrads</a:t>
            </a:r>
            <a:r>
              <a:rPr lang="en-US" altLang="en-US" dirty="0" smtClean="0"/>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433D78-C383-4984-898E-3903E8E46A2B}" type="slidenum">
              <a:rPr lang="en-US" altLang="en-US">
                <a:solidFill>
                  <a:prstClr val="black"/>
                </a:solidFill>
              </a:rPr>
              <a:pPr eaLnBrk="1" hangingPunct="1"/>
              <a:t>258</a:t>
            </a:fld>
            <a:endParaRPr lang="en-US" altLang="en-US">
              <a:solidFill>
                <a:prstClr val="black"/>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9E0FFBB-DEAF-4AE0-B913-C4D196289884}" type="slidenum">
              <a:rPr lang="en-US" altLang="en-US">
                <a:solidFill>
                  <a:prstClr val="black"/>
                </a:solidFill>
              </a:rPr>
              <a:pPr eaLnBrk="1" hangingPunct="1"/>
              <a:t>259</a:t>
            </a:fld>
            <a:endParaRPr lang="en-US" altLang="en-US">
              <a:solidFill>
                <a:prstClr val="black"/>
              </a:solidFill>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6200E40-900F-44C4-A4C0-A5669194F2A4}" type="slidenum">
              <a:rPr lang="en-US" altLang="en-US">
                <a:solidFill>
                  <a:prstClr val="black"/>
                </a:solidFill>
              </a:rPr>
              <a:pPr eaLnBrk="1" hangingPunct="1"/>
              <a:t>260</a:t>
            </a:fld>
            <a:endParaRPr lang="en-US" altLang="en-US">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09A69F7-1874-4C9A-A288-4C66EC765715}" type="slidenum">
              <a:rPr lang="en-US" altLang="en-US">
                <a:solidFill>
                  <a:prstClr val="black"/>
                </a:solidFill>
              </a:rPr>
              <a:pPr eaLnBrk="1" hangingPunct="1"/>
              <a:t>261</a:t>
            </a:fld>
            <a:endParaRPr lang="en-US" altLang="en-US">
              <a:solidFill>
                <a:prstClr val="black"/>
              </a:solidFill>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0143671-0AFB-4741-A2E9-4CC44F3B9727}" type="slidenum">
              <a:rPr lang="en-US" altLang="en-US">
                <a:solidFill>
                  <a:prstClr val="black"/>
                </a:solidFill>
              </a:rPr>
              <a:pPr eaLnBrk="1" hangingPunct="1"/>
              <a:t>262</a:t>
            </a:fld>
            <a:endParaRPr lang="en-US" altLang="en-US">
              <a:solidFill>
                <a:prstClr val="black"/>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DC08D-6EAF-4DDA-A6D4-03075925BE7C}" type="slidenum">
              <a:rPr lang="en-US" altLang="en-US">
                <a:solidFill>
                  <a:prstClr val="black"/>
                </a:solidFill>
              </a:rPr>
              <a:pPr eaLnBrk="1" hangingPunct="1"/>
              <a:t>263</a:t>
            </a:fld>
            <a:endParaRPr lang="en-US" altLang="en-US">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3EEA604-6B20-4D6A-92B2-F791FF3F98E8}" type="slidenum">
              <a:rPr lang="en-US" altLang="en-US">
                <a:solidFill>
                  <a:prstClr val="black"/>
                </a:solidFill>
              </a:rPr>
              <a:pPr eaLnBrk="1" hangingPunct="1"/>
              <a:t>264</a:t>
            </a:fld>
            <a:endParaRPr lang="en-US" altLang="en-US">
              <a:solidFill>
                <a:prstClr val="black"/>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66F69A2-A32D-4034-91D4-5D9646143F7A}" type="slidenum">
              <a:rPr lang="en-US" altLang="en-US">
                <a:solidFill>
                  <a:prstClr val="black"/>
                </a:solidFill>
              </a:rPr>
              <a:pPr eaLnBrk="1" hangingPunct="1"/>
              <a:t>265</a:t>
            </a:fld>
            <a:endParaRPr lang="en-US" altLang="en-US">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624093E-C7D1-4FA6-83C0-534AEC8964A5}" type="slidenum">
              <a:rPr lang="en-US" altLang="en-US" smtClean="0">
                <a:solidFill>
                  <a:prstClr val="black"/>
                </a:solidFill>
              </a:rPr>
              <a:pPr eaLnBrk="1" hangingPunct="1">
                <a:spcBef>
                  <a:spcPct val="0"/>
                </a:spcBef>
              </a:pPr>
              <a:t>266</a:t>
            </a:fld>
            <a:endParaRPr lang="en-US" altLang="en-US" smtClean="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smtClean="0"/>
              <a:t>one cell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99AA38A-715B-4DFC-B5C1-ACF794B2941D}" type="slidenum">
              <a:rPr lang="en-US" altLang="en-US" smtClean="0">
                <a:solidFill>
                  <a:prstClr val="black"/>
                </a:solidFill>
              </a:rPr>
              <a:pPr eaLnBrk="1" hangingPunct="1">
                <a:spcBef>
                  <a:spcPct val="0"/>
                </a:spcBef>
              </a:pPr>
              <a:t>267</a:t>
            </a:fld>
            <a:endParaRPr lang="en-US" altLang="en-US" smtClean="0">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smtClean="0"/>
              <a:t>9 cells – same cell contents so diffraction pattern is the same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D43FAF-5978-4480-ABA8-F6B369532A6D}" type="slidenum">
              <a:rPr lang="en-US" altLang="en-US">
                <a:solidFill>
                  <a:prstClr val="black"/>
                </a:solidFill>
              </a:rPr>
              <a:pPr/>
              <a:t>164</a:t>
            </a:fld>
            <a:endParaRPr lang="en-US" altLang="en-US">
              <a:solidFill>
                <a:prstClr val="black"/>
              </a:solidFill>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07EF327-EFB0-4AFD-A383-178B888F60EA}" type="slidenum">
              <a:rPr lang="en-US" altLang="en-US" smtClean="0">
                <a:solidFill>
                  <a:prstClr val="black"/>
                </a:solidFill>
              </a:rPr>
              <a:pPr eaLnBrk="1" hangingPunct="1">
                <a:spcBef>
                  <a:spcPct val="0"/>
                </a:spcBef>
              </a:pPr>
              <a:t>268</a:t>
            </a:fld>
            <a:endParaRPr lang="en-US" altLang="en-US" smtClean="0">
              <a:solidFill>
                <a:prstClr val="black"/>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smtClean="0"/>
              <a:t>Supercell – don’t change the atoms, just remove the cell borders – diffraction pattern is, of course, the same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B72E87-B674-4F94-8537-41FAEFE85BE2}" type="slidenum">
              <a:rPr lang="en-US" altLang="en-US" smtClean="0">
                <a:solidFill>
                  <a:prstClr val="black"/>
                </a:solidFill>
              </a:rPr>
              <a:pPr eaLnBrk="1" hangingPunct="1">
                <a:spcBef>
                  <a:spcPct val="0"/>
                </a:spcBef>
              </a:pPr>
              <a:t>269</a:t>
            </a:fld>
            <a:endParaRPr lang="en-US" altLang="en-US" smtClean="0">
              <a:solidFill>
                <a:prstClr val="black"/>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smtClean="0"/>
              <a:t>supercell with disorder – by jiggling the atoms around a bit they become non-equivalent and off-Bragg scattering is apparent.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3B3B1FB-A243-4035-8F79-4EF0C0837591}" type="slidenum">
              <a:rPr lang="en-US" altLang="en-US" smtClean="0">
                <a:solidFill>
                  <a:prstClr val="black"/>
                </a:solidFill>
              </a:rPr>
              <a:pPr eaLnBrk="1" hangingPunct="1">
                <a:spcBef>
                  <a:spcPct val="0"/>
                </a:spcBef>
              </a:pPr>
              <a:t>270</a:t>
            </a:fld>
            <a:endParaRPr lang="en-US" altLang="en-US" smtClean="0">
              <a:solidFill>
                <a:prstClr val="black"/>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smtClean="0"/>
              <a:t>average electron density – translate all these “disordered” atoms back into the original cell, however, and the inter-Bragg stuff goes away.  This is because the FFT can only report on the average electron density in a single unit cell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r>
              <a:rPr lang="en-US" altLang="en-US" smtClean="0"/>
              <a:t>By repeating the “jiggle the atoms in a supercell” trick many times and averaging, the relative intensity of the diffuse scatter becomes apparent.</a:t>
            </a: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7FB4283-8789-477B-ACD4-0703AEFC021B}" type="slidenum">
              <a:rPr lang="en-US" altLang="en-US" smtClean="0">
                <a:solidFill>
                  <a:prstClr val="black"/>
                </a:solidFill>
              </a:rPr>
              <a:pPr eaLnBrk="1" hangingPunct="1"/>
              <a:t>271</a:t>
            </a:fld>
            <a:endParaRPr lang="en-US" alt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smtClean="0"/>
              <a:t>Here we show the average supercell scattering over many atomic “jiggles”, superimposed on the average electron density.  The intensity at the integral structure factors is the same in both cases.</a:t>
            </a:r>
          </a:p>
        </p:txBody>
      </p:sp>
      <p:sp>
        <p:nvSpPr>
          <p:cNvPr id="24580"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AE51703-5182-48DC-A28A-F53CA08BB6AF}" type="slidenum">
              <a:rPr lang="en-US" altLang="en-US" smtClean="0">
                <a:solidFill>
                  <a:prstClr val="black"/>
                </a:solidFill>
              </a:rPr>
              <a:pPr eaLnBrk="1" hangingPunct="1"/>
              <a:t>272</a:t>
            </a:fld>
            <a:endParaRPr lang="en-US" altLang="en-US"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3FCD40-657E-470C-B953-8345FD0CF32F}" type="slidenum">
              <a:rPr lang="en-US" altLang="en-US" smtClean="0">
                <a:solidFill>
                  <a:prstClr val="black"/>
                </a:solidFill>
              </a:rPr>
              <a:pPr eaLnBrk="1" hangingPunct="1">
                <a:spcBef>
                  <a:spcPct val="0"/>
                </a:spcBef>
              </a:pPr>
              <a:t>273</a:t>
            </a:fld>
            <a:endParaRPr lang="en-US" altLang="en-US" smtClean="0">
              <a:solidFill>
                <a:prstClr val="black"/>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altLang="en-US" smtClean="0"/>
              <a:t>average cell intensity is relative to “zero”.  Here we zoom in on the diffuse scattering.  The 1-exp(-x^2) shape of the scattering left over</a:t>
            </a:r>
          </a:p>
          <a:p>
            <a:pPr eaLnBrk="1" hangingPunct="1"/>
            <a:r>
              <a:rPr lang="en-US" altLang="en-US" smtClean="0"/>
              <a:t>After subtracting a B factor is apparent.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69EB2F3-871B-43E3-827F-D6BBD70C24D4}" type="slidenum">
              <a:rPr lang="en-US" altLang="en-US" smtClean="0">
                <a:solidFill>
                  <a:prstClr val="black"/>
                </a:solidFill>
              </a:rPr>
              <a:pPr eaLnBrk="1" hangingPunct="1">
                <a:spcBef>
                  <a:spcPct val="0"/>
                </a:spcBef>
              </a:pPr>
              <a:t>274</a:t>
            </a:fld>
            <a:endParaRPr lang="en-US" altLang="en-US" smtClean="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smtClean="0"/>
              <a:t>supercell density gives clue to diffuse scatter, but Bragg peaks are still relative to zero</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9256278-E303-4371-A2A6-03CEAC80DB64}" type="slidenum">
              <a:rPr lang="en-US" altLang="en-US" smtClean="0">
                <a:solidFill>
                  <a:prstClr val="black"/>
                </a:solidFill>
              </a:rPr>
              <a:pPr eaLnBrk="1" hangingPunct="1">
                <a:spcBef>
                  <a:spcPct val="0"/>
                </a:spcBef>
              </a:pPr>
              <a:t>275</a:t>
            </a:fld>
            <a:endParaRPr lang="en-US" altLang="en-US" smtClean="0">
              <a:solidFill>
                <a:prstClr val="black"/>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altLang="en-US" smtClean="0"/>
              <a:t>supercell density gives clue to diffuse scatter, but Bragg peaks are still relative to zero</a:t>
            </a:r>
          </a:p>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8B4532-580D-428E-A6C9-F89779BD21C6}" type="slidenum">
              <a:rPr lang="en-US" altLang="en-US" smtClean="0">
                <a:solidFill>
                  <a:prstClr val="black"/>
                </a:solidFill>
              </a:rPr>
              <a:pPr eaLnBrk="1" hangingPunct="1">
                <a:spcBef>
                  <a:spcPct val="0"/>
                </a:spcBef>
              </a:pPr>
              <a:t>276</a:t>
            </a:fld>
            <a:endParaRPr lang="en-US" altLang="en-US" smtClean="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smtClean="0"/>
              <a:t>high-angle Brragg peaks have zero intensity and so create “holes” is the background?!  This is an artefact of the Supercell formalism.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8883EE0-9DF7-4C79-87E5-B5DDB12F5F88}" type="slidenum">
              <a:rPr lang="en-US" altLang="en-US" smtClean="0">
                <a:solidFill>
                  <a:prstClr val="black"/>
                </a:solidFill>
              </a:rPr>
              <a:pPr eaLnBrk="1" hangingPunct="1">
                <a:spcBef>
                  <a:spcPct val="0"/>
                </a:spcBef>
              </a:pPr>
              <a:t>277</a:t>
            </a:fld>
            <a:endParaRPr lang="en-US" altLang="en-US" smtClean="0">
              <a:solidFill>
                <a:prstClr val="black"/>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r>
              <a:rPr lang="en-US" altLang="en-US" smtClean="0"/>
              <a:t>when nearBragg is used instead of supercell, the Bragg peaks “ride” on the background and do NOT produce “holes”.  This is consistent with the background-subtracted spot intensities being related directly to the structure factor of the average electron density, which is as expected.</a:t>
            </a:r>
          </a:p>
          <a:p>
            <a:pPr eaLnBrk="1" hangingPunct="1"/>
            <a:r>
              <a:rPr lang="en-US" altLang="en-US" smtClean="0"/>
              <a:t>Unfortunately, nearBragg is very slow, but extrapolating this “riding spot” behavior from a supercell formalism is tricky.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F6BFD6-14DA-4CEF-A5D4-B8212AD69BEA}" type="slidenum">
              <a:rPr lang="en-US" altLang="en-US">
                <a:solidFill>
                  <a:prstClr val="black"/>
                </a:solidFill>
              </a:rPr>
              <a:pPr/>
              <a:t>165</a:t>
            </a:fld>
            <a:endParaRPr lang="en-US" altLang="en-US">
              <a:solidFill>
                <a:prstClr val="black"/>
              </a:solidFill>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A33293C-521F-4ABF-A4C6-3F2AB2AE4317}" type="slidenum">
              <a:rPr lang="en-US" altLang="en-US">
                <a:solidFill>
                  <a:prstClr val="black"/>
                </a:solidFill>
              </a:rPr>
              <a:pPr eaLnBrk="1" hangingPunct="1"/>
              <a:t>240</a:t>
            </a:fld>
            <a:endParaRPr lang="en-US" altLang="en-US">
              <a:solidFill>
                <a:prstClr val="black"/>
              </a:solidFill>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69052F3-62FA-4391-A0C1-D51C6340607C}" type="slidenum">
              <a:rPr lang="en-US" altLang="en-US">
                <a:solidFill>
                  <a:prstClr val="black"/>
                </a:solidFill>
              </a:rPr>
              <a:pPr eaLnBrk="1" hangingPunct="1"/>
              <a:t>241</a:t>
            </a:fld>
            <a:endParaRPr lang="en-US" altLang="en-US">
              <a:solidFill>
                <a:prstClr val="black"/>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57AA9013-F679-400D-9579-6E4696F6FEBA}" type="slidenum">
              <a:rPr lang="en-US" altLang="en-US">
                <a:solidFill>
                  <a:prstClr val="black"/>
                </a:solidFill>
              </a:rPr>
              <a:pPr eaLnBrk="1" hangingPunct="1"/>
              <a:t>242</a:t>
            </a:fld>
            <a:endParaRPr lang="en-US" altLang="en-US">
              <a:solidFill>
                <a:prstClr val="black"/>
              </a:solidFill>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3D9B9D6-AA7F-46C0-9006-E2357E776917}" type="slidenum">
              <a:rPr lang="en-US" altLang="en-US">
                <a:solidFill>
                  <a:prstClr val="black"/>
                </a:solidFill>
              </a:rPr>
              <a:pPr eaLnBrk="1" hangingPunct="1"/>
              <a:t>243</a:t>
            </a:fld>
            <a:endParaRPr lang="en-US" altLang="en-US">
              <a:solidFill>
                <a:prstClr val="black"/>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24DEA0F-94D6-40D9-A64B-20C93AE00DAE}" type="slidenum">
              <a:rPr lang="en-US" altLang="en-US">
                <a:solidFill>
                  <a:prstClr val="black"/>
                </a:solidFill>
              </a:rPr>
              <a:pPr eaLnBrk="1" hangingPunct="1"/>
              <a:t>247</a:t>
            </a:fld>
            <a:endParaRPr lang="en-US" altLang="en-US">
              <a:solidFill>
                <a:prstClr val="black"/>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422790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16178183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F0048F30-5905-4AA3-A9E1-BFFC0501843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676837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8061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1756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2144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29281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64575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7966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3844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6873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8244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18248185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0693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39343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222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76354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2396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89449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9643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97955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9537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591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85255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4087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178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7917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61959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93147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06725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45133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09697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3759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2346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13832410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064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3630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7101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85205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25108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60359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67047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5691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5597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670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4034577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9905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1267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8225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578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51138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8000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6114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3583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5373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842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14362597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2073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5124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97281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53353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99494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6195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973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0690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451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7632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65886876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5402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03396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827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8239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0759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D38221-9C74-499F-BA2C-58B05AD354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33417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BBDC42-DCA2-48A8-ACDB-0EFF2FCBDF1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87763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0830A16-3076-41BF-8676-B1EC197C01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090665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ACCC1B7-B70A-468D-A50D-1F69B0659A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4793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1D4C21-6388-4F81-9980-BE706EDEC5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05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8254701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5907D21-D5F4-4777-B8BD-819ED14C1D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33218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10F6CDF-0CE0-4A84-8922-1DC981F5884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2647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4DA044-F0C6-4559-94BB-7FAD0ABFC0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63159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A675064-9B6A-4A6C-A6AC-4A0FF2ECAD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53874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CED7E5-3114-4809-9E6E-A5FE217337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9184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615A2-C981-454E-89C5-B1EA767E28F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05417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F42DCEF-3B52-48A9-BF73-9C87655D89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05974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167A8EB-BD44-4CBD-A594-95E2AE462A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0836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F1B8C0C-FEF0-42CA-A24F-E9D9B8D843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69367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6CC52-95F0-4F0E-9542-F4132DE47E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0364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1773924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98E632-BACF-4DD5-88F7-02CA805B6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86549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C9E3B-0EC9-4357-99E5-5F811A30E1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5637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898C97-1839-4A17-A3E9-2AFA95E533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4273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FB6F86B-4C3F-4170-B738-7A2A084ACD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7983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351A4C9-6593-4402-B3CD-45E841A5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7637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D4D141-8C29-4FD7-8ED0-26137FFD9A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785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A97C2-339E-44AC-92E1-42D6EECACC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1133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CAC62-9EF5-47C0-9192-76F2719BB9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0963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2B713-C061-4C4A-B006-1A8F2C653A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5254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666358-4F78-4EA1-A69D-F54DF5C4B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454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2508206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34EC90-B9A8-4FBA-B996-3D5080294C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49221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98513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08481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2725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7949931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6727415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918852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879070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578756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1302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1298015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335910921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956939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20029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10941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661576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7558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9138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70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9416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6889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221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12452247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9412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3867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4404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1288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434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267055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1100080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1231337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518721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039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819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72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8008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t>6/15/2016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3617426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960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781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20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20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086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020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941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3313057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898924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247745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1292934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98613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52B3E-110D-4F29-85E9-374D4B8FC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833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6230E5-640B-45CE-899B-E8651ABA6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1776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AA4B4C-8662-4860-A6A2-DF5221E78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9814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79E0A-6276-4AD2-B54C-E0FA2ACB01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7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4AF15C-7482-44F1-89D9-399EC2E10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51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403318-ED6E-483E-9BDB-672D425DDB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907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34AA1D-B6C2-4FD7-AA9D-A3EA52FC23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881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ECA841-A5B9-4526-B955-BA571E4B1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374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BE9AB-AA20-4D36-AE7E-EA6ADDF5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325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t>6/15/2016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2348542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77AD13-4A91-4542-8D62-DE02004C3E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9470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CAD7F-EBD3-4CC0-9931-2E6D081FB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769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DB56-CD7B-4DE1-9FDD-6B6E3BA9E5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0687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52B3E-110D-4F29-85E9-374D4B8FC4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054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6230E5-640B-45CE-899B-E8651ABA6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458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AA4B4C-8662-4860-A6A2-DF5221E78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998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79E0A-6276-4AD2-B54C-E0FA2ACB01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950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4AF15C-7482-44F1-89D9-399EC2E10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582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2403318-ED6E-483E-9BDB-672D425DDB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88229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34AA1D-B6C2-4FD7-AA9D-A3EA52FC23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65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t>6/15/2016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8638735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ECA841-A5B9-4526-B955-BA571E4B1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5435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EBE9AB-AA20-4D36-AE7E-EA6ADDF50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22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77AD13-4A91-4542-8D62-DE02004C3E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413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CAD7F-EBD3-4CC0-9931-2E6D081FB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1429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AADB56-CD7B-4DE1-9FDD-6B6E3BA9E5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96429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452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9150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6902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121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7439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t>6/15/2016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597964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2341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7403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9088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460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8240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24480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28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14765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49109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2347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10042707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6/15/2016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34432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6/15/2016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7557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6/15/2016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35356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6/15/2016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949695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6/15/2016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26283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6/15/2016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5010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13549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6/15/2016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25493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975582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B00104B-30B0-4320-95E9-57429B18EE6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348438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t>6/15/2016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47DCF0-F3AD-4EC9-82B4-E52CC58ED33A}" type="slidenum">
              <a:rPr lang="en-US" smtClean="0"/>
              <a:t>‹#›</a:t>
            </a:fld>
            <a:endParaRPr lang="en-US"/>
          </a:p>
        </p:txBody>
      </p:sp>
    </p:spTree>
    <p:extLst>
      <p:ext uri="{BB962C8B-B14F-4D97-AF65-F5344CB8AC3E}">
        <p14:creationId xmlns:p14="http://schemas.microsoft.com/office/powerpoint/2010/main" val="15948195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45ED921-0B92-4FF8-A9E6-BF3FB8EAA6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7763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7803FE40-28D6-4935-8EE2-3D28C478BC9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45203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FC16D42C-ADA4-4CC2-B8AB-85927378A34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484528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9107D924-AE2E-43D0-9368-F54C7367554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745432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E48A119-7DB9-4E61-8539-CCC26CD24E14}"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921755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F66BB7EF-8B9E-41F9-999A-10906D2CCBA0}"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265225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71948E1-4523-489A-B247-D487159315F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181297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64E10F4-274F-4DD9-8936-1067FDED2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4414674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A0B3A7D4-D89D-42D9-9665-24BFF3A19F2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564284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0EA60F97-C064-46F2-8736-CDB0BF876CD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94776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2.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3.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4.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5.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7.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7.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8.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4969426-3E7D-4F12-B5D0-EE6198BDBD3F}" type="datetimeFigureOut">
              <a:rPr lang="en-US" smtClean="0"/>
              <a:pPr/>
              <a:t>6/15/2016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EE47DCF0-F3AD-4EC9-82B4-E52CC58ED33A}" type="slidenum">
              <a:rPr lang="en-US" smtClean="0"/>
              <a:pPr/>
              <a:t>‹#›</a:t>
            </a:fld>
            <a:endParaRPr lang="en-US" dirty="0"/>
          </a:p>
        </p:txBody>
      </p:sp>
    </p:spTree>
    <p:extLst>
      <p:ext uri="{BB962C8B-B14F-4D97-AF65-F5344CB8AC3E}">
        <p14:creationId xmlns:p14="http://schemas.microsoft.com/office/powerpoint/2010/main" val="2780087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5277866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pPr fontAlgn="base">
              <a:spcBef>
                <a:spcPct val="0"/>
              </a:spcBef>
              <a:spcAft>
                <a:spcPct val="0"/>
              </a:spcAft>
            </a:pPr>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fontAlgn="base">
              <a:spcBef>
                <a:spcPct val="0"/>
              </a:spcBef>
              <a:spcAft>
                <a:spcPct val="0"/>
              </a:spcAft>
            </a:pP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fontAlgn="base">
              <a:spcBef>
                <a:spcPct val="0"/>
              </a:spcBef>
              <a:spcAft>
                <a:spcPct val="0"/>
              </a:spcAft>
            </a:pPr>
            <a:fld id="{D42DE6A0-2688-497A-8074-91AD30BC342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4254065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962507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DB8CB44-EA5B-46DA-A15B-9729A54D5F31}"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405482985"/>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62389FD-7AD5-441E-A10F-A1FD5D109207}"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23617483"/>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85CC334A-4504-49EC-99D2-3CA8AB36209D}"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2633888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4CA09F52-ABE3-4390-AA3A-DA238C283DD7}"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69886042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A17A0-05CC-4E84-A717-F79038D8F1AE}" type="datetimeFigureOut">
              <a:rPr lang="en-US" smtClean="0">
                <a:solidFill>
                  <a:prstClr val="black">
                    <a:tint val="75000"/>
                  </a:prstClr>
                </a:solidFill>
              </a:rPr>
              <a:pPr/>
              <a:t>6/15/2016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C1153-4E2E-475B-B406-746E40907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713267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E794B84-0735-4ACE-B93D-BDD7427E8D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399038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3520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3C0DE9B-D81C-47BC-A266-EC43C046D87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612245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53C0DE9B-D81C-47BC-A266-EC43C046D872}"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696282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564903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55D5569A-5FF9-47CA-995B-8586E0647212}" type="datetimeFigureOut">
              <a:rPr lang="en-US" smtClean="0">
                <a:solidFill>
                  <a:prstClr val="black">
                    <a:tint val="75000"/>
                  </a:prstClr>
                </a:solidFill>
              </a:rPr>
              <a:pPr>
                <a:defRPr/>
              </a:pPr>
              <a:t>6/15/2016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Arial" panose="020B0604020202020204" pitchFamily="34" charset="0"/>
                <a:cs typeface="+mn-cs"/>
              </a:defRPr>
            </a:lvl1pPr>
          </a:lstStyle>
          <a:p>
            <a:pPr>
              <a:defRPr/>
            </a:pPr>
            <a:fld id="{39BE8E52-D886-484D-99DC-06649A733D0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1547391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ctr" rtl="0" eaLnBrk="0" fontAlgn="base" hangingPunct="0">
        <a:spcBef>
          <a:spcPct val="0"/>
        </a:spcBef>
        <a:spcAft>
          <a:spcPct val="0"/>
        </a:spcAft>
        <a:defRPr sz="4400" kern="120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66DC9701-1574-4F47-AF5B-F70E12859D90}"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69176509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BC7FBD0-D551-43EA-B76E-10004F78D3FA}" type="datetimeFigureOut">
              <a:rPr lang="en-US" smtClean="0">
                <a:solidFill>
                  <a:prstClr val="black">
                    <a:tint val="75000"/>
                  </a:prstClr>
                </a:solidFill>
              </a:rPr>
              <a:pPr/>
              <a:t>6/15/2016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68CC5E-0F15-463E-AF0C-3491C97A340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325322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2.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40.xml"/></Relationships>
</file>

<file path=ppt/slides/_rels/slide10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40.xml"/></Relationships>
</file>

<file path=ppt/slides/_rels/slide10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0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1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52.xml"/></Relationships>
</file>

<file path=ppt/slides/_rels/slide112.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52.xml"/></Relationships>
</file>

<file path=ppt/slides/_rels/slide11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52.xml"/></Relationships>
</file>

<file path=ppt/slides/_rels/slide114.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5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2.xml"/></Relationships>
</file>

<file path=ppt/slides/_rels/slide1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2.xml"/><Relationship Id="rId4"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1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7.xml"/></Relationships>
</file>

<file path=ppt/slides/_rels/slide1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12.e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3.xml"/><Relationship Id="rId1" Type="http://schemas.openxmlformats.org/officeDocument/2006/relationships/slideLayout" Target="../slideLayouts/slideLayout152.xml"/></Relationships>
</file>

<file path=ppt/slides/_rels/slide165.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xml"/><Relationship Id="rId1" Type="http://schemas.openxmlformats.org/officeDocument/2006/relationships/slideLayout" Target="../slideLayouts/slideLayout15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8.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5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ftp.esrf.eu/pub/expg/FIT2D/fit2d_10.132_i686_linuxV2.2.10" TargetMode="External"/><Relationship Id="rId1" Type="http://schemas.openxmlformats.org/officeDocument/2006/relationships/slideLayout" Target="../slideLayouts/slideLayout19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0.xml"/></Relationships>
</file>

<file path=ppt/slides/_rels/slide1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4.xml"/></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2.xml"/><Relationship Id="rId1" Type="http://schemas.openxmlformats.org/officeDocument/2006/relationships/vmlDrawing" Target="../drawings/vmlDrawing14.vml"/><Relationship Id="rId4" Type="http://schemas.openxmlformats.org/officeDocument/2006/relationships/image" Target="../media/image81.emf"/></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27.xml"/><Relationship Id="rId1" Type="http://schemas.openxmlformats.org/officeDocument/2006/relationships/vmlDrawing" Target="../drawings/vmlDrawing15.vml"/><Relationship Id="rId4" Type="http://schemas.openxmlformats.org/officeDocument/2006/relationships/image" Target="../media/image82.emf"/></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66.xml"/><Relationship Id="rId1" Type="http://schemas.openxmlformats.org/officeDocument/2006/relationships/vmlDrawing" Target="../drawings/vmlDrawing16.vml"/><Relationship Id="rId4" Type="http://schemas.openxmlformats.org/officeDocument/2006/relationships/image" Target="../media/image83.emf"/></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66.xml"/><Relationship Id="rId1" Type="http://schemas.openxmlformats.org/officeDocument/2006/relationships/vmlDrawing" Target="../drawings/vmlDrawing17.vml"/><Relationship Id="rId4" Type="http://schemas.openxmlformats.org/officeDocument/2006/relationships/image" Target="../media/image84.em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6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14.xml"/><Relationship Id="rId1" Type="http://schemas.openxmlformats.org/officeDocument/2006/relationships/video" Target="file:///C:\Users\JMHolton\Desktop\James_Holton\movies\rfactor.mpeg" TargetMode="Externa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1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7.xml"/></Relationships>
</file>

<file path=ppt/slides/_rels/slide20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7.xml"/></Relationships>
</file>

<file path=ppt/slides/_rels/slide2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7.xml"/></Relationships>
</file>

<file path=ppt/slides/_rels/slide2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7.xml"/></Relationships>
</file>

<file path=ppt/slides/_rels/slide20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7.xml"/></Relationships>
</file>

<file path=ppt/slides/_rels/slide2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08.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10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0.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07.xml"/></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90.xml"/><Relationship Id="rId1" Type="http://schemas.openxmlformats.org/officeDocument/2006/relationships/vmlDrawing" Target="../drawings/vmlDrawing18.vml"/><Relationship Id="rId4" Type="http://schemas.openxmlformats.org/officeDocument/2006/relationships/image" Target="../media/image103.emf"/></Relationships>
</file>

<file path=ppt/slides/_rels/slide21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90.xml"/><Relationship Id="rId1" Type="http://schemas.openxmlformats.org/officeDocument/2006/relationships/vmlDrawing" Target="../drawings/vmlDrawing19.vml"/><Relationship Id="rId4" Type="http://schemas.openxmlformats.org/officeDocument/2006/relationships/image" Target="../media/image104.emf"/></Relationships>
</file>

<file path=ppt/slides/_rels/slide21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90.xml"/><Relationship Id="rId1" Type="http://schemas.openxmlformats.org/officeDocument/2006/relationships/vmlDrawing" Target="../drawings/vmlDrawing20.vml"/><Relationship Id="rId4" Type="http://schemas.openxmlformats.org/officeDocument/2006/relationships/image" Target="../media/image105.emf"/></Relationships>
</file>

<file path=ppt/slides/_rels/slide21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0.xml"/></Relationships>
</file>

<file path=ppt/slides/_rels/slide2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0.xml"/></Relationships>
</file>

<file path=ppt/slides/_rels/slide21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90.xml"/></Relationships>
</file>

<file path=ppt/slides/_rels/slide21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94.xml"/></Relationships>
</file>

<file path=ppt/slides/_rels/slide2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5.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54.xml"/><Relationship Id="rId1" Type="http://schemas.openxmlformats.org/officeDocument/2006/relationships/vmlDrawing" Target="../drawings/vmlDrawing21.v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92.xml"/></Relationships>
</file>

<file path=ppt/slides/_rels/slide227.xml.rels><?xml version="1.0" encoding="UTF-8" standalone="yes"?>
<Relationships xmlns="http://schemas.openxmlformats.org/package/2006/relationships"><Relationship Id="rId2" Type="http://schemas.openxmlformats.org/officeDocument/2006/relationships/hyperlink" Target="http://bl831.als.lbl.gov/~jamesh/nearBragg/nearBragg.c" TargetMode="External"/><Relationship Id="rId1" Type="http://schemas.openxmlformats.org/officeDocument/2006/relationships/slideLayout" Target="../slideLayouts/slideLayout19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png"/><Relationship Id="rId3" Type="http://schemas.openxmlformats.org/officeDocument/2006/relationships/image" Target="../media/image115.png"/><Relationship Id="rId21" Type="http://schemas.openxmlformats.org/officeDocument/2006/relationships/image" Target="../media/image133.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2" Type="http://schemas.openxmlformats.org/officeDocument/2006/relationships/image" Target="../media/image114.png"/><Relationship Id="rId16" Type="http://schemas.openxmlformats.org/officeDocument/2006/relationships/image" Target="../media/image128.png"/><Relationship Id="rId20"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136.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10" Type="http://schemas.openxmlformats.org/officeDocument/2006/relationships/image" Target="../media/image122.png"/><Relationship Id="rId19" Type="http://schemas.openxmlformats.org/officeDocument/2006/relationships/image" Target="../media/image131.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s>
</file>

<file path=ppt/slides/_rels/slide231.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18" Type="http://schemas.openxmlformats.org/officeDocument/2006/relationships/image" Target="../media/image156.png"/><Relationship Id="rId26" Type="http://schemas.openxmlformats.org/officeDocument/2006/relationships/image" Target="../media/image164.png"/><Relationship Id="rId3" Type="http://schemas.openxmlformats.org/officeDocument/2006/relationships/image" Target="../media/image14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png"/><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image" Target="../media/image140.png"/><Relationship Id="rId16" Type="http://schemas.openxmlformats.org/officeDocument/2006/relationships/image" Target="../media/image154.png"/><Relationship Id="rId20" Type="http://schemas.openxmlformats.org/officeDocument/2006/relationships/image" Target="../media/image158.png"/><Relationship Id="rId1" Type="http://schemas.openxmlformats.org/officeDocument/2006/relationships/slideLayout" Target="../slideLayouts/slideLayout13.xml"/><Relationship Id="rId6" Type="http://schemas.openxmlformats.org/officeDocument/2006/relationships/image" Target="../media/image144.png"/><Relationship Id="rId11" Type="http://schemas.openxmlformats.org/officeDocument/2006/relationships/image" Target="../media/image149.png"/><Relationship Id="rId24" Type="http://schemas.openxmlformats.org/officeDocument/2006/relationships/image" Target="../media/image162.png"/><Relationship Id="rId5" Type="http://schemas.openxmlformats.org/officeDocument/2006/relationships/image" Target="../media/image143.png"/><Relationship Id="rId15" Type="http://schemas.openxmlformats.org/officeDocument/2006/relationships/image" Target="../media/image153.png"/><Relationship Id="rId23" Type="http://schemas.openxmlformats.org/officeDocument/2006/relationships/image" Target="../media/image161.png"/><Relationship Id="rId10" Type="http://schemas.openxmlformats.org/officeDocument/2006/relationships/image" Target="../media/image148.png"/><Relationship Id="rId19" Type="http://schemas.openxmlformats.org/officeDocument/2006/relationships/image" Target="../media/image157.png"/><Relationship Id="rId4" Type="http://schemas.openxmlformats.org/officeDocument/2006/relationships/image" Target="../media/image142.png"/><Relationship Id="rId9" Type="http://schemas.openxmlformats.org/officeDocument/2006/relationships/image" Target="../media/image147.png"/><Relationship Id="rId14" Type="http://schemas.openxmlformats.org/officeDocument/2006/relationships/image" Target="../media/image152.png"/><Relationship Id="rId22" Type="http://schemas.openxmlformats.org/officeDocument/2006/relationships/image" Target="../media/image160.png"/><Relationship Id="rId27" Type="http://schemas.openxmlformats.org/officeDocument/2006/relationships/image" Target="../media/image165.png"/></Relationships>
</file>

<file path=ppt/slides/_rels/slide232.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13.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23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image" Target="../media/image177.png"/><Relationship Id="rId1" Type="http://schemas.openxmlformats.org/officeDocument/2006/relationships/slideLayout" Target="../slideLayouts/slideLayout13.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23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3.xml"/><Relationship Id="rId5" Type="http://schemas.openxmlformats.org/officeDocument/2006/relationships/image" Target="../media/image191.png"/><Relationship Id="rId4" Type="http://schemas.openxmlformats.org/officeDocument/2006/relationships/image" Target="../media/image190.png"/></Relationships>
</file>

<file path=ppt/slides/_rels/slide236.xml.rels><?xml version="1.0" encoding="UTF-8" standalone="yes"?>
<Relationships xmlns="http://schemas.openxmlformats.org/package/2006/relationships"><Relationship Id="rId2" Type="http://schemas.openxmlformats.org/officeDocument/2006/relationships/image" Target="../media/image192.gif"/><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xml"/><Relationship Id="rId1" Type="http://schemas.openxmlformats.org/officeDocument/2006/relationships/slideLayout" Target="../slideLayouts/slideLayout191.xml"/></Relationships>
</file>

<file path=ppt/slides/_rels/slide24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6.xml"/><Relationship Id="rId1" Type="http://schemas.openxmlformats.org/officeDocument/2006/relationships/slideLayout" Target="../slideLayouts/slideLayout191.xml"/></Relationships>
</file>

<file path=ppt/slides/_rels/slide242.xml.rels><?xml version="1.0" encoding="UTF-8" standalone="yes"?>
<Relationships xmlns="http://schemas.openxmlformats.org/package/2006/relationships"><Relationship Id="rId3" Type="http://schemas.openxmlformats.org/officeDocument/2006/relationships/image" Target="../media/image197.gif"/><Relationship Id="rId2" Type="http://schemas.openxmlformats.org/officeDocument/2006/relationships/notesSlide" Target="../notesSlides/notesSlide7.xml"/><Relationship Id="rId1" Type="http://schemas.openxmlformats.org/officeDocument/2006/relationships/slideLayout" Target="../slideLayouts/slideLayout191.xml"/></Relationships>
</file>

<file path=ppt/slides/_rels/slide243.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8.xml"/><Relationship Id="rId1" Type="http://schemas.openxmlformats.org/officeDocument/2006/relationships/slideLayout" Target="../slideLayouts/slideLayout19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45.xml.rels><?xml version="1.0" encoding="UTF-8" standalone="yes"?>
<Relationships xmlns="http://schemas.openxmlformats.org/package/2006/relationships"><Relationship Id="rId2" Type="http://schemas.openxmlformats.org/officeDocument/2006/relationships/image" Target="../media/image199.gif"/><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3" Type="http://schemas.openxmlformats.org/officeDocument/2006/relationships/image" Target="../media/image200.gif"/><Relationship Id="rId2" Type="http://schemas.openxmlformats.org/officeDocument/2006/relationships/notesSlide" Target="../notesSlides/notesSlide9.xml"/><Relationship Id="rId1" Type="http://schemas.openxmlformats.org/officeDocument/2006/relationships/slideLayout" Target="../slideLayouts/slideLayout191.xml"/></Relationships>
</file>

<file path=ppt/slides/_rels/slide248.xml.rels><?xml version="1.0" encoding="UTF-8" standalone="yes"?>
<Relationships xmlns="http://schemas.openxmlformats.org/package/2006/relationships"><Relationship Id="rId3" Type="http://schemas.openxmlformats.org/officeDocument/2006/relationships/image" Target="../media/image201.gif"/><Relationship Id="rId2" Type="http://schemas.openxmlformats.org/officeDocument/2006/relationships/notesSlide" Target="../notesSlides/notesSlide10.xml"/><Relationship Id="rId1" Type="http://schemas.openxmlformats.org/officeDocument/2006/relationships/slideLayout" Target="../slideLayouts/slideLayout191.xml"/></Relationships>
</file>

<file path=ppt/slides/_rels/slide24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xml"/><Relationship Id="rId1" Type="http://schemas.openxmlformats.org/officeDocument/2006/relationships/slideLayout" Target="../slideLayouts/slideLayout19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50.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notesSlide" Target="../notesSlides/notesSlide12.xml"/><Relationship Id="rId1" Type="http://schemas.openxmlformats.org/officeDocument/2006/relationships/slideLayout" Target="../slideLayouts/slideLayout191.xml"/></Relationships>
</file>

<file path=ppt/slides/_rels/slide251.xml.rels><?xml version="1.0" encoding="UTF-8" standalone="yes"?>
<Relationships xmlns="http://schemas.openxmlformats.org/package/2006/relationships"><Relationship Id="rId3" Type="http://schemas.openxmlformats.org/officeDocument/2006/relationships/image" Target="../media/image204.gif"/><Relationship Id="rId2" Type="http://schemas.openxmlformats.org/officeDocument/2006/relationships/notesSlide" Target="../notesSlides/notesSlide13.xml"/><Relationship Id="rId1" Type="http://schemas.openxmlformats.org/officeDocument/2006/relationships/slideLayout" Target="../slideLayouts/slideLayout191.xml"/></Relationships>
</file>

<file path=ppt/slides/_rels/slide25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xml"/><Relationship Id="rId1" Type="http://schemas.openxmlformats.org/officeDocument/2006/relationships/slideLayout" Target="../slideLayouts/slideLayout191.xml"/></Relationships>
</file>

<file path=ppt/slides/_rels/slide253.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notesSlide" Target="../notesSlides/notesSlide15.xml"/><Relationship Id="rId1" Type="http://schemas.openxmlformats.org/officeDocument/2006/relationships/slideLayout" Target="../slideLayouts/slideLayout191.xml"/></Relationships>
</file>

<file path=ppt/slides/_rels/slide254.xml.rels><?xml version="1.0" encoding="UTF-8" standalone="yes"?>
<Relationships xmlns="http://schemas.openxmlformats.org/package/2006/relationships"><Relationship Id="rId3" Type="http://schemas.openxmlformats.org/officeDocument/2006/relationships/image" Target="../media/image203.gif"/><Relationship Id="rId2" Type="http://schemas.openxmlformats.org/officeDocument/2006/relationships/notesSlide" Target="../notesSlides/notesSlide16.xml"/><Relationship Id="rId1" Type="http://schemas.openxmlformats.org/officeDocument/2006/relationships/slideLayout" Target="../slideLayouts/slideLayout191.xml"/></Relationships>
</file>

<file path=ppt/slides/_rels/slide25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xml"/><Relationship Id="rId1" Type="http://schemas.openxmlformats.org/officeDocument/2006/relationships/slideLayout" Target="../slideLayouts/slideLayout19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notesSlide" Target="../notesSlides/notesSlide18.xml"/><Relationship Id="rId1" Type="http://schemas.openxmlformats.org/officeDocument/2006/relationships/slideLayout" Target="../slideLayouts/slideLayout191.xml"/></Relationships>
</file>

<file path=ppt/slides/_rels/slide25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9.xml"/><Relationship Id="rId1" Type="http://schemas.openxmlformats.org/officeDocument/2006/relationships/slideLayout" Target="../slideLayouts/slideLayout191.xml"/></Relationships>
</file>

<file path=ppt/slides/_rels/slide258.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notesSlide" Target="../notesSlides/notesSlide20.xml"/><Relationship Id="rId1" Type="http://schemas.openxmlformats.org/officeDocument/2006/relationships/slideLayout" Target="../slideLayouts/slideLayout191.xml"/></Relationships>
</file>

<file path=ppt/slides/_rels/slide259.xml.rels><?xml version="1.0" encoding="UTF-8" standalone="yes"?>
<Relationships xmlns="http://schemas.openxmlformats.org/package/2006/relationships"><Relationship Id="rId3" Type="http://schemas.openxmlformats.org/officeDocument/2006/relationships/image" Target="../media/image211.gif"/><Relationship Id="rId2" Type="http://schemas.openxmlformats.org/officeDocument/2006/relationships/notesSlide" Target="../notesSlides/notesSlide21.xml"/><Relationship Id="rId1" Type="http://schemas.openxmlformats.org/officeDocument/2006/relationships/slideLayout" Target="../slideLayouts/slideLayout191.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60.xml.rels><?xml version="1.0" encoding="UTF-8" standalone="yes"?>
<Relationships xmlns="http://schemas.openxmlformats.org/package/2006/relationships"><Relationship Id="rId3" Type="http://schemas.openxmlformats.org/officeDocument/2006/relationships/image" Target="../media/image212.gif"/><Relationship Id="rId2" Type="http://schemas.openxmlformats.org/officeDocument/2006/relationships/notesSlide" Target="../notesSlides/notesSlide22.xml"/><Relationship Id="rId1" Type="http://schemas.openxmlformats.org/officeDocument/2006/relationships/slideLayout" Target="../slideLayouts/slideLayout191.xml"/></Relationships>
</file>

<file path=ppt/slides/_rels/slide261.xml.rels><?xml version="1.0" encoding="UTF-8" standalone="yes"?>
<Relationships xmlns="http://schemas.openxmlformats.org/package/2006/relationships"><Relationship Id="rId3" Type="http://schemas.openxmlformats.org/officeDocument/2006/relationships/image" Target="../media/image213.gif"/><Relationship Id="rId2" Type="http://schemas.openxmlformats.org/officeDocument/2006/relationships/notesSlide" Target="../notesSlides/notesSlide23.xml"/><Relationship Id="rId1" Type="http://schemas.openxmlformats.org/officeDocument/2006/relationships/slideLayout" Target="../slideLayouts/slideLayout191.xml"/></Relationships>
</file>

<file path=ppt/slides/_rels/slide262.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notesSlide" Target="../notesSlides/notesSlide24.xml"/><Relationship Id="rId1" Type="http://schemas.openxmlformats.org/officeDocument/2006/relationships/slideLayout" Target="../slideLayouts/slideLayout191.xml"/></Relationships>
</file>

<file path=ppt/slides/_rels/slide263.xml.rels><?xml version="1.0" encoding="UTF-8" standalone="yes"?>
<Relationships xmlns="http://schemas.openxmlformats.org/package/2006/relationships"><Relationship Id="rId3" Type="http://schemas.openxmlformats.org/officeDocument/2006/relationships/image" Target="../media/image206.gif"/><Relationship Id="rId2" Type="http://schemas.openxmlformats.org/officeDocument/2006/relationships/notesSlide" Target="../notesSlides/notesSlide25.xml"/><Relationship Id="rId1" Type="http://schemas.openxmlformats.org/officeDocument/2006/relationships/slideLayout" Target="../slideLayouts/slideLayout191.xml"/></Relationships>
</file>

<file path=ppt/slides/_rels/slide264.xml.rels><?xml version="1.0" encoding="UTF-8" standalone="yes"?>
<Relationships xmlns="http://schemas.openxmlformats.org/package/2006/relationships"><Relationship Id="rId3" Type="http://schemas.openxmlformats.org/officeDocument/2006/relationships/image" Target="../media/image215.gif"/><Relationship Id="rId2" Type="http://schemas.openxmlformats.org/officeDocument/2006/relationships/notesSlide" Target="../notesSlides/notesSlide26.xml"/><Relationship Id="rId1" Type="http://schemas.openxmlformats.org/officeDocument/2006/relationships/slideLayout" Target="../slideLayouts/slideLayout191.xml"/></Relationships>
</file>

<file path=ppt/slides/_rels/slide265.xml.rels><?xml version="1.0" encoding="UTF-8" standalone="yes"?>
<Relationships xmlns="http://schemas.openxmlformats.org/package/2006/relationships"><Relationship Id="rId3" Type="http://schemas.openxmlformats.org/officeDocument/2006/relationships/image" Target="../media/image216.gif"/><Relationship Id="rId2" Type="http://schemas.openxmlformats.org/officeDocument/2006/relationships/notesSlide" Target="../notesSlides/notesSlide27.xml"/><Relationship Id="rId1" Type="http://schemas.openxmlformats.org/officeDocument/2006/relationships/slideLayout" Target="../slideLayouts/slideLayout19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4.xml"/><Relationship Id="rId1" Type="http://schemas.openxmlformats.org/officeDocument/2006/relationships/vmlDrawing" Target="../drawings/vmlDrawing22.vml"/><Relationship Id="rId5" Type="http://schemas.openxmlformats.org/officeDocument/2006/relationships/image" Target="../media/image217.emf"/><Relationship Id="rId4" Type="http://schemas.openxmlformats.org/officeDocument/2006/relationships/oleObject" Target="../embeddings/oleObject22.bin"/></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4.xml"/><Relationship Id="rId1" Type="http://schemas.openxmlformats.org/officeDocument/2006/relationships/vmlDrawing" Target="../drawings/vmlDrawing23.vml"/><Relationship Id="rId5" Type="http://schemas.openxmlformats.org/officeDocument/2006/relationships/image" Target="../media/image218.emf"/><Relationship Id="rId4" Type="http://schemas.openxmlformats.org/officeDocument/2006/relationships/oleObject" Target="../embeddings/oleObject23.bin"/></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4.xml"/><Relationship Id="rId1" Type="http://schemas.openxmlformats.org/officeDocument/2006/relationships/vmlDrawing" Target="../drawings/vmlDrawing24.vml"/><Relationship Id="rId5" Type="http://schemas.openxmlformats.org/officeDocument/2006/relationships/image" Target="../media/image219.emf"/><Relationship Id="rId4" Type="http://schemas.openxmlformats.org/officeDocument/2006/relationships/oleObject" Target="../embeddings/oleObject24.bin"/></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xml"/><Relationship Id="rId1" Type="http://schemas.openxmlformats.org/officeDocument/2006/relationships/vmlDrawing" Target="../drawings/vmlDrawing25.vml"/><Relationship Id="rId5" Type="http://schemas.openxmlformats.org/officeDocument/2006/relationships/image" Target="../media/image220.emf"/><Relationship Id="rId4" Type="http://schemas.openxmlformats.org/officeDocument/2006/relationships/oleObject" Target="../embeddings/oleObject25.bin"/></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4.xml"/><Relationship Id="rId1" Type="http://schemas.openxmlformats.org/officeDocument/2006/relationships/vmlDrawing" Target="../drawings/vmlDrawing26.vml"/><Relationship Id="rId5" Type="http://schemas.openxmlformats.org/officeDocument/2006/relationships/image" Target="../media/image221.emf"/><Relationship Id="rId4" Type="http://schemas.openxmlformats.org/officeDocument/2006/relationships/oleObject" Target="../embeddings/oleObject26.bin"/></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4.xml"/><Relationship Id="rId1" Type="http://schemas.openxmlformats.org/officeDocument/2006/relationships/vmlDrawing" Target="../drawings/vmlDrawing27.vml"/><Relationship Id="rId5" Type="http://schemas.openxmlformats.org/officeDocument/2006/relationships/image" Target="../media/image222.emf"/><Relationship Id="rId4" Type="http://schemas.openxmlformats.org/officeDocument/2006/relationships/oleObject" Target="../embeddings/oleObject27.bin"/></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4.xml"/><Relationship Id="rId1" Type="http://schemas.openxmlformats.org/officeDocument/2006/relationships/vmlDrawing" Target="../drawings/vmlDrawing28.vml"/><Relationship Id="rId5" Type="http://schemas.openxmlformats.org/officeDocument/2006/relationships/image" Target="../media/image223.emf"/><Relationship Id="rId4" Type="http://schemas.openxmlformats.org/officeDocument/2006/relationships/oleObject" Target="../embeddings/oleObject28.bin"/></Relationships>
</file>

<file path=ppt/slides/_rels/slide278.xml.rels><?xml version="1.0" encoding="UTF-8" standalone="yes"?>
<Relationships xmlns="http://schemas.openxmlformats.org/package/2006/relationships"><Relationship Id="rId2" Type="http://schemas.openxmlformats.org/officeDocument/2006/relationships/image" Target="../media/image224.gif"/><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8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197.xml"/></Relationships>
</file>

<file path=ppt/slides/_rels/slide28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4.xml"/></Relationships>
</file>

<file path=ppt/slides/_rels/slide28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14.xml"/></Relationships>
</file>

<file path=ppt/slides/_rels/slide28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92.xml"/></Relationships>
</file>

<file path=ppt/slides/_rels/slide28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92.xml"/></Relationships>
</file>

<file path=ppt/slides/_rels/slide285.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92.xml"/></Relationships>
</file>

<file path=ppt/slides/_rels/slide28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92.xml"/></Relationships>
</file>

<file path=ppt/slides/_rels/slide28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92.xml"/></Relationships>
</file>

<file path=ppt/slides/_rels/slide28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92.xml"/></Relationships>
</file>

<file path=ppt/slides/_rels/slide28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9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9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jpeg"/><Relationship Id="rId1" Type="http://schemas.openxmlformats.org/officeDocument/2006/relationships/slideLayout" Target="../slideLayouts/slideLayout14.xml"/><Relationship Id="rId4" Type="http://schemas.openxmlformats.org/officeDocument/2006/relationships/image" Target="../media/image238.jpeg"/></Relationships>
</file>

<file path=ppt/slides/_rels/slide29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92.xml"/></Relationships>
</file>

<file path=ppt/slides/_rels/slide292.xml.rels><?xml version="1.0" encoding="UTF-8" standalone="yes"?>
<Relationships xmlns="http://schemas.openxmlformats.org/package/2006/relationships"><Relationship Id="rId2" Type="http://schemas.openxmlformats.org/officeDocument/2006/relationships/hyperlink" Target="http://bl831.als.lbl.gov/~jamesh/nearBragg/nearBragg.c" TargetMode="External"/><Relationship Id="rId1" Type="http://schemas.openxmlformats.org/officeDocument/2006/relationships/slideLayout" Target="../slideLayouts/slideLayout1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6.xml"/></Relationships>
</file>

<file path=ppt/slides/_rels/slide296.xml.rels><?xml version="1.0" encoding="UTF-8" standalone="yes"?>
<Relationships xmlns="http://schemas.openxmlformats.org/package/2006/relationships"><Relationship Id="rId3" Type="http://schemas.openxmlformats.org/officeDocument/2006/relationships/image" Target="../media/image243.gif"/><Relationship Id="rId2" Type="http://schemas.openxmlformats.org/officeDocument/2006/relationships/image" Target="../media/image242.png"/><Relationship Id="rId1" Type="http://schemas.openxmlformats.org/officeDocument/2006/relationships/slideLayout" Target="../slideLayouts/slideLayout6.xml"/><Relationship Id="rId5" Type="http://schemas.openxmlformats.org/officeDocument/2006/relationships/image" Target="../media/image244.png"/><Relationship Id="rId4" Type="http://schemas.openxmlformats.org/officeDocument/2006/relationships/image" Target="../media/image68.wmf"/></Relationships>
</file>

<file path=ppt/slides/_rels/slide29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245.emf"/></Relationships>
</file>

<file path=ppt/slides/_rels/slide29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42.xml"/></Relationships>
</file>

<file path=ppt/slides/_rels/slide29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0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emf"/><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emf"/><Relationship Id="rId1" Type="http://schemas.openxmlformats.org/officeDocument/2006/relationships/slideLayout" Target="../slideLayouts/slideLayout6.xml"/><Relationship Id="rId4" Type="http://schemas.openxmlformats.org/officeDocument/2006/relationships/image" Target="../media/image251.png"/></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2" Type="http://schemas.openxmlformats.org/officeDocument/2006/relationships/hyperlink" Target="http://bl831.als.lbl.gov/~jamesh/nearBragg/nearBragg.c" TargetMode="External"/><Relationship Id="rId1" Type="http://schemas.openxmlformats.org/officeDocument/2006/relationships/slideLayout" Target="../slideLayouts/slideLayout192.xml"/></Relationships>
</file>

<file path=ppt/slides/_rels/slide304.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9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306.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92.xml"/></Relationships>
</file>

<file path=ppt/slides/_rels/slide307.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92.xml"/></Relationships>
</file>

<file path=ppt/slides/_rels/slide308.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92.xml"/></Relationships>
</file>

<file path=ppt/slides/_rels/slide30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Layout" Target="../slideLayouts/slideLayout19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10.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slideLayout" Target="../slideLayouts/slideLayout2.xml"/><Relationship Id="rId1" Type="http://schemas.openxmlformats.org/officeDocument/2006/relationships/video" Target="file:///C:\Users\JMHolton\Desktop\James_Holton\xtallography_talks\movies\lyso_rotate.wmv" TargetMode="External"/></Relationships>
</file>

<file path=ppt/slides/_rels/slide311.xml.rels><?xml version="1.0" encoding="UTF-8" standalone="yes"?>
<Relationships xmlns="http://schemas.openxmlformats.org/package/2006/relationships"><Relationship Id="rId2" Type="http://schemas.openxmlformats.org/officeDocument/2006/relationships/image" Target="../media/image259.gif"/><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60.gif"/><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264.png"/><Relationship Id="rId7" Type="http://schemas.openxmlformats.org/officeDocument/2006/relationships/image" Target="../media/image268.png"/><Relationship Id="rId12" Type="http://schemas.openxmlformats.org/officeDocument/2006/relationships/image" Target="../media/image273.png"/><Relationship Id="rId17" Type="http://schemas.openxmlformats.org/officeDocument/2006/relationships/image" Target="../media/image278.png"/><Relationship Id="rId2" Type="http://schemas.openxmlformats.org/officeDocument/2006/relationships/image" Target="../media/image263.png"/><Relationship Id="rId16" Type="http://schemas.openxmlformats.org/officeDocument/2006/relationships/image" Target="../media/image277.png"/><Relationship Id="rId1" Type="http://schemas.openxmlformats.org/officeDocument/2006/relationships/slideLayout" Target="../slideLayouts/slideLayout78.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66.png"/><Relationship Id="rId15" Type="http://schemas.openxmlformats.org/officeDocument/2006/relationships/image" Target="../media/image276.png"/><Relationship Id="rId10" Type="http://schemas.openxmlformats.org/officeDocument/2006/relationships/image" Target="../media/image271.png"/><Relationship Id="rId4" Type="http://schemas.openxmlformats.org/officeDocument/2006/relationships/image" Target="../media/image265.png"/><Relationship Id="rId9" Type="http://schemas.openxmlformats.org/officeDocument/2006/relationships/image" Target="../media/image270.png"/><Relationship Id="rId14" Type="http://schemas.openxmlformats.org/officeDocument/2006/relationships/image" Target="../media/image275.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video" Target="file:///C:\Users\JMHolton\Desktop\James_Holton\movies\resolution.mpe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hyperlink" Target="http://bl831.als.lbl.gov/~jamesh/nearBragg/nearBragg.c" TargetMode="External"/><Relationship Id="rId1" Type="http://schemas.openxmlformats.org/officeDocument/2006/relationships/slideLayout" Target="../slideLayouts/slideLayout19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video" Target="file:///C:\Users\JMHolton\Desktop\James_Holton\movies\dephase.mpeg" TargetMode="Externa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90.xml"/><Relationship Id="rId1" Type="http://schemas.openxmlformats.org/officeDocument/2006/relationships/vmlDrawing" Target="../drawings/vmlDrawing6.vml"/><Relationship Id="rId4" Type="http://schemas.openxmlformats.org/officeDocument/2006/relationships/image" Target="../media/image3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65.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6.xml"/><Relationship Id="rId1" Type="http://schemas.openxmlformats.org/officeDocument/2006/relationships/vmlDrawing" Target="../drawings/vmlDrawing7.vml"/><Relationship Id="rId4" Type="http://schemas.openxmlformats.org/officeDocument/2006/relationships/image" Target="../media/image4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7.xml"/><Relationship Id="rId1" Type="http://schemas.openxmlformats.org/officeDocument/2006/relationships/vmlDrawing" Target="../drawings/vmlDrawing8.vml"/><Relationship Id="rId4" Type="http://schemas.openxmlformats.org/officeDocument/2006/relationships/image" Target="../media/image45.w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7.xml"/><Relationship Id="rId1" Type="http://schemas.openxmlformats.org/officeDocument/2006/relationships/vmlDrawing" Target="../drawings/vmlDrawing9.vml"/><Relationship Id="rId4" Type="http://schemas.openxmlformats.org/officeDocument/2006/relationships/image" Target="../media/image46.emf"/></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7.xml"/><Relationship Id="rId1" Type="http://schemas.openxmlformats.org/officeDocument/2006/relationships/vmlDrawing" Target="../drawings/vmlDrawing10.vml"/><Relationship Id="rId4" Type="http://schemas.openxmlformats.org/officeDocument/2006/relationships/image" Target="../media/image49.emf"/></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9.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video" Target="file:///C:\Users\JMHolton\Desktop\James_Holton\movies\completeness.mpe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4.xml"/><Relationship Id="rId1" Type="http://schemas.openxmlformats.org/officeDocument/2006/relationships/video" Target="file:///C:\Users\JMHolton\Desktop\James_Holton\movies\osc.mpe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4.xml"/><Relationship Id="rId1" Type="http://schemas.openxmlformats.org/officeDocument/2006/relationships/video" Target="file:///C:\Users\JMHolton\Desktop\James_Holton\movies\overload.mpe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4.xml"/><Relationship Id="rId1" Type="http://schemas.openxmlformats.org/officeDocument/2006/relationships/video" Target="file:///C:\Users\JMHolton\Desktop\James_Holton\movies\lo_cut.mpeg"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7.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9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63.e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64.emf"/></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7.xml"/><Relationship Id="rId1" Type="http://schemas.openxmlformats.org/officeDocument/2006/relationships/vmlDrawing" Target="../drawings/vmlDrawing13.vml"/><Relationship Id="rId4" Type="http://schemas.openxmlformats.org/officeDocument/2006/relationships/image" Target="../media/image66.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8.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png"/><Relationship Id="rId1" Type="http://schemas.openxmlformats.org/officeDocument/2006/relationships/slideLayout" Target="../slideLayouts/slideLayout1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258291"/>
            <a:ext cx="7772400" cy="4599708"/>
          </a:xfrm>
          <a:extLst>
            <a:ext uri="{909E8E84-426E-40DD-AFC4-6F175D3DCCD1}">
              <a14:hiddenFill xmlns:a14="http://schemas.microsoft.com/office/drawing/2010/main">
                <a:solidFill>
                  <a:srgbClr val="BBE0E3"/>
                </a:solidFill>
              </a14:hiddenFill>
            </a:ext>
          </a:extLst>
        </p:spPr>
        <p:txBody>
          <a:bodyPr>
            <a:normAutofit/>
          </a:bodyPr>
          <a:lstStyle/>
          <a:p>
            <a:pPr algn="ctr">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a:spcBef>
                <a:spcPts val="0"/>
              </a:spcBef>
              <a:buNone/>
            </a:pPr>
            <a:r>
              <a:rPr lang="en-US" altLang="en-US" sz="1800" b="1" dirty="0">
                <a:solidFill>
                  <a:schemeClr val="tx2">
                    <a:lumMod val="75000"/>
                  </a:schemeClr>
                </a:solidFill>
                <a:cs typeface="Arial" panose="020B0604020202020204" pitchFamily="34" charset="0"/>
              </a:rPr>
              <a:t>o</a:t>
            </a:r>
            <a:r>
              <a:rPr lang="en-US" altLang="en-US" sz="1800" b="1" dirty="0" smtClean="0">
                <a:solidFill>
                  <a:schemeClr val="tx2">
                    <a:lumMod val="75000"/>
                  </a:schemeClr>
                </a:solidFill>
                <a:cs typeface="Arial" panose="020B0604020202020204" pitchFamily="34" charset="0"/>
              </a:rPr>
              <a:t>ne-time NIH-DOE </a:t>
            </a:r>
            <a:r>
              <a:rPr lang="en-US" altLang="en-US" sz="1800" b="1" dirty="0">
                <a:solidFill>
                  <a:schemeClr val="tx2">
                    <a:lumMod val="75000"/>
                  </a:schemeClr>
                </a:solidFill>
                <a:cs typeface="Arial" panose="020B0604020202020204" pitchFamily="34" charset="0"/>
              </a:rPr>
              <a:t>Inter-agency agreement (IAA)</a:t>
            </a:r>
          </a:p>
          <a:p>
            <a:pPr algn="ctr" eaLnBrk="1" hangingPunct="1">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0"/>
              </a:spcBef>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spcBef>
                <a:spcPts val="0"/>
              </a:spcBef>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436418" y="1074057"/>
            <a:ext cx="8271165" cy="1200329"/>
          </a:xfrm>
          <a:prstGeom prst="rect">
            <a:avLst/>
          </a:prstGeom>
          <a:noFill/>
        </p:spPr>
        <p:txBody>
          <a:bodyPr wrap="square" rtlCol="0">
            <a:spAutoFit/>
          </a:bodyPr>
          <a:lstStyle/>
          <a:p>
            <a:pPr algn="ctr"/>
            <a:r>
              <a:rPr lang="en-US" sz="2400" dirty="0">
                <a:solidFill>
                  <a:prstClr val="black"/>
                </a:solidFill>
                <a:latin typeface="Arial" pitchFamily="34" charset="0"/>
                <a:cs typeface="Arial" panose="020B0604020202020204" pitchFamily="34" charset="0"/>
              </a:rPr>
              <a:t>Robert Stroud </a:t>
            </a:r>
            <a:r>
              <a:rPr lang="en-US" sz="2400" dirty="0" smtClean="0">
                <a:solidFill>
                  <a:prstClr val="black"/>
                </a:solidFill>
                <a:latin typeface="Arial" pitchFamily="34" charset="0"/>
                <a:cs typeface="Arial" panose="020B0604020202020204" pitchFamily="34" charset="0"/>
              </a:rPr>
              <a:t>James </a:t>
            </a:r>
            <a:r>
              <a:rPr lang="en-US" sz="2400" dirty="0">
                <a:solidFill>
                  <a:prstClr val="black"/>
                </a:solidFill>
                <a:latin typeface="Arial" pitchFamily="34" charset="0"/>
                <a:cs typeface="Arial" panose="020B0604020202020204" pitchFamily="34" charset="0"/>
              </a:rPr>
              <a:t>Fraser </a:t>
            </a:r>
            <a:r>
              <a:rPr lang="en-US" sz="2400" dirty="0" smtClean="0">
                <a:solidFill>
                  <a:prstClr val="black"/>
                </a:solidFill>
                <a:latin typeface="Arial" pitchFamily="34" charset="0"/>
                <a:cs typeface="Arial" panose="020B0604020202020204" pitchFamily="34" charset="0"/>
              </a:rPr>
              <a:t>    </a:t>
            </a:r>
            <a:r>
              <a:rPr lang="en-US" sz="2400" dirty="0" err="1" smtClean="0">
                <a:solidFill>
                  <a:prstClr val="black"/>
                </a:solidFill>
                <a:latin typeface="Arial" pitchFamily="34" charset="0"/>
                <a:cs typeface="Arial" panose="020B0604020202020204" pitchFamily="34" charset="0"/>
              </a:rPr>
              <a:t>Aina</a:t>
            </a:r>
            <a:r>
              <a:rPr lang="en-US" sz="2400" dirty="0" smtClean="0">
                <a:solidFill>
                  <a:prstClr val="black"/>
                </a:solidFill>
                <a:latin typeface="Arial" pitchFamily="34" charset="0"/>
                <a:cs typeface="Arial" panose="020B0604020202020204" pitchFamily="34" charset="0"/>
              </a:rPr>
              <a:t> </a:t>
            </a:r>
            <a:r>
              <a:rPr lang="en-US" sz="2400" dirty="0">
                <a:solidFill>
                  <a:prstClr val="black"/>
                </a:solidFill>
                <a:latin typeface="Arial" pitchFamily="34" charset="0"/>
                <a:cs typeface="Arial" panose="020B0604020202020204" pitchFamily="34" charset="0"/>
              </a:rPr>
              <a:t>Cohen  </a:t>
            </a:r>
            <a:r>
              <a:rPr lang="en-US" sz="2400" dirty="0" smtClean="0">
                <a:solidFill>
                  <a:prstClr val="black"/>
                </a:solidFill>
                <a:latin typeface="Arial" pitchFamily="34" charset="0"/>
                <a:cs typeface="Arial" panose="020B0604020202020204" pitchFamily="34" charset="0"/>
              </a:rPr>
              <a:t>Ana </a:t>
            </a:r>
            <a:r>
              <a:rPr lang="en-US" sz="2400" dirty="0">
                <a:solidFill>
                  <a:prstClr val="black"/>
                </a:solidFill>
                <a:latin typeface="Arial" pitchFamily="34" charset="0"/>
                <a:cs typeface="Arial" panose="020B0604020202020204" pitchFamily="34" charset="0"/>
              </a:rPr>
              <a:t>Gonzalez </a:t>
            </a:r>
          </a:p>
          <a:p>
            <a:r>
              <a:rPr lang="en-US" sz="2400" dirty="0" smtClean="0">
                <a:solidFill>
                  <a:prstClr val="black"/>
                </a:solidFill>
                <a:latin typeface="Arial" pitchFamily="34" charset="0"/>
                <a:cs typeface="Arial" panose="020B0604020202020204" pitchFamily="34" charset="0"/>
              </a:rPr>
              <a:t>Axel </a:t>
            </a:r>
            <a:r>
              <a:rPr lang="en-US" sz="2400" dirty="0" err="1">
                <a:solidFill>
                  <a:prstClr val="black"/>
                </a:solidFill>
                <a:latin typeface="Arial" pitchFamily="34" charset="0"/>
                <a:cs typeface="Arial" panose="020B0604020202020204" pitchFamily="34" charset="0"/>
              </a:rPr>
              <a:t>Brunger</a:t>
            </a:r>
            <a:r>
              <a:rPr lang="en-US" sz="2400" dirty="0">
                <a:solidFill>
                  <a:prstClr val="black"/>
                </a:solidFill>
                <a:latin typeface="Arial" pitchFamily="34" charset="0"/>
                <a:cs typeface="Arial" panose="020B0604020202020204" pitchFamily="34" charset="0"/>
              </a:rPr>
              <a:t> </a:t>
            </a:r>
            <a:r>
              <a:rPr lang="en-US" sz="2400" dirty="0" smtClean="0">
                <a:solidFill>
                  <a:prstClr val="black"/>
                </a:solidFill>
                <a:latin typeface="Arial" pitchFamily="34" charset="0"/>
                <a:cs typeface="Arial" panose="020B0604020202020204" pitchFamily="34" charset="0"/>
              </a:rPr>
              <a:t> </a:t>
            </a:r>
            <a:r>
              <a:rPr lang="en-US" sz="2400" dirty="0" err="1" smtClean="0">
                <a:solidFill>
                  <a:prstClr val="black"/>
                </a:solidFill>
                <a:latin typeface="Arial" pitchFamily="34" charset="0"/>
                <a:cs typeface="Arial" panose="020B0604020202020204" pitchFamily="34" charset="0"/>
              </a:rPr>
              <a:t>Monarin</a:t>
            </a:r>
            <a:r>
              <a:rPr lang="en-US" sz="2400" dirty="0" smtClean="0">
                <a:solidFill>
                  <a:prstClr val="black"/>
                </a:solidFill>
                <a:latin typeface="Arial" pitchFamily="34" charset="0"/>
                <a:cs typeface="Arial" panose="020B0604020202020204" pitchFamily="34" charset="0"/>
              </a:rPr>
              <a:t> </a:t>
            </a:r>
            <a:r>
              <a:rPr lang="en-US" sz="2400" dirty="0" err="1" smtClean="0">
                <a:solidFill>
                  <a:prstClr val="black"/>
                </a:solidFill>
                <a:latin typeface="Arial" pitchFamily="34" charset="0"/>
                <a:cs typeface="Arial" panose="020B0604020202020204" pitchFamily="34" charset="0"/>
              </a:rPr>
              <a:t>Uervirojnangkoorn</a:t>
            </a:r>
            <a:r>
              <a:rPr lang="en-US" sz="2400" dirty="0">
                <a:solidFill>
                  <a:prstClr val="black"/>
                </a:solidFill>
                <a:latin typeface="Arial" pitchFamily="34" charset="0"/>
                <a:cs typeface="Arial" panose="020B0604020202020204" pitchFamily="34" charset="0"/>
              </a:rPr>
              <a:t>   </a:t>
            </a:r>
            <a:r>
              <a:rPr lang="en-US" sz="2400" dirty="0" err="1">
                <a:solidFill>
                  <a:prstClr val="black"/>
                </a:solidFill>
                <a:latin typeface="Arial" pitchFamily="34" charset="0"/>
                <a:cs typeface="Arial" panose="020B0604020202020204" pitchFamily="34" charset="0"/>
              </a:rPr>
              <a:t>Artem</a:t>
            </a:r>
            <a:r>
              <a:rPr lang="en-US" sz="2400" dirty="0">
                <a:solidFill>
                  <a:prstClr val="black"/>
                </a:solidFill>
                <a:latin typeface="Arial" pitchFamily="34" charset="0"/>
                <a:cs typeface="Arial" panose="020B0604020202020204" pitchFamily="34" charset="0"/>
              </a:rPr>
              <a:t> </a:t>
            </a:r>
            <a:r>
              <a:rPr lang="en-US" sz="2400" dirty="0" smtClean="0">
                <a:solidFill>
                  <a:prstClr val="black"/>
                </a:solidFill>
                <a:latin typeface="Arial" pitchFamily="34" charset="0"/>
                <a:cs typeface="Arial" panose="020B0604020202020204" pitchFamily="34" charset="0"/>
              </a:rPr>
              <a:t>Lyubimov  	David Case         Nick </a:t>
            </a:r>
            <a:r>
              <a:rPr lang="en-US" sz="2400" dirty="0" err="1" smtClean="0">
                <a:solidFill>
                  <a:prstClr val="black"/>
                </a:solidFill>
                <a:latin typeface="Arial" pitchFamily="34" charset="0"/>
                <a:cs typeface="Arial" panose="020B0604020202020204" pitchFamily="34" charset="0"/>
              </a:rPr>
              <a:t>Sauter</a:t>
            </a:r>
            <a:r>
              <a:rPr lang="en-US" sz="2400" dirty="0" smtClean="0">
                <a:solidFill>
                  <a:prstClr val="black"/>
                </a:solidFill>
                <a:latin typeface="Arial" pitchFamily="34" charset="0"/>
                <a:cs typeface="Arial" panose="020B0604020202020204" pitchFamily="34" charset="0"/>
              </a:rPr>
              <a:t>    </a:t>
            </a:r>
            <a:r>
              <a:rPr lang="en-US" sz="2400" dirty="0" smtClean="0">
                <a:solidFill>
                  <a:prstClr val="black"/>
                </a:solidFill>
                <a:latin typeface="Arial" pitchFamily="34" charset="0"/>
                <a:cs typeface="Arial" panose="020B0604020202020204" pitchFamily="34" charset="0"/>
              </a:rPr>
              <a:t>        </a:t>
            </a:r>
            <a:endParaRPr lang="en-US" sz="2400" dirty="0">
              <a:solidFill>
                <a:prstClr val="black"/>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08406054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4100"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02437" name="Rectangle 5"/>
          <p:cNvSpPr>
            <a:spLocks noGrp="1" noChangeArrowheads="1"/>
          </p:cNvSpPr>
          <p:nvPr>
            <p:ph type="title"/>
          </p:nvPr>
        </p:nvSpPr>
        <p:spPr>
          <a:xfrm>
            <a:off x="685800" y="282575"/>
            <a:ext cx="7772400" cy="1143000"/>
          </a:xfrm>
        </p:spPr>
        <p:txBody>
          <a:bodyPr/>
          <a:lstStyle/>
          <a:p>
            <a:pPr eaLnBrk="1" hangingPunct="1">
              <a:defRPr/>
            </a:pPr>
            <a:r>
              <a:rPr lang="en-US" altLang="en-US" sz="4000" b="1" smtClean="0">
                <a:solidFill>
                  <a:schemeClr val="accent2"/>
                </a:solidFill>
                <a:effectLst>
                  <a:outerShdw blurRad="38100" dist="38100" dir="2700000" algn="tl">
                    <a:srgbClr val="C0C0C0"/>
                  </a:outerShdw>
                </a:effectLst>
              </a:rPr>
              <a:t>Simulated diffraction image</a:t>
            </a:r>
            <a:r>
              <a:rPr lang="en-US" altLang="en-US" sz="4000" b="1" smtClean="0">
                <a:solidFill>
                  <a:srgbClr val="009900"/>
                </a:solidFill>
                <a:effectLst>
                  <a:outerShdw blurRad="38100" dist="38100" dir="2700000" algn="tl">
                    <a:srgbClr val="C0C0C0"/>
                  </a:outerShdw>
                </a:effectLst>
              </a:rPr>
              <a:t/>
            </a:r>
            <a:br>
              <a:rPr lang="en-US" altLang="en-US" sz="4000" b="1" smtClean="0">
                <a:solidFill>
                  <a:srgbClr val="009900"/>
                </a:solidFill>
                <a:effectLst>
                  <a:outerShdw blurRad="38100" dist="38100" dir="2700000" algn="tl">
                    <a:srgbClr val="C0C0C0"/>
                  </a:outerShdw>
                </a:effectLst>
              </a:rPr>
            </a:br>
            <a:r>
              <a:rPr lang="en-US" altLang="en-US" sz="2800" b="1" smtClean="0">
                <a:solidFill>
                  <a:schemeClr val="tx1"/>
                </a:solidFill>
                <a:effectLst>
                  <a:outerShdw blurRad="38100" dist="38100" dir="2700000" algn="tl">
                    <a:srgbClr val="C0C0C0"/>
                  </a:outerShdw>
                </a:effectLst>
              </a:rPr>
              <a:t>(2008)</a:t>
            </a:r>
          </a:p>
        </p:txBody>
      </p:sp>
      <p:grpSp>
        <p:nvGrpSpPr>
          <p:cNvPr id="4102" name="Group 9"/>
          <p:cNvGrpSpPr>
            <a:grpSpLocks/>
          </p:cNvGrpSpPr>
          <p:nvPr/>
        </p:nvGrpSpPr>
        <p:grpSpPr bwMode="auto">
          <a:xfrm>
            <a:off x="885825" y="182563"/>
            <a:ext cx="7372350" cy="6267450"/>
            <a:chOff x="423" y="115"/>
            <a:chExt cx="4644" cy="3948"/>
          </a:xfrm>
        </p:grpSpPr>
        <p:pic>
          <p:nvPicPr>
            <p:cNvPr id="410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 y="115"/>
              <a:ext cx="4644" cy="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2438" name="Text Box 6"/>
            <p:cNvSpPr txBox="1">
              <a:spLocks noChangeArrowheads="1"/>
            </p:cNvSpPr>
            <p:nvPr/>
          </p:nvSpPr>
          <p:spPr bwMode="auto">
            <a:xfrm>
              <a:off x="1122" y="1867"/>
              <a:ext cx="106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FF0000"/>
                  </a:solidFill>
                  <a:effectLst>
                    <a:outerShdw blurRad="38100" dist="38100" dir="2700000" algn="tl">
                      <a:srgbClr val="C0C0C0"/>
                    </a:outerShdw>
                  </a:effectLst>
                </a:rPr>
                <a:t>simulated</a:t>
              </a:r>
              <a:endParaRPr lang="en-US" altLang="en-US" sz="2400" b="1">
                <a:solidFill>
                  <a:srgbClr val="009900"/>
                </a:solidFill>
                <a:effectLst>
                  <a:outerShdw blurRad="38100" dist="38100" dir="2700000" algn="tl">
                    <a:srgbClr val="C0C0C0"/>
                  </a:outerShdw>
                </a:effectLst>
              </a:endParaRPr>
            </a:p>
          </p:txBody>
        </p:sp>
        <p:sp>
          <p:nvSpPr>
            <p:cNvPr id="402439" name="Text Box 7"/>
            <p:cNvSpPr txBox="1">
              <a:spLocks noChangeArrowheads="1"/>
            </p:cNvSpPr>
            <p:nvPr/>
          </p:nvSpPr>
          <p:spPr bwMode="auto">
            <a:xfrm>
              <a:off x="3023" y="1867"/>
              <a:ext cx="498" cy="288"/>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008000"/>
                  </a:solidFill>
                  <a:effectLst>
                    <a:outerShdw blurRad="38100" dist="38100" dir="2700000" algn="tl">
                      <a:srgbClr val="C0C0C0"/>
                    </a:outerShdw>
                  </a:effectLst>
                </a:rPr>
                <a:t>real</a:t>
              </a:r>
            </a:p>
          </p:txBody>
        </p:sp>
      </p:grpSp>
    </p:spTree>
    <p:extLst>
      <p:ext uri="{BB962C8B-B14F-4D97-AF65-F5344CB8AC3E}">
        <p14:creationId xmlns:p14="http://schemas.microsoft.com/office/powerpoint/2010/main" val="125572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2782888"/>
            <a:ext cx="5018088" cy="1319212"/>
            <a:chOff x="-1194" y="2058"/>
            <a:chExt cx="3161" cy="831"/>
          </a:xfrm>
        </p:grpSpPr>
        <p:grpSp>
          <p:nvGrpSpPr>
            <p:cNvPr id="56353" name="Group 3"/>
            <p:cNvGrpSpPr>
              <a:grpSpLocks/>
            </p:cNvGrpSpPr>
            <p:nvPr/>
          </p:nvGrpSpPr>
          <p:grpSpPr bwMode="auto">
            <a:xfrm>
              <a:off x="-1194" y="2273"/>
              <a:ext cx="370" cy="369"/>
              <a:chOff x="362" y="2318"/>
              <a:chExt cx="370" cy="369"/>
            </a:xfrm>
          </p:grpSpPr>
          <p:sp>
            <p:nvSpPr>
              <p:cNvPr id="56375"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6"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4" name="Group 6"/>
            <p:cNvGrpSpPr>
              <a:grpSpLocks/>
            </p:cNvGrpSpPr>
            <p:nvPr/>
          </p:nvGrpSpPr>
          <p:grpSpPr bwMode="auto">
            <a:xfrm>
              <a:off x="-826" y="2273"/>
              <a:ext cx="370" cy="369"/>
              <a:chOff x="362" y="2318"/>
              <a:chExt cx="370" cy="369"/>
            </a:xfrm>
          </p:grpSpPr>
          <p:sp>
            <p:nvSpPr>
              <p:cNvPr id="56373"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4"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5" name="Group 9"/>
            <p:cNvGrpSpPr>
              <a:grpSpLocks/>
            </p:cNvGrpSpPr>
            <p:nvPr/>
          </p:nvGrpSpPr>
          <p:grpSpPr bwMode="auto">
            <a:xfrm>
              <a:off x="-458" y="2273"/>
              <a:ext cx="370" cy="369"/>
              <a:chOff x="362" y="2318"/>
              <a:chExt cx="370" cy="369"/>
            </a:xfrm>
          </p:grpSpPr>
          <p:sp>
            <p:nvSpPr>
              <p:cNvPr id="56371"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2"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6" name="Group 12"/>
            <p:cNvGrpSpPr>
              <a:grpSpLocks/>
            </p:cNvGrpSpPr>
            <p:nvPr/>
          </p:nvGrpSpPr>
          <p:grpSpPr bwMode="auto">
            <a:xfrm>
              <a:off x="-90" y="2273"/>
              <a:ext cx="370" cy="369"/>
              <a:chOff x="362" y="2318"/>
              <a:chExt cx="370" cy="369"/>
            </a:xfrm>
          </p:grpSpPr>
          <p:sp>
            <p:nvSpPr>
              <p:cNvPr id="56369"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70"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7" name="Group 15"/>
            <p:cNvGrpSpPr>
              <a:grpSpLocks/>
            </p:cNvGrpSpPr>
            <p:nvPr/>
          </p:nvGrpSpPr>
          <p:grpSpPr bwMode="auto">
            <a:xfrm>
              <a:off x="278" y="2273"/>
              <a:ext cx="370" cy="369"/>
              <a:chOff x="362" y="2318"/>
              <a:chExt cx="370" cy="369"/>
            </a:xfrm>
          </p:grpSpPr>
          <p:sp>
            <p:nvSpPr>
              <p:cNvPr id="56367"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8"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8" name="Group 18"/>
            <p:cNvGrpSpPr>
              <a:grpSpLocks/>
            </p:cNvGrpSpPr>
            <p:nvPr/>
          </p:nvGrpSpPr>
          <p:grpSpPr bwMode="auto">
            <a:xfrm>
              <a:off x="646" y="2273"/>
              <a:ext cx="370" cy="369"/>
              <a:chOff x="362" y="2318"/>
              <a:chExt cx="370" cy="369"/>
            </a:xfrm>
          </p:grpSpPr>
          <p:sp>
            <p:nvSpPr>
              <p:cNvPr id="56365"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6"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59" name="Group 21"/>
            <p:cNvGrpSpPr>
              <a:grpSpLocks/>
            </p:cNvGrpSpPr>
            <p:nvPr/>
          </p:nvGrpSpPr>
          <p:grpSpPr bwMode="auto">
            <a:xfrm>
              <a:off x="1014" y="2273"/>
              <a:ext cx="370" cy="369"/>
              <a:chOff x="362" y="2318"/>
              <a:chExt cx="370" cy="369"/>
            </a:xfrm>
          </p:grpSpPr>
          <p:sp>
            <p:nvSpPr>
              <p:cNvPr id="56363"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4"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6360"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1"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62"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6323" name="Rectangle 27"/>
          <p:cNvSpPr>
            <a:spLocks noGrp="1" noChangeArrowheads="1"/>
          </p:cNvSpPr>
          <p:nvPr>
            <p:ph type="title"/>
          </p:nvPr>
        </p:nvSpPr>
        <p:spPr/>
        <p:txBody>
          <a:bodyPr/>
          <a:lstStyle/>
          <a:p>
            <a:pPr eaLnBrk="1" hangingPunct="1"/>
            <a:r>
              <a:rPr lang="en-US" altLang="en-US" smtClean="0"/>
              <a:t>Inelastic scattering</a:t>
            </a:r>
          </a:p>
        </p:txBody>
      </p:sp>
      <p:sp>
        <p:nvSpPr>
          <p:cNvPr id="56324"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6325"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6326"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6327"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6328" name="Group 32"/>
          <p:cNvGrpSpPr>
            <a:grpSpLocks/>
          </p:cNvGrpSpPr>
          <p:nvPr/>
        </p:nvGrpSpPr>
        <p:grpSpPr bwMode="auto">
          <a:xfrm rot="-2052048">
            <a:off x="4100513" y="1306513"/>
            <a:ext cx="5310187" cy="1319212"/>
            <a:chOff x="-1194" y="2058"/>
            <a:chExt cx="3161" cy="831"/>
          </a:xfrm>
        </p:grpSpPr>
        <p:grpSp>
          <p:nvGrpSpPr>
            <p:cNvPr id="56329" name="Group 33"/>
            <p:cNvGrpSpPr>
              <a:grpSpLocks/>
            </p:cNvGrpSpPr>
            <p:nvPr/>
          </p:nvGrpSpPr>
          <p:grpSpPr bwMode="auto">
            <a:xfrm>
              <a:off x="-1194" y="2273"/>
              <a:ext cx="370" cy="369"/>
              <a:chOff x="362" y="2318"/>
              <a:chExt cx="370" cy="369"/>
            </a:xfrm>
          </p:grpSpPr>
          <p:sp>
            <p:nvSpPr>
              <p:cNvPr id="56351"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52"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0" name="Group 36"/>
            <p:cNvGrpSpPr>
              <a:grpSpLocks/>
            </p:cNvGrpSpPr>
            <p:nvPr/>
          </p:nvGrpSpPr>
          <p:grpSpPr bwMode="auto">
            <a:xfrm>
              <a:off x="-826" y="2273"/>
              <a:ext cx="370" cy="369"/>
              <a:chOff x="362" y="2318"/>
              <a:chExt cx="370" cy="369"/>
            </a:xfrm>
          </p:grpSpPr>
          <p:sp>
            <p:nvSpPr>
              <p:cNvPr id="56349"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50"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1" name="Group 39"/>
            <p:cNvGrpSpPr>
              <a:grpSpLocks/>
            </p:cNvGrpSpPr>
            <p:nvPr/>
          </p:nvGrpSpPr>
          <p:grpSpPr bwMode="auto">
            <a:xfrm>
              <a:off x="-458" y="2273"/>
              <a:ext cx="370" cy="369"/>
              <a:chOff x="362" y="2318"/>
              <a:chExt cx="370" cy="369"/>
            </a:xfrm>
          </p:grpSpPr>
          <p:sp>
            <p:nvSpPr>
              <p:cNvPr id="56347"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8"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2" name="Group 42"/>
            <p:cNvGrpSpPr>
              <a:grpSpLocks/>
            </p:cNvGrpSpPr>
            <p:nvPr/>
          </p:nvGrpSpPr>
          <p:grpSpPr bwMode="auto">
            <a:xfrm>
              <a:off x="-90" y="2273"/>
              <a:ext cx="370" cy="369"/>
              <a:chOff x="362" y="2318"/>
              <a:chExt cx="370" cy="369"/>
            </a:xfrm>
          </p:grpSpPr>
          <p:sp>
            <p:nvSpPr>
              <p:cNvPr id="56345"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6"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3" name="Group 45"/>
            <p:cNvGrpSpPr>
              <a:grpSpLocks/>
            </p:cNvGrpSpPr>
            <p:nvPr/>
          </p:nvGrpSpPr>
          <p:grpSpPr bwMode="auto">
            <a:xfrm>
              <a:off x="278" y="2273"/>
              <a:ext cx="370" cy="369"/>
              <a:chOff x="362" y="2318"/>
              <a:chExt cx="370" cy="369"/>
            </a:xfrm>
          </p:grpSpPr>
          <p:sp>
            <p:nvSpPr>
              <p:cNvPr id="56343"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4"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4" name="Group 48"/>
            <p:cNvGrpSpPr>
              <a:grpSpLocks/>
            </p:cNvGrpSpPr>
            <p:nvPr/>
          </p:nvGrpSpPr>
          <p:grpSpPr bwMode="auto">
            <a:xfrm>
              <a:off x="646" y="2273"/>
              <a:ext cx="370" cy="369"/>
              <a:chOff x="362" y="2318"/>
              <a:chExt cx="370" cy="369"/>
            </a:xfrm>
          </p:grpSpPr>
          <p:sp>
            <p:nvSpPr>
              <p:cNvPr id="56341"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2"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6335" name="Group 51"/>
            <p:cNvGrpSpPr>
              <a:grpSpLocks/>
            </p:cNvGrpSpPr>
            <p:nvPr/>
          </p:nvGrpSpPr>
          <p:grpSpPr bwMode="auto">
            <a:xfrm>
              <a:off x="1014" y="2273"/>
              <a:ext cx="370" cy="369"/>
              <a:chOff x="362" y="2318"/>
              <a:chExt cx="370" cy="369"/>
            </a:xfrm>
          </p:grpSpPr>
          <p:sp>
            <p:nvSpPr>
              <p:cNvPr id="56339"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40"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6336"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37"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6338"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3958151128"/>
      </p:ext>
    </p:extLst>
  </p:cSld>
  <p:clrMapOvr>
    <a:masterClrMapping/>
  </p:clrMapOvr>
  <p:transition spd="slow">
    <p:wipe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7347" name="Rectangle 3"/>
          <p:cNvSpPr>
            <a:spLocks noGrp="1" noChangeArrowheads="1"/>
          </p:cNvSpPr>
          <p:nvPr>
            <p:ph type="title"/>
          </p:nvPr>
        </p:nvSpPr>
        <p:spPr/>
        <p:txBody>
          <a:bodyPr/>
          <a:lstStyle/>
          <a:p>
            <a:pPr eaLnBrk="1" hangingPunct="1"/>
            <a:r>
              <a:rPr lang="en-US" altLang="en-US" smtClean="0"/>
              <a:t>Where do photons go?</a:t>
            </a:r>
          </a:p>
        </p:txBody>
      </p:sp>
      <p:sp>
        <p:nvSpPr>
          <p:cNvPr id="5734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4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57350" name="Group 6"/>
          <p:cNvGrpSpPr>
            <a:grpSpLocks/>
          </p:cNvGrpSpPr>
          <p:nvPr/>
        </p:nvGrpSpPr>
        <p:grpSpPr bwMode="auto">
          <a:xfrm>
            <a:off x="5286375" y="1277938"/>
            <a:ext cx="1490663" cy="1447800"/>
            <a:chOff x="1893" y="816"/>
            <a:chExt cx="1597" cy="1500"/>
          </a:xfrm>
        </p:grpSpPr>
        <p:pic>
          <p:nvPicPr>
            <p:cNvPr id="5735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736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736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735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735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5735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7357" name="Text Box 17"/>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pic>
        <p:nvPicPr>
          <p:cNvPr id="57358" name="Picture 1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4531199"/>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8371" name="Rectangle 3"/>
          <p:cNvSpPr>
            <a:spLocks noGrp="1" noChangeArrowheads="1"/>
          </p:cNvSpPr>
          <p:nvPr>
            <p:ph type="title"/>
          </p:nvPr>
        </p:nvSpPr>
        <p:spPr/>
        <p:txBody>
          <a:bodyPr/>
          <a:lstStyle/>
          <a:p>
            <a:pPr eaLnBrk="1" hangingPunct="1"/>
            <a:r>
              <a:rPr lang="en-US" altLang="en-US" smtClean="0"/>
              <a:t>Where do photons go?</a:t>
            </a:r>
          </a:p>
        </p:txBody>
      </p:sp>
      <p:sp>
        <p:nvSpPr>
          <p:cNvPr id="5837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58374" name="Group 6"/>
          <p:cNvGrpSpPr>
            <a:grpSpLocks/>
          </p:cNvGrpSpPr>
          <p:nvPr/>
        </p:nvGrpSpPr>
        <p:grpSpPr bwMode="auto">
          <a:xfrm>
            <a:off x="5286375" y="1277938"/>
            <a:ext cx="1490663" cy="1447800"/>
            <a:chOff x="1893" y="816"/>
            <a:chExt cx="1597" cy="1500"/>
          </a:xfrm>
        </p:grpSpPr>
        <p:pic>
          <p:nvPicPr>
            <p:cNvPr id="5838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838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838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837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837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5838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838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58382"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58383"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58384" name="Picture 20"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342280"/>
      </p:ext>
    </p:extLst>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9395" name="Rectangle 3"/>
          <p:cNvSpPr>
            <a:spLocks noGrp="1" noChangeArrowheads="1"/>
          </p:cNvSpPr>
          <p:nvPr>
            <p:ph type="title"/>
          </p:nvPr>
        </p:nvSpPr>
        <p:spPr/>
        <p:txBody>
          <a:bodyPr/>
          <a:lstStyle/>
          <a:p>
            <a:pPr eaLnBrk="1" hangingPunct="1"/>
            <a:r>
              <a:rPr lang="en-US" altLang="en-US" smtClean="0"/>
              <a:t>Where do photons go?</a:t>
            </a:r>
          </a:p>
        </p:txBody>
      </p:sp>
      <p:sp>
        <p:nvSpPr>
          <p:cNvPr id="5939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39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grpSp>
        <p:nvGrpSpPr>
          <p:cNvPr id="59398" name="Group 6"/>
          <p:cNvGrpSpPr>
            <a:grpSpLocks/>
          </p:cNvGrpSpPr>
          <p:nvPr/>
        </p:nvGrpSpPr>
        <p:grpSpPr bwMode="auto">
          <a:xfrm>
            <a:off x="5286375" y="1277938"/>
            <a:ext cx="1490663" cy="1447800"/>
            <a:chOff x="1893" y="816"/>
            <a:chExt cx="1597" cy="1500"/>
          </a:xfrm>
        </p:grpSpPr>
        <p:pic>
          <p:nvPicPr>
            <p:cNvPr id="59413"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4"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9415"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9416"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939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sp>
        <p:nvSpPr>
          <p:cNvPr id="5940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9405"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inelastic scattering (7%)</a:t>
            </a:r>
          </a:p>
        </p:txBody>
      </p:sp>
      <p:sp>
        <p:nvSpPr>
          <p:cNvPr id="59406"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sp>
        <p:nvSpPr>
          <p:cNvPr id="59407"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8"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Re-emitted (99%)</a:t>
            </a:r>
          </a:p>
        </p:txBody>
      </p:sp>
      <p:sp>
        <p:nvSpPr>
          <p:cNvPr id="59409"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59410"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59411"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2"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073622632"/>
      </p:ext>
    </p:extLst>
  </p:cSld>
  <p:clrMapOvr>
    <a:masterClrMapping/>
  </p:clrMapOvr>
  <p:transition spd="slow">
    <p:wipe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0419" name="Rectangle 3"/>
          <p:cNvSpPr>
            <a:spLocks noGrp="1" noChangeArrowheads="1"/>
          </p:cNvSpPr>
          <p:nvPr>
            <p:ph type="title"/>
          </p:nvPr>
        </p:nvSpPr>
        <p:spPr/>
        <p:txBody>
          <a:bodyPr/>
          <a:lstStyle/>
          <a:p>
            <a:pPr eaLnBrk="1" hangingPunct="1"/>
            <a:r>
              <a:rPr lang="en-US" altLang="en-US" smtClean="0"/>
              <a:t>Photoelectric absorption</a:t>
            </a:r>
          </a:p>
        </p:txBody>
      </p:sp>
      <p:sp>
        <p:nvSpPr>
          <p:cNvPr id="60420"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0421"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0422"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85180362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43" name="Rectangle 3"/>
          <p:cNvSpPr>
            <a:spLocks noGrp="1" noChangeArrowheads="1"/>
          </p:cNvSpPr>
          <p:nvPr>
            <p:ph type="title"/>
          </p:nvPr>
        </p:nvSpPr>
        <p:spPr/>
        <p:txBody>
          <a:bodyPr/>
          <a:lstStyle/>
          <a:p>
            <a:pPr eaLnBrk="1" hangingPunct="1"/>
            <a:r>
              <a:rPr lang="en-US" altLang="en-US" smtClean="0"/>
              <a:t>Photoelectric absorption</a:t>
            </a:r>
          </a:p>
        </p:txBody>
      </p:sp>
      <p:sp>
        <p:nvSpPr>
          <p:cNvPr id="61444"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45"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46"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grpSp>
        <p:nvGrpSpPr>
          <p:cNvPr id="61447" name="Group 7"/>
          <p:cNvGrpSpPr>
            <a:grpSpLocks/>
          </p:cNvGrpSpPr>
          <p:nvPr/>
        </p:nvGrpSpPr>
        <p:grpSpPr bwMode="auto">
          <a:xfrm>
            <a:off x="0" y="3124200"/>
            <a:ext cx="4733925" cy="585788"/>
            <a:chOff x="0" y="1968"/>
            <a:chExt cx="2982" cy="369"/>
          </a:xfrm>
        </p:grpSpPr>
        <p:grpSp>
          <p:nvGrpSpPr>
            <p:cNvPr id="61453" name="Group 8"/>
            <p:cNvGrpSpPr>
              <a:grpSpLocks/>
            </p:cNvGrpSpPr>
            <p:nvPr/>
          </p:nvGrpSpPr>
          <p:grpSpPr bwMode="auto">
            <a:xfrm>
              <a:off x="0" y="1968"/>
              <a:ext cx="370" cy="369"/>
              <a:chOff x="362" y="2318"/>
              <a:chExt cx="370" cy="369"/>
            </a:xfrm>
          </p:grpSpPr>
          <p:sp>
            <p:nvSpPr>
              <p:cNvPr id="61475" name="Freeform 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6" name="Freeform 1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4" name="Group 11"/>
            <p:cNvGrpSpPr>
              <a:grpSpLocks/>
            </p:cNvGrpSpPr>
            <p:nvPr/>
          </p:nvGrpSpPr>
          <p:grpSpPr bwMode="auto">
            <a:xfrm>
              <a:off x="368" y="1968"/>
              <a:ext cx="370" cy="369"/>
              <a:chOff x="362" y="2318"/>
              <a:chExt cx="370" cy="369"/>
            </a:xfrm>
          </p:grpSpPr>
          <p:sp>
            <p:nvSpPr>
              <p:cNvPr id="61473" name="Freeform 1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4" name="Freeform 1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5" name="Group 14"/>
            <p:cNvGrpSpPr>
              <a:grpSpLocks/>
            </p:cNvGrpSpPr>
            <p:nvPr/>
          </p:nvGrpSpPr>
          <p:grpSpPr bwMode="auto">
            <a:xfrm>
              <a:off x="736" y="1968"/>
              <a:ext cx="370" cy="369"/>
              <a:chOff x="362" y="2318"/>
              <a:chExt cx="370" cy="369"/>
            </a:xfrm>
          </p:grpSpPr>
          <p:sp>
            <p:nvSpPr>
              <p:cNvPr id="61471" name="Freeform 1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2" name="Freeform 1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6" name="Group 17"/>
            <p:cNvGrpSpPr>
              <a:grpSpLocks/>
            </p:cNvGrpSpPr>
            <p:nvPr/>
          </p:nvGrpSpPr>
          <p:grpSpPr bwMode="auto">
            <a:xfrm>
              <a:off x="1104" y="1968"/>
              <a:ext cx="370" cy="369"/>
              <a:chOff x="362" y="2318"/>
              <a:chExt cx="370" cy="369"/>
            </a:xfrm>
          </p:grpSpPr>
          <p:sp>
            <p:nvSpPr>
              <p:cNvPr id="61469" name="Freeform 1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70" name="Freeform 1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7" name="Group 20"/>
            <p:cNvGrpSpPr>
              <a:grpSpLocks/>
            </p:cNvGrpSpPr>
            <p:nvPr/>
          </p:nvGrpSpPr>
          <p:grpSpPr bwMode="auto">
            <a:xfrm>
              <a:off x="1472" y="1968"/>
              <a:ext cx="370" cy="369"/>
              <a:chOff x="362" y="2318"/>
              <a:chExt cx="370" cy="369"/>
            </a:xfrm>
          </p:grpSpPr>
          <p:sp>
            <p:nvSpPr>
              <p:cNvPr id="61467" name="Freeform 2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8" name="Freeform 2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8" name="Group 23"/>
            <p:cNvGrpSpPr>
              <a:grpSpLocks/>
            </p:cNvGrpSpPr>
            <p:nvPr/>
          </p:nvGrpSpPr>
          <p:grpSpPr bwMode="auto">
            <a:xfrm>
              <a:off x="1840" y="1968"/>
              <a:ext cx="370" cy="369"/>
              <a:chOff x="362" y="2318"/>
              <a:chExt cx="370" cy="369"/>
            </a:xfrm>
          </p:grpSpPr>
          <p:sp>
            <p:nvSpPr>
              <p:cNvPr id="61465" name="Freeform 2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6" name="Freeform 2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1459" name="Group 26"/>
            <p:cNvGrpSpPr>
              <a:grpSpLocks/>
            </p:cNvGrpSpPr>
            <p:nvPr/>
          </p:nvGrpSpPr>
          <p:grpSpPr bwMode="auto">
            <a:xfrm>
              <a:off x="2208" y="1968"/>
              <a:ext cx="370" cy="369"/>
              <a:chOff x="362" y="2318"/>
              <a:chExt cx="370" cy="369"/>
            </a:xfrm>
          </p:grpSpPr>
          <p:sp>
            <p:nvSpPr>
              <p:cNvPr id="61463" name="Freeform 2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4" name="Freeform 2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61460" name="Freeform 29"/>
            <p:cNvSpPr>
              <a:spLocks/>
            </p:cNvSpPr>
            <p:nvPr/>
          </p:nvSpPr>
          <p:spPr bwMode="auto">
            <a:xfrm>
              <a:off x="2576" y="214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1" name="Freeform 30"/>
            <p:cNvSpPr>
              <a:spLocks/>
            </p:cNvSpPr>
            <p:nvPr/>
          </p:nvSpPr>
          <p:spPr bwMode="auto">
            <a:xfrm rot="10800000">
              <a:off x="2761" y="196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62"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1448"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1449"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50"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51"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1452"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788172362"/>
      </p:ext>
    </p:extLst>
  </p:cSld>
  <p:clrMapOvr>
    <a:masterClrMapping/>
  </p:clrMapOvr>
  <p:transition spd="slow">
    <p:wipe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smtClean="0"/>
              <a:t>Fluorescence</a:t>
            </a:r>
          </a:p>
        </p:txBody>
      </p:sp>
      <p:sp>
        <p:nvSpPr>
          <p:cNvPr id="62467"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68"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6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70"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71"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2472"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36060944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mtClean="0"/>
              <a:t>Fluorescence</a:t>
            </a:r>
          </a:p>
        </p:txBody>
      </p:sp>
      <p:sp>
        <p:nvSpPr>
          <p:cNvPr id="63491"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2" name="Line 4"/>
          <p:cNvSpPr>
            <a:spLocks noChangeShapeType="1"/>
          </p:cNvSpPr>
          <p:nvPr/>
        </p:nvSpPr>
        <p:spPr bwMode="auto">
          <a:xfrm>
            <a:off x="4502150" y="2970213"/>
            <a:ext cx="14288" cy="44291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493" name="Text Box 5"/>
          <p:cNvSpPr txBox="1">
            <a:spLocks noChangeArrowheads="1"/>
          </p:cNvSpPr>
          <p:nvPr/>
        </p:nvSpPr>
        <p:spPr bwMode="auto">
          <a:xfrm>
            <a:off x="4078288" y="298608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sp>
        <p:nvSpPr>
          <p:cNvPr id="63494" name="Rectangle 6"/>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5" name="Rectangle 7"/>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6" name="Oval 8"/>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7" name="Rectangle 9"/>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498" name="Oval 10"/>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63499" name="Group 11"/>
          <p:cNvGrpSpPr>
            <a:grpSpLocks/>
          </p:cNvGrpSpPr>
          <p:nvPr/>
        </p:nvGrpSpPr>
        <p:grpSpPr bwMode="auto">
          <a:xfrm rot="-2052048">
            <a:off x="4054475" y="1157288"/>
            <a:ext cx="5840413" cy="1319212"/>
            <a:chOff x="-1194" y="2058"/>
            <a:chExt cx="3161" cy="831"/>
          </a:xfrm>
        </p:grpSpPr>
        <p:grpSp>
          <p:nvGrpSpPr>
            <p:cNvPr id="63502" name="Group 12"/>
            <p:cNvGrpSpPr>
              <a:grpSpLocks/>
            </p:cNvGrpSpPr>
            <p:nvPr/>
          </p:nvGrpSpPr>
          <p:grpSpPr bwMode="auto">
            <a:xfrm>
              <a:off x="-1194" y="2273"/>
              <a:ext cx="370" cy="369"/>
              <a:chOff x="362" y="2318"/>
              <a:chExt cx="370" cy="369"/>
            </a:xfrm>
          </p:grpSpPr>
          <p:sp>
            <p:nvSpPr>
              <p:cNvPr id="63524"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25"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3" name="Group 15"/>
            <p:cNvGrpSpPr>
              <a:grpSpLocks/>
            </p:cNvGrpSpPr>
            <p:nvPr/>
          </p:nvGrpSpPr>
          <p:grpSpPr bwMode="auto">
            <a:xfrm>
              <a:off x="-826" y="2273"/>
              <a:ext cx="370" cy="369"/>
              <a:chOff x="362" y="2318"/>
              <a:chExt cx="370" cy="369"/>
            </a:xfrm>
          </p:grpSpPr>
          <p:sp>
            <p:nvSpPr>
              <p:cNvPr id="63522"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23"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4" name="Group 18"/>
            <p:cNvGrpSpPr>
              <a:grpSpLocks/>
            </p:cNvGrpSpPr>
            <p:nvPr/>
          </p:nvGrpSpPr>
          <p:grpSpPr bwMode="auto">
            <a:xfrm>
              <a:off x="-458" y="2273"/>
              <a:ext cx="370" cy="369"/>
              <a:chOff x="362" y="2318"/>
              <a:chExt cx="370" cy="369"/>
            </a:xfrm>
          </p:grpSpPr>
          <p:sp>
            <p:nvSpPr>
              <p:cNvPr id="63520"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21"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5" name="Group 21"/>
            <p:cNvGrpSpPr>
              <a:grpSpLocks/>
            </p:cNvGrpSpPr>
            <p:nvPr/>
          </p:nvGrpSpPr>
          <p:grpSpPr bwMode="auto">
            <a:xfrm>
              <a:off x="-90" y="2273"/>
              <a:ext cx="370" cy="369"/>
              <a:chOff x="362" y="2318"/>
              <a:chExt cx="370" cy="369"/>
            </a:xfrm>
          </p:grpSpPr>
          <p:sp>
            <p:nvSpPr>
              <p:cNvPr id="63518"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9"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6" name="Group 24"/>
            <p:cNvGrpSpPr>
              <a:grpSpLocks/>
            </p:cNvGrpSpPr>
            <p:nvPr/>
          </p:nvGrpSpPr>
          <p:grpSpPr bwMode="auto">
            <a:xfrm>
              <a:off x="278" y="2273"/>
              <a:ext cx="370" cy="369"/>
              <a:chOff x="362" y="2318"/>
              <a:chExt cx="370" cy="369"/>
            </a:xfrm>
          </p:grpSpPr>
          <p:sp>
            <p:nvSpPr>
              <p:cNvPr id="63516" name="Freeform 2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7" name="Freeform 2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7" name="Group 27"/>
            <p:cNvGrpSpPr>
              <a:grpSpLocks/>
            </p:cNvGrpSpPr>
            <p:nvPr/>
          </p:nvGrpSpPr>
          <p:grpSpPr bwMode="auto">
            <a:xfrm>
              <a:off x="646" y="2273"/>
              <a:ext cx="370" cy="369"/>
              <a:chOff x="362" y="2318"/>
              <a:chExt cx="370" cy="369"/>
            </a:xfrm>
          </p:grpSpPr>
          <p:sp>
            <p:nvSpPr>
              <p:cNvPr id="63514" name="Freeform 2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5" name="Freeform 2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3508" name="Group 30"/>
            <p:cNvGrpSpPr>
              <a:grpSpLocks/>
            </p:cNvGrpSpPr>
            <p:nvPr/>
          </p:nvGrpSpPr>
          <p:grpSpPr bwMode="auto">
            <a:xfrm>
              <a:off x="1014" y="2273"/>
              <a:ext cx="370" cy="369"/>
              <a:chOff x="362" y="2318"/>
              <a:chExt cx="370" cy="369"/>
            </a:xfrm>
          </p:grpSpPr>
          <p:sp>
            <p:nvSpPr>
              <p:cNvPr id="63512" name="Freeform 3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3" name="Freeform 3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63509" name="Freeform 33"/>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0" name="Freeform 34"/>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3511" name="Rectangle 35"/>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63500" name="Oval 3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3501" name="Text Box 37"/>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31343803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Metal identification</a:t>
            </a:r>
            <a:endParaRPr lang="en-US" dirty="0"/>
          </a:p>
        </p:txBody>
      </p:sp>
      <p:pic>
        <p:nvPicPr>
          <p:cNvPr id="245762" name="Picture 2" descr="http://smb.slac.stanford.edu/facilities/software/blu-ice/images/scan_tab/excite_scan_labe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096250" cy="5153026"/>
          </a:xfrm>
          <a:prstGeom prst="rect">
            <a:avLst/>
          </a:prstGeom>
          <a:noFill/>
          <a:extLst>
            <a:ext uri="{909E8E84-426E-40DD-AFC4-6F175D3DCCD1}">
              <a14:hiddenFill xmlns:a14="http://schemas.microsoft.com/office/drawing/2010/main">
                <a:solidFill>
                  <a:srgbClr val="FFFFFF"/>
                </a:solidFill>
              </a14:hiddenFill>
            </a:ext>
          </a:extLst>
        </p:spPr>
      </p:pic>
      <p:pic>
        <p:nvPicPr>
          <p:cNvPr id="245764" name="Picture 4" descr="The 2010 CXRO X-Ray Data Book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1981200"/>
            <a:ext cx="30861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613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mtClean="0"/>
              <a:t>Auger emission</a:t>
            </a:r>
          </a:p>
        </p:txBody>
      </p:sp>
      <p:sp>
        <p:nvSpPr>
          <p:cNvPr id="64515"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6"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7"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8" name="Oval 6"/>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19" name="Oval 7"/>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4520" name="Text Box 8"/>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97524937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osest"/>
          <p:cNvPicPr>
            <a:picLocks noChangeAspect="1" noChangeArrowheads="1"/>
          </p:cNvPicPr>
          <p:nvPr/>
        </p:nvPicPr>
        <p:blipFill>
          <a:blip r:embed="rId2">
            <a:lum bright="60000" contrast="-90000"/>
            <a:extLst>
              <a:ext uri="{28A0092B-C50C-407E-A947-70E740481C1C}">
                <a14:useLocalDpi xmlns:a14="http://schemas.microsoft.com/office/drawing/2010/main" val="0"/>
              </a:ext>
            </a:extLst>
          </a:blip>
          <a:srcRect t="6250" r="50906"/>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pic>
        <p:nvPicPr>
          <p:cNvPr id="5123" name="Picture 3" descr="real"/>
          <p:cNvPicPr>
            <a:picLocks noChangeAspect="1" noChangeArrowheads="1"/>
          </p:cNvPicPr>
          <p:nvPr/>
        </p:nvPicPr>
        <p:blipFill>
          <a:blip r:embed="rId3">
            <a:lum bright="60000" contrast="-90000"/>
            <a:extLst>
              <a:ext uri="{28A0092B-C50C-407E-A947-70E740481C1C}">
                <a14:useLocalDpi xmlns:a14="http://schemas.microsoft.com/office/drawing/2010/main" val="0"/>
              </a:ext>
            </a:extLst>
          </a:blip>
          <a:srcRect t="6250" r="53156"/>
          <a:stretch>
            <a:fillRect/>
          </a:stretch>
        </p:blipFill>
        <p:spPr bwMode="auto">
          <a:xfrm>
            <a:off x="457041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graphicFrame>
        <p:nvGraphicFramePr>
          <p:cNvPr id="1388548" name="Group 4"/>
          <p:cNvGraphicFramePr>
            <a:graphicFrameLocks noGrp="1"/>
          </p:cNvGraphicFramePr>
          <p:nvPr>
            <p:ph idx="1"/>
            <p:extLst>
              <p:ext uri="{D42A27DB-BD31-4B8C-83A1-F6EECF244321}">
                <p14:modId xmlns:p14="http://schemas.microsoft.com/office/powerpoint/2010/main" val="1040403421"/>
              </p:ext>
            </p:extLst>
          </p:nvPr>
        </p:nvGraphicFramePr>
        <p:xfrm>
          <a:off x="990600" y="304800"/>
          <a:ext cx="7793037" cy="6217968"/>
        </p:xfrm>
        <a:graphic>
          <a:graphicData uri="http://schemas.openxmlformats.org/drawingml/2006/table">
            <a:tbl>
              <a:tblPr/>
              <a:tblGrid>
                <a:gridCol w="2597679"/>
                <a:gridCol w="2597679"/>
                <a:gridCol w="2597679"/>
              </a:tblGrid>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Simulated</a:t>
                      </a:r>
                    </a:p>
                  </a:txBody>
                  <a:tcPr marT="45722" marB="45722"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statistic</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Real</a:t>
                      </a:r>
                    </a:p>
                  </a:txBody>
                  <a:tcPr marT="45722" marB="45722" horzOverflow="overflow">
                    <a:lnL w="28575" cap="flat" cmpd="sng" algn="ctr">
                      <a:solidFill>
                        <a:schemeClr val="tx1"/>
                      </a:solidFill>
                      <a:prstDash val="solid"/>
                      <a:round/>
                      <a:headEnd type="none" w="med" len="med"/>
                      <a:tailEnd type="none" w="med" len="med"/>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5.4%</a:t>
                      </a:r>
                    </a:p>
                  </a:txBody>
                  <a:tcPr marT="45722" marB="45722"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merge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6.2%</a:t>
                      </a:r>
                    </a:p>
                  </a:txBody>
                  <a:tcPr marT="45722" marB="45722"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18.9</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16.2</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1.9</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I/sd (1.4 </a:t>
                      </a:r>
                      <a:r>
                        <a:rPr kumimoji="0" lang="en-US" altLang="en-US" sz="2800" b="0" i="0" u="none" strike="noStrike" cap="none" normalizeH="0" baseline="0" smtClean="0">
                          <a:ln>
                            <a:noFill/>
                          </a:ln>
                          <a:solidFill>
                            <a:schemeClr val="tx1"/>
                          </a:solidFill>
                          <a:effectLst/>
                          <a:latin typeface="Arial" pitchFamily="34" charset="0"/>
                          <a:cs typeface="Arial" pitchFamily="34" charset="0"/>
                        </a:rPr>
                        <a:t>Ǻ</a:t>
                      </a:r>
                      <a:r>
                        <a:rPr kumimoji="0" lang="en-US" altLang="en-US" sz="2800" b="0" i="0" u="none" strike="noStrike" cap="none" normalizeH="0" baseline="0" smtClean="0">
                          <a:ln>
                            <a:noFill/>
                          </a:ln>
                          <a:solidFill>
                            <a:schemeClr val="tx1"/>
                          </a:solidFill>
                          <a:effectLst/>
                          <a:latin typeface="Arial" pitchFamily="34" charset="0"/>
                        </a:rPr>
                        <a:t>)</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1.7 4.0 0.020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SDCORR</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1.0 2.2 0.065</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36.8</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PADFPH</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31.46</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3.871</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cs typeface="Arial" pitchFamily="34" charset="0"/>
                        </a:rPr>
                        <a:t>mlphare f”</a:t>
                      </a:r>
                      <a:endParaRPr kumimoji="0" lang="el-GR" altLang="en-US" sz="2800" b="0" i="0" u="none" strike="noStrike" cap="none" normalizeH="0" baseline="0" smtClean="0">
                        <a:ln>
                          <a:noFill/>
                        </a:ln>
                        <a:solidFill>
                          <a:schemeClr val="tx1"/>
                        </a:solidFill>
                        <a:effectLst/>
                        <a:latin typeface="Arial" pitchFamily="34" charset="0"/>
                        <a:cs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3.476</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0.178</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0.192</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0.545</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FOMDM</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0.664</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pitchFamily="34" charset="0"/>
                        </a:rPr>
                        <a:t>0.6270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CC(1H87)</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0.6090</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0.070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Arial" pitchFamily="34" charset="0"/>
                        </a:rPr>
                        <a:t>R</a:t>
                      </a:r>
                      <a:r>
                        <a:rPr kumimoji="0" lang="en-US" altLang="en-US" sz="2800" b="0" i="0" u="none" strike="noStrike" cap="none" normalizeH="0" baseline="-25000" dirty="0" err="1" smtClean="0">
                          <a:ln>
                            <a:noFill/>
                          </a:ln>
                          <a:solidFill>
                            <a:schemeClr val="tx1"/>
                          </a:solidFill>
                          <a:effectLst/>
                          <a:latin typeface="Arial" pitchFamily="34" charset="0"/>
                        </a:rPr>
                        <a:t>work</a:t>
                      </a:r>
                      <a:endParaRPr kumimoji="0" lang="en-US" altLang="en-US" sz="2800" b="0" i="0" u="none" strike="noStrike" cap="none" normalizeH="0" baseline="-25000" dirty="0" smtClean="0">
                        <a:ln>
                          <a:noFill/>
                        </a:ln>
                        <a:solidFill>
                          <a:schemeClr val="tx1"/>
                        </a:solidFill>
                        <a:effectLst/>
                        <a:latin typeface="Arial" pitchFamily="34" charset="0"/>
                      </a:endParaRP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pitchFamily="34" charset="0"/>
                        </a:rPr>
                        <a:t>0.184</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8818">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CC0000"/>
                          </a:solidFill>
                          <a:effectLst/>
                          <a:latin typeface="Arial" pitchFamily="34" charset="0"/>
                        </a:rPr>
                        <a:t>0.080</a:t>
                      </a:r>
                    </a:p>
                  </a:txBody>
                  <a:tcPr marT="45722" marB="45722"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pitchFamily="34" charset="0"/>
                        </a:rPr>
                        <a:t>R</a:t>
                      </a:r>
                      <a:r>
                        <a:rPr kumimoji="0" lang="en-US" altLang="en-US" sz="2800" b="0" i="0" u="none" strike="noStrike" cap="none" normalizeH="0" baseline="-25000" smtClean="0">
                          <a:ln>
                            <a:noFill/>
                          </a:ln>
                          <a:solidFill>
                            <a:schemeClr val="tx1"/>
                          </a:solidFill>
                          <a:effectLst/>
                          <a:latin typeface="Arial" pitchFamily="34" charset="0"/>
                        </a:rPr>
                        <a:t>free</a:t>
                      </a:r>
                    </a:p>
                  </a:txBody>
                  <a:tcPr marT="45722" marB="45722"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rgbClr val="008000"/>
                          </a:solidFill>
                          <a:effectLst/>
                          <a:latin typeface="Arial" pitchFamily="34" charset="0"/>
                        </a:rPr>
                        <a:t>0.231</a:t>
                      </a:r>
                    </a:p>
                  </a:txBody>
                  <a:tcPr marT="45722" marB="45722"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3734398241"/>
      </p:ext>
    </p:extLst>
  </p:cSld>
  <p:clrMapOvr>
    <a:masterClrMapping/>
  </p:clrMapOvr>
  <p:transition spd="slow">
    <p:wipe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mtClean="0"/>
              <a:t>Auger emission</a:t>
            </a:r>
          </a:p>
        </p:txBody>
      </p:sp>
      <p:sp>
        <p:nvSpPr>
          <p:cNvPr id="65539" name="Rectangle 3"/>
          <p:cNvSpPr>
            <a:spLocks noChangeArrowheads="1"/>
          </p:cNvSpPr>
          <p:nvPr/>
        </p:nvSpPr>
        <p:spPr bwMode="auto">
          <a:xfrm>
            <a:off x="4546600" y="3367088"/>
            <a:ext cx="1695450" cy="3762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0" name="Rectangle 4"/>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1"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2" name="Rectangle 6"/>
          <p:cNvSpPr>
            <a:spLocks noChangeArrowheads="1"/>
          </p:cNvSpPr>
          <p:nvPr/>
        </p:nvSpPr>
        <p:spPr bwMode="auto">
          <a:xfrm>
            <a:off x="2820988" y="1573213"/>
            <a:ext cx="1695450" cy="13858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3" name="Oval 7"/>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4" name="Oval 8"/>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65545" name="Text Box 9"/>
          <p:cNvSpPr txBox="1">
            <a:spLocks noChangeArrowheads="1"/>
          </p:cNvSpPr>
          <p:nvPr/>
        </p:nvSpPr>
        <p:spPr bwMode="auto">
          <a:xfrm>
            <a:off x="4198938" y="3517900"/>
            <a:ext cx="8239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
        <p:nvSpPr>
          <p:cNvPr id="65546" name="Text Box 10"/>
          <p:cNvSpPr txBox="1">
            <a:spLocks noChangeArrowheads="1"/>
          </p:cNvSpPr>
          <p:nvPr/>
        </p:nvSpPr>
        <p:spPr bwMode="auto">
          <a:xfrm>
            <a:off x="2743200" y="17748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b="1">
                <a:solidFill>
                  <a:srgbClr val="000000"/>
                </a:solidFill>
              </a:rPr>
              <a:t>e</a:t>
            </a:r>
            <a:r>
              <a:rPr lang="en-US" altLang="en-US" b="1" baseline="30000">
                <a:solidFill>
                  <a:srgbClr val="000000"/>
                </a:solidFill>
              </a:rPr>
              <a:t>-</a:t>
            </a:r>
          </a:p>
        </p:txBody>
      </p:sp>
      <p:sp>
        <p:nvSpPr>
          <p:cNvPr id="65547" name="Line 11"/>
          <p:cNvSpPr>
            <a:spLocks noChangeShapeType="1"/>
          </p:cNvSpPr>
          <p:nvPr/>
        </p:nvSpPr>
        <p:spPr bwMode="auto">
          <a:xfrm flipH="1" flipV="1">
            <a:off x="3076575" y="2041525"/>
            <a:ext cx="1377950" cy="9096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64479183"/>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lang="en-US" altLang="en-US">
              <a:solidFill>
                <a:srgbClr val="000000"/>
              </a:solidFill>
            </a:endParaRPr>
          </a:p>
        </p:txBody>
      </p:sp>
      <p:sp>
        <p:nvSpPr>
          <p:cNvPr id="131075" name="Rectangle 3"/>
          <p:cNvSpPr>
            <a:spLocks noGrp="1" noChangeArrowheads="1"/>
          </p:cNvSpPr>
          <p:nvPr>
            <p:ph type="title"/>
          </p:nvPr>
        </p:nvSpPr>
        <p:spPr/>
        <p:txBody>
          <a:bodyPr/>
          <a:lstStyle/>
          <a:p>
            <a:r>
              <a:rPr lang="en-US" altLang="en-US"/>
              <a:t>Where do photons go?</a:t>
            </a:r>
          </a:p>
        </p:txBody>
      </p:sp>
      <p:sp>
        <p:nvSpPr>
          <p:cNvPr id="1310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rPr>
              <a:t>beamstop</a:t>
            </a:r>
          </a:p>
        </p:txBody>
      </p:sp>
      <p:grpSp>
        <p:nvGrpSpPr>
          <p:cNvPr id="131078" name="Group 6"/>
          <p:cNvGrpSpPr>
            <a:grpSpLocks/>
          </p:cNvGrpSpPr>
          <p:nvPr/>
        </p:nvGrpSpPr>
        <p:grpSpPr bwMode="auto">
          <a:xfrm>
            <a:off x="5286375" y="1277938"/>
            <a:ext cx="1490663" cy="1447800"/>
            <a:chOff x="1893" y="816"/>
            <a:chExt cx="1597" cy="1500"/>
          </a:xfrm>
        </p:grpSpPr>
        <p:pic>
          <p:nvPicPr>
            <p:cNvPr id="131079"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31080"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1081"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1082"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31083"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84"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85"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86"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87"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elastic scattering (6%)</a:t>
            </a:r>
          </a:p>
        </p:txBody>
      </p:sp>
      <p:sp>
        <p:nvSpPr>
          <p:cNvPr id="131088"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FFFFFF"/>
                </a:solidFill>
              </a:rPr>
              <a:t>Transmitted (98%)</a:t>
            </a:r>
          </a:p>
        </p:txBody>
      </p:sp>
      <p:sp>
        <p:nvSpPr>
          <p:cNvPr id="131089"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inelastic scattering (7%)</a:t>
            </a:r>
          </a:p>
        </p:txBody>
      </p:sp>
      <p:sp>
        <p:nvSpPr>
          <p:cNvPr id="131090"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200" b="1">
                <a:solidFill>
                  <a:srgbClr val="000000"/>
                </a:solidFill>
              </a:rPr>
              <a:t>Protein</a:t>
            </a:r>
          </a:p>
          <a:p>
            <a:pPr algn="ctr" fontAlgn="base">
              <a:spcBef>
                <a:spcPct val="0"/>
              </a:spcBef>
              <a:spcAft>
                <a:spcPct val="0"/>
              </a:spcAft>
            </a:pPr>
            <a:r>
              <a:rPr lang="en-US" altLang="en-US" sz="3200" b="1">
                <a:solidFill>
                  <a:srgbClr val="000000"/>
                </a:solidFill>
              </a:rPr>
              <a:t>1A x-rays</a:t>
            </a:r>
          </a:p>
        </p:txBody>
      </p:sp>
      <p:sp>
        <p:nvSpPr>
          <p:cNvPr id="131091" name="Line 19"/>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1092" name="Text Box 20"/>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Re-emitted (99%)</a:t>
            </a:r>
          </a:p>
        </p:txBody>
      </p:sp>
      <p:sp>
        <p:nvSpPr>
          <p:cNvPr id="131093" name="Text Box 21"/>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131094" name="Line 22"/>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31095" name="Picture 23"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31096" name="Line 24"/>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443883656"/>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lang="en-US" altLang="en-US">
              <a:solidFill>
                <a:srgbClr val="000000"/>
              </a:solidFill>
            </a:endParaRPr>
          </a:p>
        </p:txBody>
      </p:sp>
      <p:sp>
        <p:nvSpPr>
          <p:cNvPr id="117763" name="Rectangle 3"/>
          <p:cNvSpPr>
            <a:spLocks noGrp="1" noChangeArrowheads="1"/>
          </p:cNvSpPr>
          <p:nvPr>
            <p:ph type="title"/>
          </p:nvPr>
        </p:nvSpPr>
        <p:spPr/>
        <p:txBody>
          <a:bodyPr/>
          <a:lstStyle/>
          <a:p>
            <a:r>
              <a:rPr lang="en-US" altLang="en-US"/>
              <a:t>Where do photons go?</a:t>
            </a:r>
          </a:p>
        </p:txBody>
      </p:sp>
      <p:sp>
        <p:nvSpPr>
          <p:cNvPr id="117764"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65"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rPr>
              <a:t>beamstop</a:t>
            </a:r>
          </a:p>
        </p:txBody>
      </p:sp>
      <p:grpSp>
        <p:nvGrpSpPr>
          <p:cNvPr id="117766" name="Group 6"/>
          <p:cNvGrpSpPr>
            <a:grpSpLocks/>
          </p:cNvGrpSpPr>
          <p:nvPr/>
        </p:nvGrpSpPr>
        <p:grpSpPr bwMode="auto">
          <a:xfrm>
            <a:off x="5286375" y="1277938"/>
            <a:ext cx="1490663" cy="1447800"/>
            <a:chOff x="1893" y="816"/>
            <a:chExt cx="1597" cy="1500"/>
          </a:xfrm>
        </p:grpSpPr>
        <p:pic>
          <p:nvPicPr>
            <p:cNvPr id="117767"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7768"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7769"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7770"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17771"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72"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73"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74"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75"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elastic scattering (6%)</a:t>
            </a:r>
          </a:p>
        </p:txBody>
      </p:sp>
      <p:sp>
        <p:nvSpPr>
          <p:cNvPr id="117776"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FFFFFF"/>
                </a:solidFill>
              </a:rPr>
              <a:t>Transmitted (98%)</a:t>
            </a:r>
          </a:p>
        </p:txBody>
      </p:sp>
      <p:sp>
        <p:nvSpPr>
          <p:cNvPr id="117777"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inelastic scattering (7%)</a:t>
            </a:r>
          </a:p>
        </p:txBody>
      </p:sp>
      <p:sp>
        <p:nvSpPr>
          <p:cNvPr id="117778"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Photoelectric (87%)</a:t>
            </a:r>
            <a:endParaRPr lang="en-US" altLang="en-US" sz="1400" b="1">
              <a:solidFill>
                <a:srgbClr val="009900"/>
              </a:solidFill>
            </a:endParaRPr>
          </a:p>
        </p:txBody>
      </p:sp>
      <p:sp>
        <p:nvSpPr>
          <p:cNvPr id="117779"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200" b="1">
                <a:solidFill>
                  <a:srgbClr val="000000"/>
                </a:solidFill>
              </a:rPr>
              <a:t>Protein</a:t>
            </a:r>
          </a:p>
          <a:p>
            <a:pPr algn="ctr" fontAlgn="base">
              <a:spcBef>
                <a:spcPct val="0"/>
              </a:spcBef>
              <a:spcAft>
                <a:spcPct val="0"/>
              </a:spcAft>
            </a:pPr>
            <a:r>
              <a:rPr lang="en-US" altLang="en-US" sz="3200" b="1">
                <a:solidFill>
                  <a:srgbClr val="000000"/>
                </a:solidFill>
              </a:rPr>
              <a:t>1A x-rays</a:t>
            </a:r>
          </a:p>
        </p:txBody>
      </p:sp>
      <p:sp>
        <p:nvSpPr>
          <p:cNvPr id="117780"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81" name="Text Box 21"/>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Re-emitted (99%)</a:t>
            </a:r>
          </a:p>
        </p:txBody>
      </p:sp>
      <p:sp>
        <p:nvSpPr>
          <p:cNvPr id="117782" name="Text Box 22"/>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117783" name="Line 23"/>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7784" name="Line 24"/>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17785" name="Picture 25"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7786" name="Line 26"/>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663963040"/>
      </p:ext>
    </p:extLst>
  </p:cSld>
  <p:clrMapOvr>
    <a:masterClrMapping/>
  </p:clrMapOvr>
  <p:transition spd="slow">
    <p:wipe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lang="en-US" altLang="en-US">
              <a:solidFill>
                <a:srgbClr val="000000"/>
              </a:solidFill>
            </a:endParaRPr>
          </a:p>
        </p:txBody>
      </p:sp>
      <p:sp>
        <p:nvSpPr>
          <p:cNvPr id="118787" name="Rectangle 3"/>
          <p:cNvSpPr>
            <a:spLocks noGrp="1" noChangeArrowheads="1"/>
          </p:cNvSpPr>
          <p:nvPr>
            <p:ph type="title"/>
          </p:nvPr>
        </p:nvSpPr>
        <p:spPr/>
        <p:txBody>
          <a:bodyPr/>
          <a:lstStyle/>
          <a:p>
            <a:r>
              <a:rPr lang="en-US" altLang="en-US"/>
              <a:t>Where do photons go?</a:t>
            </a:r>
          </a:p>
        </p:txBody>
      </p:sp>
      <p:sp>
        <p:nvSpPr>
          <p:cNvPr id="118788"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789"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rPr>
              <a:t>beamstop</a:t>
            </a:r>
          </a:p>
        </p:txBody>
      </p:sp>
      <p:grpSp>
        <p:nvGrpSpPr>
          <p:cNvPr id="118790" name="Group 6"/>
          <p:cNvGrpSpPr>
            <a:grpSpLocks/>
          </p:cNvGrpSpPr>
          <p:nvPr/>
        </p:nvGrpSpPr>
        <p:grpSpPr bwMode="auto">
          <a:xfrm>
            <a:off x="5286375" y="1277938"/>
            <a:ext cx="1490663" cy="1447800"/>
            <a:chOff x="1893" y="816"/>
            <a:chExt cx="1597" cy="1500"/>
          </a:xfrm>
        </p:grpSpPr>
        <p:pic>
          <p:nvPicPr>
            <p:cNvPr id="118791"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8792"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8793"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8794"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18795"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796"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797"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798"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799"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elastic scattering (6%)</a:t>
            </a:r>
          </a:p>
        </p:txBody>
      </p:sp>
      <p:sp>
        <p:nvSpPr>
          <p:cNvPr id="118800"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FFFFFF"/>
                </a:solidFill>
              </a:rPr>
              <a:t>Transmitted (98%)</a:t>
            </a:r>
          </a:p>
        </p:txBody>
      </p:sp>
      <p:sp>
        <p:nvSpPr>
          <p:cNvPr id="118801" name="Text Box 17"/>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inelastic scattering (7%)</a:t>
            </a:r>
          </a:p>
        </p:txBody>
      </p:sp>
      <p:sp>
        <p:nvSpPr>
          <p:cNvPr id="118802" name="Text Box 18"/>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Photoelectric (87%)</a:t>
            </a:r>
            <a:endParaRPr lang="en-US" altLang="en-US" sz="1400" b="1">
              <a:solidFill>
                <a:srgbClr val="009900"/>
              </a:solidFill>
            </a:endParaRPr>
          </a:p>
        </p:txBody>
      </p:sp>
      <p:sp>
        <p:nvSpPr>
          <p:cNvPr id="118803" name="Text Box 1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200" b="1">
                <a:solidFill>
                  <a:srgbClr val="000000"/>
                </a:solidFill>
              </a:rPr>
              <a:t>Protein</a:t>
            </a:r>
          </a:p>
          <a:p>
            <a:pPr algn="ctr" fontAlgn="base">
              <a:spcBef>
                <a:spcPct val="0"/>
              </a:spcBef>
              <a:spcAft>
                <a:spcPct val="0"/>
              </a:spcAft>
            </a:pPr>
            <a:r>
              <a:rPr lang="en-US" altLang="en-US" sz="3200" b="1">
                <a:solidFill>
                  <a:srgbClr val="000000"/>
                </a:solidFill>
              </a:rPr>
              <a:t>1A x-rays</a:t>
            </a:r>
          </a:p>
        </p:txBody>
      </p:sp>
      <p:sp>
        <p:nvSpPr>
          <p:cNvPr id="118804" name="Line 20"/>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805" name="Text Box 21"/>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Re-emitted (~0%)</a:t>
            </a:r>
          </a:p>
        </p:txBody>
      </p:sp>
      <p:sp>
        <p:nvSpPr>
          <p:cNvPr id="118806" name="Text Box 22"/>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Absorbed (99%)</a:t>
            </a:r>
            <a:endParaRPr lang="en-US" altLang="en-US" sz="1400" b="1">
              <a:solidFill>
                <a:srgbClr val="009900"/>
              </a:solidFill>
            </a:endParaRPr>
          </a:p>
        </p:txBody>
      </p:sp>
      <p:sp>
        <p:nvSpPr>
          <p:cNvPr id="118807" name="Text Box 23"/>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Re-emitted (99%)</a:t>
            </a:r>
          </a:p>
        </p:txBody>
      </p:sp>
      <p:sp>
        <p:nvSpPr>
          <p:cNvPr id="118808" name="Text Box 24"/>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118809" name="Line 25"/>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810" name="Line 26"/>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18811" name="Picture 27"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8812" name="Line 28"/>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813" name="Line 29"/>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8814" name="Line 30"/>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021407987"/>
      </p:ext>
    </p:extLst>
  </p:cSld>
  <p:clrMapOvr>
    <a:masterClrMapping/>
  </p:clrMapOvr>
  <p:transition spd="slow">
    <p:wipe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AutoShape 2"/>
          <p:cNvSpPr>
            <a:spLocks noChangeArrowheads="1"/>
          </p:cNvSpPr>
          <p:nvPr/>
        </p:nvSpPr>
        <p:spPr bwMode="auto">
          <a:xfrm rot="162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fontAlgn="base">
              <a:spcBef>
                <a:spcPct val="0"/>
              </a:spcBef>
              <a:spcAft>
                <a:spcPct val="0"/>
              </a:spcAft>
            </a:pPr>
            <a:endParaRPr lang="en-US" altLang="en-US">
              <a:solidFill>
                <a:srgbClr val="000000"/>
              </a:solidFill>
            </a:endParaRPr>
          </a:p>
        </p:txBody>
      </p:sp>
      <p:sp>
        <p:nvSpPr>
          <p:cNvPr id="119811" name="Rectangle 3"/>
          <p:cNvSpPr>
            <a:spLocks noGrp="1" noChangeArrowheads="1"/>
          </p:cNvSpPr>
          <p:nvPr>
            <p:ph type="title"/>
          </p:nvPr>
        </p:nvSpPr>
        <p:spPr/>
        <p:txBody>
          <a:bodyPr/>
          <a:lstStyle/>
          <a:p>
            <a:r>
              <a:rPr lang="en-US" altLang="en-US"/>
              <a:t>Where do photons go?</a:t>
            </a:r>
          </a:p>
        </p:txBody>
      </p:sp>
      <p:sp>
        <p:nvSpPr>
          <p:cNvPr id="119812"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13"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200" b="1">
                <a:solidFill>
                  <a:srgbClr val="000000"/>
                </a:solidFill>
              </a:rPr>
              <a:t>beamstop</a:t>
            </a:r>
          </a:p>
        </p:txBody>
      </p:sp>
      <p:grpSp>
        <p:nvGrpSpPr>
          <p:cNvPr id="119814" name="Group 6"/>
          <p:cNvGrpSpPr>
            <a:grpSpLocks/>
          </p:cNvGrpSpPr>
          <p:nvPr/>
        </p:nvGrpSpPr>
        <p:grpSpPr bwMode="auto">
          <a:xfrm>
            <a:off x="5286375" y="1277938"/>
            <a:ext cx="1490663" cy="1447800"/>
            <a:chOff x="1893" y="816"/>
            <a:chExt cx="1597" cy="1500"/>
          </a:xfrm>
        </p:grpSpPr>
        <p:pic>
          <p:nvPicPr>
            <p:cNvPr id="119815" name="Picture 7"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extLst>
              <a:ext uri="{909E8E84-426E-40DD-AFC4-6F175D3DCCD1}">
                <a14:hiddenFill xmlns:a14="http://schemas.microsoft.com/office/drawing/2010/main">
                  <a:solidFill>
                    <a:srgbClr val="FFFFFF"/>
                  </a:solidFill>
                </a14:hiddenFill>
              </a:ext>
            </a:extLst>
          </p:spPr>
        </p:pic>
        <p:sp>
          <p:nvSpPr>
            <p:cNvPr id="119816" name="Oval 8"/>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9817" name="Oval 9"/>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19818" name="Oval 10"/>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19819" name="Line 11"/>
          <p:cNvSpPr>
            <a:spLocks noChangeShapeType="1"/>
          </p:cNvSpPr>
          <p:nvPr/>
        </p:nvSpPr>
        <p:spPr bwMode="auto">
          <a:xfrm flipV="1">
            <a:off x="4479925" y="1798638"/>
            <a:ext cx="1066800" cy="16383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20" name="Line 12"/>
          <p:cNvSpPr>
            <a:spLocks noChangeShapeType="1"/>
          </p:cNvSpPr>
          <p:nvPr/>
        </p:nvSpPr>
        <p:spPr bwMode="auto">
          <a:xfrm flipV="1">
            <a:off x="4473575" y="2014538"/>
            <a:ext cx="1574800" cy="142240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21" name="Line 13"/>
          <p:cNvSpPr>
            <a:spLocks noChangeShapeType="1"/>
          </p:cNvSpPr>
          <p:nvPr/>
        </p:nvSpPr>
        <p:spPr bwMode="auto">
          <a:xfrm flipV="1">
            <a:off x="4473575" y="2236788"/>
            <a:ext cx="2032000" cy="1200150"/>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22" name="Line 14"/>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23" name="Text Box 15"/>
          <p:cNvSpPr txBox="1">
            <a:spLocks noChangeArrowheads="1"/>
          </p:cNvSpPr>
          <p:nvPr/>
        </p:nvSpPr>
        <p:spPr bwMode="auto">
          <a:xfrm>
            <a:off x="5311775" y="2817813"/>
            <a:ext cx="205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elastic scattering (6%)</a:t>
            </a:r>
          </a:p>
        </p:txBody>
      </p:sp>
      <p:sp>
        <p:nvSpPr>
          <p:cNvPr id="119824" name="Text Box 16"/>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FFFFFF"/>
                </a:solidFill>
              </a:rPr>
              <a:t>Transmitted (98%)</a:t>
            </a:r>
          </a:p>
        </p:txBody>
      </p:sp>
      <p:sp>
        <p:nvSpPr>
          <p:cNvPr id="119825" name="Text Box 17"/>
          <p:cNvSpPr txBox="1">
            <a:spLocks noChangeArrowheads="1"/>
          </p:cNvSpPr>
          <p:nvPr/>
        </p:nvSpPr>
        <p:spPr bwMode="auto">
          <a:xfrm>
            <a:off x="2906713" y="6053138"/>
            <a:ext cx="3219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useful/absorbed energy: 7.3%</a:t>
            </a:r>
          </a:p>
        </p:txBody>
      </p:sp>
      <p:sp>
        <p:nvSpPr>
          <p:cNvPr id="119826" name="Text Box 18"/>
          <p:cNvSpPr txBox="1">
            <a:spLocks noChangeArrowheads="1"/>
          </p:cNvSpPr>
          <p:nvPr/>
        </p:nvSpPr>
        <p:spPr bwMode="auto">
          <a:xfrm>
            <a:off x="1365250" y="4541838"/>
            <a:ext cx="22113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inelastic scattering (7%)</a:t>
            </a:r>
          </a:p>
        </p:txBody>
      </p:sp>
      <p:sp>
        <p:nvSpPr>
          <p:cNvPr id="119827" name="Text Box 19"/>
          <p:cNvSpPr txBox="1">
            <a:spLocks noChangeArrowheads="1"/>
          </p:cNvSpPr>
          <p:nvPr/>
        </p:nvSpPr>
        <p:spPr bwMode="auto">
          <a:xfrm>
            <a:off x="5772150" y="4541838"/>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Photoelectric (87%)</a:t>
            </a:r>
            <a:endParaRPr lang="en-US" altLang="en-US" sz="1400" b="1">
              <a:solidFill>
                <a:srgbClr val="009900"/>
              </a:solidFill>
            </a:endParaRPr>
          </a:p>
        </p:txBody>
      </p:sp>
      <p:sp>
        <p:nvSpPr>
          <p:cNvPr id="119828" name="Text Box 20"/>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200" b="1">
                <a:solidFill>
                  <a:srgbClr val="000000"/>
                </a:solidFill>
              </a:rPr>
              <a:t>Protein</a:t>
            </a:r>
          </a:p>
          <a:p>
            <a:pPr algn="ctr" fontAlgn="base">
              <a:spcBef>
                <a:spcPct val="0"/>
              </a:spcBef>
              <a:spcAft>
                <a:spcPct val="0"/>
              </a:spcAft>
            </a:pPr>
            <a:r>
              <a:rPr lang="en-US" altLang="en-US" sz="3200" b="1">
                <a:solidFill>
                  <a:srgbClr val="000000"/>
                </a:solidFill>
              </a:rPr>
              <a:t>1A x-rays</a:t>
            </a:r>
          </a:p>
        </p:txBody>
      </p:sp>
      <p:sp>
        <p:nvSpPr>
          <p:cNvPr id="119829" name="Line 21"/>
          <p:cNvSpPr>
            <a:spLocks noChangeShapeType="1"/>
          </p:cNvSpPr>
          <p:nvPr/>
        </p:nvSpPr>
        <p:spPr bwMode="auto">
          <a:xfrm flipH="1">
            <a:off x="2481263" y="3735388"/>
            <a:ext cx="1936750" cy="806450"/>
          </a:xfrm>
          <a:prstGeom prst="line">
            <a:avLst/>
          </a:prstGeom>
          <a:noFill/>
          <a:ln w="635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30" name="Text Box 22"/>
          <p:cNvSpPr txBox="1">
            <a:spLocks noChangeArrowheads="1"/>
          </p:cNvSpPr>
          <p:nvPr/>
        </p:nvSpPr>
        <p:spPr bwMode="auto">
          <a:xfrm>
            <a:off x="4927600" y="5351463"/>
            <a:ext cx="1627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Re-emitted (~0%)</a:t>
            </a:r>
          </a:p>
        </p:txBody>
      </p:sp>
      <p:sp>
        <p:nvSpPr>
          <p:cNvPr id="119831" name="Text Box 23"/>
          <p:cNvSpPr txBox="1">
            <a:spLocks noChangeArrowheads="1"/>
          </p:cNvSpPr>
          <p:nvPr/>
        </p:nvSpPr>
        <p:spPr bwMode="auto">
          <a:xfrm>
            <a:off x="6927850" y="5351463"/>
            <a:ext cx="1533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Absorbed (99%)</a:t>
            </a:r>
            <a:endParaRPr lang="en-US" altLang="en-US" sz="1400" b="1">
              <a:solidFill>
                <a:srgbClr val="009900"/>
              </a:solidFill>
            </a:endParaRPr>
          </a:p>
        </p:txBody>
      </p:sp>
      <p:sp>
        <p:nvSpPr>
          <p:cNvPr id="119832" name="Text Box 24"/>
          <p:cNvSpPr txBox="1">
            <a:spLocks noChangeArrowheads="1"/>
          </p:cNvSpPr>
          <p:nvPr/>
        </p:nvSpPr>
        <p:spPr bwMode="auto">
          <a:xfrm>
            <a:off x="768350" y="5349875"/>
            <a:ext cx="1622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009900"/>
                </a:solidFill>
              </a:rPr>
              <a:t>Re-emitted (99%)</a:t>
            </a:r>
          </a:p>
        </p:txBody>
      </p:sp>
      <p:sp>
        <p:nvSpPr>
          <p:cNvPr id="119833" name="Text Box 25"/>
          <p:cNvSpPr txBox="1">
            <a:spLocks noChangeArrowheads="1"/>
          </p:cNvSpPr>
          <p:nvPr/>
        </p:nvSpPr>
        <p:spPr bwMode="auto">
          <a:xfrm>
            <a:off x="2768600" y="5349875"/>
            <a:ext cx="1538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1400" b="1">
                <a:solidFill>
                  <a:srgbClr val="CC3300"/>
                </a:solidFill>
              </a:rPr>
              <a:t>Absorbed (~0%)</a:t>
            </a:r>
            <a:endParaRPr lang="en-US" altLang="en-US" sz="1400" b="1">
              <a:solidFill>
                <a:srgbClr val="009900"/>
              </a:solidFill>
            </a:endParaRPr>
          </a:p>
        </p:txBody>
      </p:sp>
      <p:sp>
        <p:nvSpPr>
          <p:cNvPr id="119834" name="Line 26"/>
          <p:cNvSpPr>
            <a:spLocks noChangeShapeType="1"/>
          </p:cNvSpPr>
          <p:nvPr/>
        </p:nvSpPr>
        <p:spPr bwMode="auto">
          <a:xfrm>
            <a:off x="4570413" y="3887788"/>
            <a:ext cx="1720850" cy="661987"/>
          </a:xfrm>
          <a:prstGeom prst="line">
            <a:avLst/>
          </a:prstGeom>
          <a:noFill/>
          <a:ln w="76200">
            <a:solidFill>
              <a:srgbClr val="CC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35" name="Line 27"/>
          <p:cNvSpPr>
            <a:spLocks noChangeShapeType="1"/>
          </p:cNvSpPr>
          <p:nvPr/>
        </p:nvSpPr>
        <p:spPr bwMode="auto">
          <a:xfrm flipH="1">
            <a:off x="1593850" y="4824413"/>
            <a:ext cx="833438" cy="554037"/>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119836" name="Picture 28"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extLst>
            <a:ext uri="{909E8E84-426E-40DD-AFC4-6F175D3DCCD1}">
              <a14:hiddenFill xmlns:a14="http://schemas.microsoft.com/office/drawing/2010/main">
                <a:solidFill>
                  <a:srgbClr val="FFFFFF"/>
                </a:solidFill>
              </a14:hiddenFill>
            </a:ext>
          </a:extLst>
        </p:spPr>
      </p:pic>
      <p:sp>
        <p:nvSpPr>
          <p:cNvPr id="119837" name="Line 29"/>
          <p:cNvSpPr>
            <a:spLocks noChangeShapeType="1"/>
          </p:cNvSpPr>
          <p:nvPr/>
        </p:nvSpPr>
        <p:spPr bwMode="auto">
          <a:xfrm flipH="1">
            <a:off x="5592763" y="4818063"/>
            <a:ext cx="833437" cy="554037"/>
          </a:xfrm>
          <a:prstGeom prst="line">
            <a:avLst/>
          </a:prstGeom>
          <a:noFill/>
          <a:ln w="635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38" name="Line 30"/>
          <p:cNvSpPr>
            <a:spLocks noChangeShapeType="1"/>
          </p:cNvSpPr>
          <p:nvPr/>
        </p:nvSpPr>
        <p:spPr bwMode="auto">
          <a:xfrm>
            <a:off x="2447925" y="4846638"/>
            <a:ext cx="806450" cy="509587"/>
          </a:xfrm>
          <a:prstGeom prst="line">
            <a:avLst/>
          </a:prstGeom>
          <a:noFill/>
          <a:ln w="63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19839" name="Line 31"/>
          <p:cNvSpPr>
            <a:spLocks noChangeShapeType="1"/>
          </p:cNvSpPr>
          <p:nvPr/>
        </p:nvSpPr>
        <p:spPr bwMode="auto">
          <a:xfrm>
            <a:off x="6577013" y="4840288"/>
            <a:ext cx="806450" cy="5095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546830348"/>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0723" name="Rectangle 3"/>
          <p:cNvSpPr>
            <a:spLocks noGrp="1" noChangeArrowheads="1"/>
          </p:cNvSpPr>
          <p:nvPr>
            <p:ph type="title"/>
          </p:nvPr>
        </p:nvSpPr>
        <p:spPr/>
        <p:txBody>
          <a:bodyPr/>
          <a:lstStyle/>
          <a:p>
            <a:r>
              <a:rPr lang="en-US" altLang="en-US"/>
              <a:t>Photoelectric absorption</a:t>
            </a:r>
          </a:p>
        </p:txBody>
      </p:sp>
      <p:sp>
        <p:nvSpPr>
          <p:cNvPr id="30724"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0725" name="Oval 5"/>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0726"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26267837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1747" name="Rectangle 3"/>
          <p:cNvSpPr>
            <a:spLocks noGrp="1" noChangeArrowheads="1"/>
          </p:cNvSpPr>
          <p:nvPr>
            <p:ph type="title"/>
          </p:nvPr>
        </p:nvSpPr>
        <p:spPr/>
        <p:txBody>
          <a:bodyPr/>
          <a:lstStyle/>
          <a:p>
            <a:r>
              <a:rPr lang="en-US" altLang="en-US"/>
              <a:t>Photoelectric absorption</a:t>
            </a:r>
          </a:p>
        </p:txBody>
      </p:sp>
      <p:sp>
        <p:nvSpPr>
          <p:cNvPr id="31748"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1749"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1750"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31751" name="Group 7"/>
          <p:cNvGrpSpPr>
            <a:grpSpLocks/>
          </p:cNvGrpSpPr>
          <p:nvPr/>
        </p:nvGrpSpPr>
        <p:grpSpPr bwMode="auto">
          <a:xfrm>
            <a:off x="0" y="3124200"/>
            <a:ext cx="4733925" cy="585788"/>
            <a:chOff x="0" y="1968"/>
            <a:chExt cx="2982" cy="369"/>
          </a:xfrm>
        </p:grpSpPr>
        <p:grpSp>
          <p:nvGrpSpPr>
            <p:cNvPr id="31752" name="Group 8"/>
            <p:cNvGrpSpPr>
              <a:grpSpLocks/>
            </p:cNvGrpSpPr>
            <p:nvPr/>
          </p:nvGrpSpPr>
          <p:grpSpPr bwMode="auto">
            <a:xfrm>
              <a:off x="0" y="1968"/>
              <a:ext cx="370" cy="369"/>
              <a:chOff x="362" y="2318"/>
              <a:chExt cx="370" cy="369"/>
            </a:xfrm>
          </p:grpSpPr>
          <p:sp>
            <p:nvSpPr>
              <p:cNvPr id="31753" name="Freeform 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54" name="Freeform 1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31755" name="Group 11"/>
            <p:cNvGrpSpPr>
              <a:grpSpLocks/>
            </p:cNvGrpSpPr>
            <p:nvPr/>
          </p:nvGrpSpPr>
          <p:grpSpPr bwMode="auto">
            <a:xfrm>
              <a:off x="368" y="1968"/>
              <a:ext cx="370" cy="369"/>
              <a:chOff x="362" y="2318"/>
              <a:chExt cx="370" cy="369"/>
            </a:xfrm>
          </p:grpSpPr>
          <p:sp>
            <p:nvSpPr>
              <p:cNvPr id="31756" name="Freeform 1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57" name="Freeform 1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31758" name="Group 14"/>
            <p:cNvGrpSpPr>
              <a:grpSpLocks/>
            </p:cNvGrpSpPr>
            <p:nvPr/>
          </p:nvGrpSpPr>
          <p:grpSpPr bwMode="auto">
            <a:xfrm>
              <a:off x="736" y="1968"/>
              <a:ext cx="370" cy="369"/>
              <a:chOff x="362" y="2318"/>
              <a:chExt cx="370" cy="369"/>
            </a:xfrm>
          </p:grpSpPr>
          <p:sp>
            <p:nvSpPr>
              <p:cNvPr id="31759"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60"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31761" name="Group 17"/>
            <p:cNvGrpSpPr>
              <a:grpSpLocks/>
            </p:cNvGrpSpPr>
            <p:nvPr/>
          </p:nvGrpSpPr>
          <p:grpSpPr bwMode="auto">
            <a:xfrm>
              <a:off x="1104" y="1968"/>
              <a:ext cx="370" cy="369"/>
              <a:chOff x="362" y="2318"/>
              <a:chExt cx="370" cy="369"/>
            </a:xfrm>
          </p:grpSpPr>
          <p:sp>
            <p:nvSpPr>
              <p:cNvPr id="31762"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63"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31764" name="Group 20"/>
            <p:cNvGrpSpPr>
              <a:grpSpLocks/>
            </p:cNvGrpSpPr>
            <p:nvPr/>
          </p:nvGrpSpPr>
          <p:grpSpPr bwMode="auto">
            <a:xfrm>
              <a:off x="1472" y="1968"/>
              <a:ext cx="370" cy="369"/>
              <a:chOff x="362" y="2318"/>
              <a:chExt cx="370" cy="369"/>
            </a:xfrm>
          </p:grpSpPr>
          <p:sp>
            <p:nvSpPr>
              <p:cNvPr id="31765" name="Freeform 2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66" name="Freeform 2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31767" name="Group 23"/>
            <p:cNvGrpSpPr>
              <a:grpSpLocks/>
            </p:cNvGrpSpPr>
            <p:nvPr/>
          </p:nvGrpSpPr>
          <p:grpSpPr bwMode="auto">
            <a:xfrm>
              <a:off x="1840" y="1968"/>
              <a:ext cx="370" cy="369"/>
              <a:chOff x="362" y="2318"/>
              <a:chExt cx="370" cy="369"/>
            </a:xfrm>
          </p:grpSpPr>
          <p:sp>
            <p:nvSpPr>
              <p:cNvPr id="31768" name="Freeform 2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69" name="Freeform 2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31770" name="Group 26"/>
            <p:cNvGrpSpPr>
              <a:grpSpLocks/>
            </p:cNvGrpSpPr>
            <p:nvPr/>
          </p:nvGrpSpPr>
          <p:grpSpPr bwMode="auto">
            <a:xfrm>
              <a:off x="2208" y="1968"/>
              <a:ext cx="370" cy="369"/>
              <a:chOff x="362" y="2318"/>
              <a:chExt cx="370" cy="369"/>
            </a:xfrm>
          </p:grpSpPr>
          <p:sp>
            <p:nvSpPr>
              <p:cNvPr id="31771" name="Freeform 2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72" name="Freeform 2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31773" name="Freeform 29"/>
            <p:cNvSpPr>
              <a:spLocks/>
            </p:cNvSpPr>
            <p:nvPr/>
          </p:nvSpPr>
          <p:spPr bwMode="auto">
            <a:xfrm>
              <a:off x="2576" y="214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74" name="Freeform 30"/>
            <p:cNvSpPr>
              <a:spLocks/>
            </p:cNvSpPr>
            <p:nvPr/>
          </p:nvSpPr>
          <p:spPr bwMode="auto">
            <a:xfrm rot="10800000">
              <a:off x="2761" y="196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75"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31776"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1777" name="Oval 33"/>
          <p:cNvSpPr>
            <a:spLocks noChangeArrowheads="1"/>
          </p:cNvSpPr>
          <p:nvPr/>
        </p:nvSpPr>
        <p:spPr bwMode="auto">
          <a:xfrm rot="-250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1778"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1779"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31780"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42926306"/>
      </p:ext>
    </p:extLst>
  </p:cSld>
  <p:clrMapOvr>
    <a:masterClrMapping/>
  </p:clrMapOvr>
  <p:transition spd="slow">
    <p:wipe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Secondary ionization</a:t>
            </a:r>
          </a:p>
        </p:txBody>
      </p:sp>
      <p:sp>
        <p:nvSpPr>
          <p:cNvPr id="58371"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8372"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8373"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8374"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8375" name="Text Box 7"/>
          <p:cNvSpPr txBox="1">
            <a:spLocks noChangeArrowheads="1"/>
          </p:cNvSpPr>
          <p:nvPr/>
        </p:nvSpPr>
        <p:spPr bwMode="auto">
          <a:xfrm>
            <a:off x="4319588" y="55610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58376" name="Line 8"/>
          <p:cNvSpPr>
            <a:spLocks noChangeShapeType="1"/>
          </p:cNvSpPr>
          <p:nvPr/>
        </p:nvSpPr>
        <p:spPr bwMode="auto">
          <a:xfrm flipV="1">
            <a:off x="4478338" y="587692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656015889"/>
      </p:ext>
    </p:extLst>
  </p:cSld>
  <p:clrMapOvr>
    <a:masterClrMapping/>
  </p:clrMapOvr>
  <p:transition spd="slow">
    <p:push dir="d"/>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Secondary ionization</a:t>
            </a:r>
          </a:p>
        </p:txBody>
      </p:sp>
      <p:sp>
        <p:nvSpPr>
          <p:cNvPr id="59395"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9396" name="Rectangle 4"/>
          <p:cNvSpPr>
            <a:spLocks noChangeArrowheads="1"/>
          </p:cNvSpPr>
          <p:nvPr/>
        </p:nvSpPr>
        <p:spPr bwMode="auto">
          <a:xfrm rot="16200000">
            <a:off x="3214688" y="421957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9397" name="Oval 5"/>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9398" name="Text Box 6"/>
          <p:cNvSpPr txBox="1">
            <a:spLocks noChangeArrowheads="1"/>
          </p:cNvSpPr>
          <p:nvPr/>
        </p:nvSpPr>
        <p:spPr bwMode="auto">
          <a:xfrm>
            <a:off x="2222500" y="33940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59399" name="Line 7"/>
          <p:cNvSpPr>
            <a:spLocks noChangeShapeType="1"/>
          </p:cNvSpPr>
          <p:nvPr/>
        </p:nvSpPr>
        <p:spPr bwMode="auto">
          <a:xfrm rot="16200000" flipV="1">
            <a:off x="3322638" y="2833687"/>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0" name="Oval 8"/>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9401" name="Oval 9"/>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9402" name="Rectangle 10"/>
          <p:cNvSpPr>
            <a:spLocks noChangeArrowheads="1"/>
          </p:cNvSpPr>
          <p:nvPr/>
        </p:nvSpPr>
        <p:spPr bwMode="auto">
          <a:xfrm rot="16200000">
            <a:off x="3931444" y="5410994"/>
            <a:ext cx="1924050"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59403" name="Text Box 11"/>
          <p:cNvSpPr txBox="1">
            <a:spLocks noChangeArrowheads="1"/>
          </p:cNvSpPr>
          <p:nvPr/>
        </p:nvSpPr>
        <p:spPr bwMode="auto">
          <a:xfrm>
            <a:off x="4319588" y="49895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59404" name="Line 12"/>
          <p:cNvSpPr>
            <a:spLocks noChangeShapeType="1"/>
          </p:cNvSpPr>
          <p:nvPr/>
        </p:nvSpPr>
        <p:spPr bwMode="auto">
          <a:xfrm flipV="1">
            <a:off x="4478338" y="5324475"/>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9405" name="Text Box 13"/>
          <p:cNvSpPr txBox="1">
            <a:spLocks noChangeArrowheads="1"/>
          </p:cNvSpPr>
          <p:nvPr/>
        </p:nvSpPr>
        <p:spPr bwMode="auto">
          <a:xfrm>
            <a:off x="4313238" y="323215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1645247632"/>
      </p:ext>
    </p:extLst>
  </p:cSld>
  <p:clrMapOvr>
    <a:masterClrMapping/>
  </p:clrMapOvr>
  <p:transition spd="slow">
    <p:wipe dir="u"/>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a:t>Excitation</a:t>
            </a:r>
          </a:p>
        </p:txBody>
      </p:sp>
      <p:sp>
        <p:nvSpPr>
          <p:cNvPr id="60419"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0420"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0421"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0422"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60423" name="Group 7"/>
          <p:cNvGrpSpPr>
            <a:grpSpLocks/>
          </p:cNvGrpSpPr>
          <p:nvPr/>
        </p:nvGrpSpPr>
        <p:grpSpPr bwMode="auto">
          <a:xfrm>
            <a:off x="6005513" y="4719638"/>
            <a:ext cx="361950" cy="2138362"/>
            <a:chOff x="2721" y="3503"/>
            <a:chExt cx="228" cy="1165"/>
          </a:xfrm>
        </p:grpSpPr>
        <p:sp>
          <p:nvSpPr>
            <p:cNvPr id="60424" name="Text Box 8"/>
            <p:cNvSpPr txBox="1">
              <a:spLocks noChangeArrowheads="1"/>
            </p:cNvSpPr>
            <p:nvPr/>
          </p:nvSpPr>
          <p:spPr bwMode="auto">
            <a:xfrm>
              <a:off x="2721" y="3503"/>
              <a:ext cx="228"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0425" name="Line 9"/>
            <p:cNvSpPr>
              <a:spLocks noChangeShapeType="1"/>
            </p:cNvSpPr>
            <p:nvPr/>
          </p:nvSpPr>
          <p:spPr bwMode="auto">
            <a:xfrm flipV="1">
              <a:off x="2821" y="3702"/>
              <a:ext cx="0" cy="966"/>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920874475"/>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graphicFrame>
        <p:nvGraphicFramePr>
          <p:cNvPr id="52121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223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480757819"/>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Excitation</a:t>
            </a:r>
          </a:p>
        </p:txBody>
      </p:sp>
      <p:sp>
        <p:nvSpPr>
          <p:cNvPr id="61443"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44"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45"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46"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1447" name="Text Box 7"/>
          <p:cNvSpPr txBox="1">
            <a:spLocks noChangeArrowheads="1"/>
          </p:cNvSpPr>
          <p:nvPr/>
        </p:nvSpPr>
        <p:spPr bwMode="auto">
          <a:xfrm>
            <a:off x="6105525" y="424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1448"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195454883"/>
      </p:ext>
    </p:extLst>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Excitation</a:t>
            </a:r>
          </a:p>
        </p:txBody>
      </p:sp>
      <p:sp>
        <p:nvSpPr>
          <p:cNvPr id="62467"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2468"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2469"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2470"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2471" name="Text Box 7"/>
          <p:cNvSpPr txBox="1">
            <a:spLocks noChangeArrowheads="1"/>
          </p:cNvSpPr>
          <p:nvPr/>
        </p:nvSpPr>
        <p:spPr bwMode="auto">
          <a:xfrm>
            <a:off x="7572375" y="5254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2472" name="Line 8"/>
          <p:cNvSpPr>
            <a:spLocks noChangeShapeType="1"/>
          </p:cNvSpPr>
          <p:nvPr/>
        </p:nvSpPr>
        <p:spPr bwMode="auto">
          <a:xfrm flipH="1" flipV="1">
            <a:off x="6149975" y="4619625"/>
            <a:ext cx="14288" cy="22383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2473" name="Line 9"/>
          <p:cNvSpPr>
            <a:spLocks noChangeShapeType="1"/>
          </p:cNvSpPr>
          <p:nvPr/>
        </p:nvSpPr>
        <p:spPr bwMode="auto">
          <a:xfrm flipV="1">
            <a:off x="6172200" y="884238"/>
            <a:ext cx="1466850" cy="3760787"/>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059836981"/>
      </p:ext>
    </p:extLst>
  </p:cSld>
  <p:clrMapOvr>
    <a:masterClrMapping/>
  </p:clrMapOvr>
  <p:transition>
    <p:wipe dir="u"/>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Excitation</a:t>
            </a:r>
          </a:p>
        </p:txBody>
      </p:sp>
      <p:sp>
        <p:nvSpPr>
          <p:cNvPr id="63491"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3492"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3493" name="Oval 5"/>
          <p:cNvSpPr>
            <a:spLocks noChangeArrowheads="1"/>
          </p:cNvSpPr>
          <p:nvPr/>
        </p:nvSpPr>
        <p:spPr bwMode="auto">
          <a:xfrm rot="-8804052">
            <a:off x="1296988" y="2555875"/>
            <a:ext cx="6375400" cy="19415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3494"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677256463"/>
      </p:ext>
    </p:extLst>
  </p:cSld>
  <p:clrMapOvr>
    <a:masterClrMapping/>
  </p:clrMapOvr>
  <p:transition>
    <p:wipe dir="u"/>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Electron attachment</a:t>
            </a:r>
          </a:p>
        </p:txBody>
      </p:sp>
      <p:grpSp>
        <p:nvGrpSpPr>
          <p:cNvPr id="64521" name="Group 9"/>
          <p:cNvGrpSpPr>
            <a:grpSpLocks/>
          </p:cNvGrpSpPr>
          <p:nvPr/>
        </p:nvGrpSpPr>
        <p:grpSpPr bwMode="auto">
          <a:xfrm>
            <a:off x="2779713" y="1801813"/>
            <a:ext cx="3543300" cy="3543300"/>
            <a:chOff x="1751" y="1135"/>
            <a:chExt cx="2232" cy="2232"/>
          </a:xfrm>
        </p:grpSpPr>
        <p:sp>
          <p:nvSpPr>
            <p:cNvPr id="64515" name="Oval 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4516" name="Oval 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4517" name="Oval 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4518" name="Oval 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4519" name="Text Box 7"/>
          <p:cNvSpPr txBox="1">
            <a:spLocks noChangeArrowheads="1"/>
          </p:cNvSpPr>
          <p:nvPr/>
        </p:nvSpPr>
        <p:spPr bwMode="auto">
          <a:xfrm>
            <a:off x="6423025" y="52832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4520" name="Line 8"/>
          <p:cNvSpPr>
            <a:spLocks noChangeShapeType="1"/>
          </p:cNvSpPr>
          <p:nvPr/>
        </p:nvSpPr>
        <p:spPr bwMode="auto">
          <a:xfrm flipV="1">
            <a:off x="6581775" y="5648325"/>
            <a:ext cx="0" cy="17732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690519383"/>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Electron attachment</a:t>
            </a:r>
          </a:p>
        </p:txBody>
      </p:sp>
      <p:sp>
        <p:nvSpPr>
          <p:cNvPr id="65539" name="Oval 3"/>
          <p:cNvSpPr>
            <a:spLocks noChangeArrowheads="1"/>
          </p:cNvSpPr>
          <p:nvPr/>
        </p:nvSpPr>
        <p:spPr bwMode="auto">
          <a:xfrm rot="16200000">
            <a:off x="2779713" y="3106738"/>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5540" name="Oval 4"/>
          <p:cNvSpPr>
            <a:spLocks noChangeArrowheads="1"/>
          </p:cNvSpPr>
          <p:nvPr/>
        </p:nvSpPr>
        <p:spPr bwMode="auto">
          <a:xfrm rot="16200000">
            <a:off x="4503738" y="3519488"/>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5541" name="Oval 5"/>
          <p:cNvSpPr>
            <a:spLocks noChangeArrowheads="1"/>
          </p:cNvSpPr>
          <p:nvPr/>
        </p:nvSpPr>
        <p:spPr bwMode="auto">
          <a:xfrm rot="-8804052">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5542" name="Oval 6"/>
          <p:cNvSpPr>
            <a:spLocks noChangeArrowheads="1"/>
          </p:cNvSpPr>
          <p:nvPr/>
        </p:nvSpPr>
        <p:spPr bwMode="auto">
          <a:xfrm rot="19571678">
            <a:off x="2779713" y="31051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5543" name="Oval 7"/>
          <p:cNvSpPr>
            <a:spLocks noChangeArrowheads="1"/>
          </p:cNvSpPr>
          <p:nvPr/>
        </p:nvSpPr>
        <p:spPr bwMode="auto">
          <a:xfrm rot="-8804052">
            <a:off x="1296988" y="2555875"/>
            <a:ext cx="6375400" cy="1941513"/>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5544" name="Text Box 8"/>
          <p:cNvSpPr txBox="1">
            <a:spLocks noChangeArrowheads="1"/>
          </p:cNvSpPr>
          <p:nvPr/>
        </p:nvSpPr>
        <p:spPr bwMode="auto">
          <a:xfrm>
            <a:off x="6340475" y="33543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Tree>
    <p:extLst>
      <p:ext uri="{BB962C8B-B14F-4D97-AF65-F5344CB8AC3E}">
        <p14:creationId xmlns:p14="http://schemas.microsoft.com/office/powerpoint/2010/main" val="2793510097"/>
      </p:ext>
    </p:extLst>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Sample atoms</a:t>
            </a:r>
          </a:p>
        </p:txBody>
      </p:sp>
      <p:grpSp>
        <p:nvGrpSpPr>
          <p:cNvPr id="66563" name="Group 3"/>
          <p:cNvGrpSpPr>
            <a:grpSpLocks/>
          </p:cNvGrpSpPr>
          <p:nvPr/>
        </p:nvGrpSpPr>
        <p:grpSpPr bwMode="auto">
          <a:xfrm>
            <a:off x="284163" y="3675063"/>
            <a:ext cx="858837" cy="785812"/>
            <a:chOff x="1751" y="1135"/>
            <a:chExt cx="2232" cy="2232"/>
          </a:xfrm>
        </p:grpSpPr>
        <p:sp>
          <p:nvSpPr>
            <p:cNvPr id="66564" name="Oval 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65" name="Oval 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66" name="Oval 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67" name="Oval 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68" name="Group 8"/>
          <p:cNvGrpSpPr>
            <a:grpSpLocks/>
          </p:cNvGrpSpPr>
          <p:nvPr/>
        </p:nvGrpSpPr>
        <p:grpSpPr bwMode="auto">
          <a:xfrm>
            <a:off x="3935413" y="2941638"/>
            <a:ext cx="858837" cy="785812"/>
            <a:chOff x="1751" y="1135"/>
            <a:chExt cx="2232" cy="2232"/>
          </a:xfrm>
        </p:grpSpPr>
        <p:sp>
          <p:nvSpPr>
            <p:cNvPr id="66569"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70"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71"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72"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73" name="Group 13"/>
          <p:cNvGrpSpPr>
            <a:grpSpLocks/>
          </p:cNvGrpSpPr>
          <p:nvPr/>
        </p:nvGrpSpPr>
        <p:grpSpPr bwMode="auto">
          <a:xfrm>
            <a:off x="1270000" y="3892550"/>
            <a:ext cx="858838" cy="785813"/>
            <a:chOff x="1751" y="1135"/>
            <a:chExt cx="2232" cy="2232"/>
          </a:xfrm>
        </p:grpSpPr>
        <p:sp>
          <p:nvSpPr>
            <p:cNvPr id="66574" name="Oval 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75" name="Oval 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76"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77" name="Oval 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78" name="Group 18"/>
          <p:cNvGrpSpPr>
            <a:grpSpLocks/>
          </p:cNvGrpSpPr>
          <p:nvPr/>
        </p:nvGrpSpPr>
        <p:grpSpPr bwMode="auto">
          <a:xfrm rot="1669699">
            <a:off x="4411663" y="3959225"/>
            <a:ext cx="858837" cy="785813"/>
            <a:chOff x="1751" y="1135"/>
            <a:chExt cx="2232" cy="2232"/>
          </a:xfrm>
        </p:grpSpPr>
        <p:sp>
          <p:nvSpPr>
            <p:cNvPr id="66579" name="Oval 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80" name="Oval 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81"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82" name="Oval 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83" name="Group 23"/>
          <p:cNvGrpSpPr>
            <a:grpSpLocks/>
          </p:cNvGrpSpPr>
          <p:nvPr/>
        </p:nvGrpSpPr>
        <p:grpSpPr bwMode="auto">
          <a:xfrm>
            <a:off x="2462213" y="3355975"/>
            <a:ext cx="858837" cy="785813"/>
            <a:chOff x="1751" y="1135"/>
            <a:chExt cx="2232" cy="2232"/>
          </a:xfrm>
        </p:grpSpPr>
        <p:sp>
          <p:nvSpPr>
            <p:cNvPr id="66584" name="Oval 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85" name="Oval 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86"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87" name="Oval 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88" name="Group 28"/>
          <p:cNvGrpSpPr>
            <a:grpSpLocks/>
          </p:cNvGrpSpPr>
          <p:nvPr/>
        </p:nvGrpSpPr>
        <p:grpSpPr bwMode="auto">
          <a:xfrm>
            <a:off x="7259638" y="3784600"/>
            <a:ext cx="858837" cy="785813"/>
            <a:chOff x="1751" y="1135"/>
            <a:chExt cx="2232" cy="2232"/>
          </a:xfrm>
        </p:grpSpPr>
        <p:sp>
          <p:nvSpPr>
            <p:cNvPr id="66589"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90"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91"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92"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93" name="Group 33"/>
          <p:cNvGrpSpPr>
            <a:grpSpLocks/>
          </p:cNvGrpSpPr>
          <p:nvPr/>
        </p:nvGrpSpPr>
        <p:grpSpPr bwMode="auto">
          <a:xfrm rot="1198672">
            <a:off x="2047875" y="4568825"/>
            <a:ext cx="858838" cy="785813"/>
            <a:chOff x="1751" y="1135"/>
            <a:chExt cx="2232" cy="2232"/>
          </a:xfrm>
        </p:grpSpPr>
        <p:sp>
          <p:nvSpPr>
            <p:cNvPr id="66594"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95"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96"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597"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598" name="Group 38"/>
          <p:cNvGrpSpPr>
            <a:grpSpLocks/>
          </p:cNvGrpSpPr>
          <p:nvPr/>
        </p:nvGrpSpPr>
        <p:grpSpPr bwMode="auto">
          <a:xfrm rot="-1425292">
            <a:off x="3419475" y="4343400"/>
            <a:ext cx="858838" cy="785813"/>
            <a:chOff x="1751" y="1135"/>
            <a:chExt cx="2232" cy="2232"/>
          </a:xfrm>
        </p:grpSpPr>
        <p:sp>
          <p:nvSpPr>
            <p:cNvPr id="66599"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00"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01"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02"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03" name="Group 43"/>
          <p:cNvGrpSpPr>
            <a:grpSpLocks/>
          </p:cNvGrpSpPr>
          <p:nvPr/>
        </p:nvGrpSpPr>
        <p:grpSpPr bwMode="auto">
          <a:xfrm>
            <a:off x="6169025" y="2941638"/>
            <a:ext cx="858838" cy="785812"/>
            <a:chOff x="1751" y="1135"/>
            <a:chExt cx="2232" cy="2232"/>
          </a:xfrm>
        </p:grpSpPr>
        <p:sp>
          <p:nvSpPr>
            <p:cNvPr id="66604"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05"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06"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07"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08" name="Group 48"/>
          <p:cNvGrpSpPr>
            <a:grpSpLocks/>
          </p:cNvGrpSpPr>
          <p:nvPr/>
        </p:nvGrpSpPr>
        <p:grpSpPr bwMode="auto">
          <a:xfrm>
            <a:off x="6221413" y="4371975"/>
            <a:ext cx="858837" cy="785813"/>
            <a:chOff x="1751" y="1135"/>
            <a:chExt cx="2232" cy="2232"/>
          </a:xfrm>
        </p:grpSpPr>
        <p:sp>
          <p:nvSpPr>
            <p:cNvPr id="66609"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10"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11"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12"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13" name="Group 53"/>
          <p:cNvGrpSpPr>
            <a:grpSpLocks/>
          </p:cNvGrpSpPr>
          <p:nvPr/>
        </p:nvGrpSpPr>
        <p:grpSpPr bwMode="auto">
          <a:xfrm>
            <a:off x="5081588" y="2724150"/>
            <a:ext cx="858837" cy="785813"/>
            <a:chOff x="1751" y="1135"/>
            <a:chExt cx="2232" cy="2232"/>
          </a:xfrm>
        </p:grpSpPr>
        <p:sp>
          <p:nvSpPr>
            <p:cNvPr id="66614"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15"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16"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17"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18" name="Group 58"/>
          <p:cNvGrpSpPr>
            <a:grpSpLocks/>
          </p:cNvGrpSpPr>
          <p:nvPr/>
        </p:nvGrpSpPr>
        <p:grpSpPr bwMode="auto">
          <a:xfrm>
            <a:off x="1446213" y="2935288"/>
            <a:ext cx="858837" cy="785812"/>
            <a:chOff x="1751" y="1135"/>
            <a:chExt cx="2232" cy="2232"/>
          </a:xfrm>
        </p:grpSpPr>
        <p:sp>
          <p:nvSpPr>
            <p:cNvPr id="66619"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20"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21"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22"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23" name="Group 63"/>
          <p:cNvGrpSpPr>
            <a:grpSpLocks/>
          </p:cNvGrpSpPr>
          <p:nvPr/>
        </p:nvGrpSpPr>
        <p:grpSpPr bwMode="auto">
          <a:xfrm rot="3434755">
            <a:off x="5226050" y="4930776"/>
            <a:ext cx="858837" cy="785812"/>
            <a:chOff x="1751" y="1135"/>
            <a:chExt cx="2232" cy="2232"/>
          </a:xfrm>
        </p:grpSpPr>
        <p:sp>
          <p:nvSpPr>
            <p:cNvPr id="66624"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25"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26"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27"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28" name="Group 68"/>
          <p:cNvGrpSpPr>
            <a:grpSpLocks/>
          </p:cNvGrpSpPr>
          <p:nvPr/>
        </p:nvGrpSpPr>
        <p:grpSpPr bwMode="auto">
          <a:xfrm rot="-2353230">
            <a:off x="2903538" y="5292725"/>
            <a:ext cx="858837" cy="785813"/>
            <a:chOff x="1751" y="1135"/>
            <a:chExt cx="2232" cy="2232"/>
          </a:xfrm>
        </p:grpSpPr>
        <p:sp>
          <p:nvSpPr>
            <p:cNvPr id="6662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3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3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3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33" name="Group 73"/>
          <p:cNvGrpSpPr>
            <a:grpSpLocks/>
          </p:cNvGrpSpPr>
          <p:nvPr/>
        </p:nvGrpSpPr>
        <p:grpSpPr bwMode="auto">
          <a:xfrm>
            <a:off x="4049713" y="5264150"/>
            <a:ext cx="858837" cy="785813"/>
            <a:chOff x="1751" y="1135"/>
            <a:chExt cx="2232" cy="2232"/>
          </a:xfrm>
        </p:grpSpPr>
        <p:sp>
          <p:nvSpPr>
            <p:cNvPr id="6663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3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3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3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38" name="Group 78"/>
          <p:cNvGrpSpPr>
            <a:grpSpLocks/>
          </p:cNvGrpSpPr>
          <p:nvPr/>
        </p:nvGrpSpPr>
        <p:grpSpPr bwMode="auto">
          <a:xfrm rot="443076">
            <a:off x="2671763" y="2303463"/>
            <a:ext cx="858837" cy="785812"/>
            <a:chOff x="1751" y="1135"/>
            <a:chExt cx="2232" cy="2232"/>
          </a:xfrm>
        </p:grpSpPr>
        <p:sp>
          <p:nvSpPr>
            <p:cNvPr id="66639"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40"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41"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42"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43" name="Group 83"/>
          <p:cNvGrpSpPr>
            <a:grpSpLocks/>
          </p:cNvGrpSpPr>
          <p:nvPr/>
        </p:nvGrpSpPr>
        <p:grpSpPr bwMode="auto">
          <a:xfrm>
            <a:off x="5400675" y="3697288"/>
            <a:ext cx="858838" cy="785812"/>
            <a:chOff x="1751" y="1135"/>
            <a:chExt cx="2232" cy="2232"/>
          </a:xfrm>
        </p:grpSpPr>
        <p:sp>
          <p:nvSpPr>
            <p:cNvPr id="66644"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45"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46"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47"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48" name="Group 88"/>
          <p:cNvGrpSpPr>
            <a:grpSpLocks/>
          </p:cNvGrpSpPr>
          <p:nvPr/>
        </p:nvGrpSpPr>
        <p:grpSpPr bwMode="auto">
          <a:xfrm rot="1626381">
            <a:off x="1901825" y="5641975"/>
            <a:ext cx="858838" cy="785813"/>
            <a:chOff x="1751" y="1135"/>
            <a:chExt cx="2232" cy="2232"/>
          </a:xfrm>
        </p:grpSpPr>
        <p:sp>
          <p:nvSpPr>
            <p:cNvPr id="66649"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50"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51"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52"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53" name="Group 93"/>
          <p:cNvGrpSpPr>
            <a:grpSpLocks/>
          </p:cNvGrpSpPr>
          <p:nvPr/>
        </p:nvGrpSpPr>
        <p:grpSpPr bwMode="auto">
          <a:xfrm>
            <a:off x="1082675" y="4937125"/>
            <a:ext cx="858838" cy="785813"/>
            <a:chOff x="1751" y="1135"/>
            <a:chExt cx="2232" cy="2232"/>
          </a:xfrm>
        </p:grpSpPr>
        <p:sp>
          <p:nvSpPr>
            <p:cNvPr id="66654"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55"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56"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57"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58" name="Group 98"/>
          <p:cNvGrpSpPr>
            <a:grpSpLocks/>
          </p:cNvGrpSpPr>
          <p:nvPr/>
        </p:nvGrpSpPr>
        <p:grpSpPr bwMode="auto">
          <a:xfrm>
            <a:off x="5965825" y="1970088"/>
            <a:ext cx="858838" cy="785812"/>
            <a:chOff x="1751" y="1135"/>
            <a:chExt cx="2232" cy="2232"/>
          </a:xfrm>
        </p:grpSpPr>
        <p:sp>
          <p:nvSpPr>
            <p:cNvPr id="66659"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60"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61"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62"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63" name="Group 103"/>
          <p:cNvGrpSpPr>
            <a:grpSpLocks/>
          </p:cNvGrpSpPr>
          <p:nvPr/>
        </p:nvGrpSpPr>
        <p:grpSpPr bwMode="auto">
          <a:xfrm rot="879490">
            <a:off x="4841875" y="1671638"/>
            <a:ext cx="858838" cy="785812"/>
            <a:chOff x="1751" y="1135"/>
            <a:chExt cx="2232" cy="2232"/>
          </a:xfrm>
        </p:grpSpPr>
        <p:sp>
          <p:nvSpPr>
            <p:cNvPr id="66664"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65"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66"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67"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68" name="Group 108"/>
          <p:cNvGrpSpPr>
            <a:grpSpLocks/>
          </p:cNvGrpSpPr>
          <p:nvPr/>
        </p:nvGrpSpPr>
        <p:grpSpPr bwMode="auto">
          <a:xfrm rot="1128729">
            <a:off x="3775075" y="1998663"/>
            <a:ext cx="858838" cy="785812"/>
            <a:chOff x="1751" y="1135"/>
            <a:chExt cx="2232" cy="2232"/>
          </a:xfrm>
        </p:grpSpPr>
        <p:sp>
          <p:nvSpPr>
            <p:cNvPr id="66669"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70"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71"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72"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73" name="Group 113"/>
          <p:cNvGrpSpPr>
            <a:grpSpLocks/>
          </p:cNvGrpSpPr>
          <p:nvPr/>
        </p:nvGrpSpPr>
        <p:grpSpPr bwMode="auto">
          <a:xfrm rot="738582">
            <a:off x="1700213" y="1939925"/>
            <a:ext cx="858837" cy="785813"/>
            <a:chOff x="1751" y="1135"/>
            <a:chExt cx="2232" cy="2232"/>
          </a:xfrm>
        </p:grpSpPr>
        <p:sp>
          <p:nvSpPr>
            <p:cNvPr id="66674"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75"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76"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77"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78" name="Group 118"/>
          <p:cNvGrpSpPr>
            <a:grpSpLocks/>
          </p:cNvGrpSpPr>
          <p:nvPr/>
        </p:nvGrpSpPr>
        <p:grpSpPr bwMode="auto">
          <a:xfrm rot="-3226531">
            <a:off x="6176963" y="5314950"/>
            <a:ext cx="858837" cy="785813"/>
            <a:chOff x="1751" y="1135"/>
            <a:chExt cx="2232" cy="2232"/>
          </a:xfrm>
        </p:grpSpPr>
        <p:sp>
          <p:nvSpPr>
            <p:cNvPr id="66679"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80"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81"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82"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83" name="Group 123"/>
          <p:cNvGrpSpPr>
            <a:grpSpLocks/>
          </p:cNvGrpSpPr>
          <p:nvPr/>
        </p:nvGrpSpPr>
        <p:grpSpPr bwMode="auto">
          <a:xfrm>
            <a:off x="204788" y="4784725"/>
            <a:ext cx="858837" cy="785813"/>
            <a:chOff x="1751" y="1135"/>
            <a:chExt cx="2232" cy="2232"/>
          </a:xfrm>
        </p:grpSpPr>
        <p:sp>
          <p:nvSpPr>
            <p:cNvPr id="66684"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85"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86"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87"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88" name="Group 128"/>
          <p:cNvGrpSpPr>
            <a:grpSpLocks/>
          </p:cNvGrpSpPr>
          <p:nvPr/>
        </p:nvGrpSpPr>
        <p:grpSpPr bwMode="auto">
          <a:xfrm>
            <a:off x="479425" y="5757863"/>
            <a:ext cx="858838" cy="785812"/>
            <a:chOff x="1751" y="1135"/>
            <a:chExt cx="2232" cy="2232"/>
          </a:xfrm>
        </p:grpSpPr>
        <p:sp>
          <p:nvSpPr>
            <p:cNvPr id="66689"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90"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91"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92"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6693" name="Group 133"/>
          <p:cNvGrpSpPr>
            <a:grpSpLocks/>
          </p:cNvGrpSpPr>
          <p:nvPr/>
        </p:nvGrpSpPr>
        <p:grpSpPr bwMode="auto">
          <a:xfrm>
            <a:off x="471488" y="2281238"/>
            <a:ext cx="858837" cy="785812"/>
            <a:chOff x="1751" y="1135"/>
            <a:chExt cx="2232" cy="2232"/>
          </a:xfrm>
        </p:grpSpPr>
        <p:sp>
          <p:nvSpPr>
            <p:cNvPr id="66694" name="Oval 1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95" name="Oval 1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96"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6697" name="Oval 1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597587385"/>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Sample atoms</a:t>
            </a:r>
          </a:p>
        </p:txBody>
      </p:sp>
      <p:grpSp>
        <p:nvGrpSpPr>
          <p:cNvPr id="67746" name="Group 162"/>
          <p:cNvGrpSpPr>
            <a:grpSpLocks/>
          </p:cNvGrpSpPr>
          <p:nvPr/>
        </p:nvGrpSpPr>
        <p:grpSpPr bwMode="auto">
          <a:xfrm>
            <a:off x="431800" y="-619125"/>
            <a:ext cx="588963" cy="4748213"/>
            <a:chOff x="272" y="-390"/>
            <a:chExt cx="371" cy="2991"/>
          </a:xfrm>
        </p:grpSpPr>
        <p:grpSp>
          <p:nvGrpSpPr>
            <p:cNvPr id="67588" name="Group 4"/>
            <p:cNvGrpSpPr>
              <a:grpSpLocks/>
            </p:cNvGrpSpPr>
            <p:nvPr/>
          </p:nvGrpSpPr>
          <p:grpSpPr bwMode="auto">
            <a:xfrm rot="5400000">
              <a:off x="272" y="-390"/>
              <a:ext cx="370" cy="369"/>
              <a:chOff x="362" y="2318"/>
              <a:chExt cx="370" cy="369"/>
            </a:xfrm>
          </p:grpSpPr>
          <p:sp>
            <p:nvSpPr>
              <p:cNvPr id="67589"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590"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591" name="Group 7"/>
            <p:cNvGrpSpPr>
              <a:grpSpLocks/>
            </p:cNvGrpSpPr>
            <p:nvPr/>
          </p:nvGrpSpPr>
          <p:grpSpPr bwMode="auto">
            <a:xfrm rot="5400000">
              <a:off x="272" y="-22"/>
              <a:ext cx="370" cy="369"/>
              <a:chOff x="362" y="2318"/>
              <a:chExt cx="370" cy="369"/>
            </a:xfrm>
          </p:grpSpPr>
          <p:sp>
            <p:nvSpPr>
              <p:cNvPr id="67592"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593"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594" name="Group 10"/>
            <p:cNvGrpSpPr>
              <a:grpSpLocks/>
            </p:cNvGrpSpPr>
            <p:nvPr/>
          </p:nvGrpSpPr>
          <p:grpSpPr bwMode="auto">
            <a:xfrm rot="5400000">
              <a:off x="273" y="346"/>
              <a:ext cx="370" cy="369"/>
              <a:chOff x="362" y="2318"/>
              <a:chExt cx="370" cy="369"/>
            </a:xfrm>
          </p:grpSpPr>
          <p:sp>
            <p:nvSpPr>
              <p:cNvPr id="67595"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596"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597" name="Group 13"/>
            <p:cNvGrpSpPr>
              <a:grpSpLocks/>
            </p:cNvGrpSpPr>
            <p:nvPr/>
          </p:nvGrpSpPr>
          <p:grpSpPr bwMode="auto">
            <a:xfrm rot="5400000">
              <a:off x="273" y="714"/>
              <a:ext cx="370" cy="369"/>
              <a:chOff x="362" y="2318"/>
              <a:chExt cx="370" cy="369"/>
            </a:xfrm>
          </p:grpSpPr>
          <p:sp>
            <p:nvSpPr>
              <p:cNvPr id="67598"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599"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600" name="Group 16"/>
            <p:cNvGrpSpPr>
              <a:grpSpLocks/>
            </p:cNvGrpSpPr>
            <p:nvPr/>
          </p:nvGrpSpPr>
          <p:grpSpPr bwMode="auto">
            <a:xfrm rot="5400000">
              <a:off x="273" y="1082"/>
              <a:ext cx="370" cy="369"/>
              <a:chOff x="362" y="2318"/>
              <a:chExt cx="370" cy="369"/>
            </a:xfrm>
          </p:grpSpPr>
          <p:sp>
            <p:nvSpPr>
              <p:cNvPr id="67601"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602"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603" name="Group 19"/>
            <p:cNvGrpSpPr>
              <a:grpSpLocks/>
            </p:cNvGrpSpPr>
            <p:nvPr/>
          </p:nvGrpSpPr>
          <p:grpSpPr bwMode="auto">
            <a:xfrm rot="5400000">
              <a:off x="273" y="1450"/>
              <a:ext cx="370" cy="369"/>
              <a:chOff x="362" y="2318"/>
              <a:chExt cx="370" cy="369"/>
            </a:xfrm>
          </p:grpSpPr>
          <p:sp>
            <p:nvSpPr>
              <p:cNvPr id="67604"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605"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67606" name="Group 22"/>
            <p:cNvGrpSpPr>
              <a:grpSpLocks/>
            </p:cNvGrpSpPr>
            <p:nvPr/>
          </p:nvGrpSpPr>
          <p:grpSpPr bwMode="auto">
            <a:xfrm rot="5400000">
              <a:off x="273" y="1818"/>
              <a:ext cx="370" cy="369"/>
              <a:chOff x="362" y="2318"/>
              <a:chExt cx="370" cy="369"/>
            </a:xfrm>
          </p:grpSpPr>
          <p:sp>
            <p:nvSpPr>
              <p:cNvPr id="67607"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608"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67609" name="Freeform 25"/>
            <p:cNvSpPr>
              <a:spLocks/>
            </p:cNvSpPr>
            <p:nvPr/>
          </p:nvSpPr>
          <p:spPr bwMode="auto">
            <a:xfrm rot="5400000">
              <a:off x="275" y="2185"/>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610" name="Freeform 26"/>
            <p:cNvSpPr>
              <a:spLocks/>
            </p:cNvSpPr>
            <p:nvPr/>
          </p:nvSpPr>
          <p:spPr bwMode="auto">
            <a:xfrm rot="16200000">
              <a:off x="456" y="2370"/>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7611" name="Rectangle 27"/>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17" name="Group 33"/>
          <p:cNvGrpSpPr>
            <a:grpSpLocks/>
          </p:cNvGrpSpPr>
          <p:nvPr/>
        </p:nvGrpSpPr>
        <p:grpSpPr bwMode="auto">
          <a:xfrm>
            <a:off x="3935413" y="2941638"/>
            <a:ext cx="858837" cy="785812"/>
            <a:chOff x="2479" y="1853"/>
            <a:chExt cx="541" cy="495"/>
          </a:xfrm>
        </p:grpSpPr>
        <p:sp>
          <p:nvSpPr>
            <p:cNvPr id="67618" name="Oval 34"/>
            <p:cNvSpPr>
              <a:spLocks noChangeArrowheads="1"/>
            </p:cNvSpPr>
            <p:nvPr/>
          </p:nvSpPr>
          <p:spPr bwMode="auto">
            <a:xfrm rot="162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19" name="Oval 35"/>
            <p:cNvSpPr>
              <a:spLocks noChangeArrowheads="1"/>
            </p:cNvSpPr>
            <p:nvPr/>
          </p:nvSpPr>
          <p:spPr bwMode="auto">
            <a:xfrm rot="162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20" name="Oval 36"/>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21" name="Oval 37"/>
            <p:cNvSpPr>
              <a:spLocks noChangeArrowheads="1"/>
            </p:cNvSpPr>
            <p:nvPr/>
          </p:nvSpPr>
          <p:spPr bwMode="auto">
            <a:xfrm rot="19571678">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22" name="Group 38"/>
          <p:cNvGrpSpPr>
            <a:grpSpLocks/>
          </p:cNvGrpSpPr>
          <p:nvPr/>
        </p:nvGrpSpPr>
        <p:grpSpPr bwMode="auto">
          <a:xfrm>
            <a:off x="1270000" y="3892550"/>
            <a:ext cx="858838" cy="785813"/>
            <a:chOff x="1751" y="1135"/>
            <a:chExt cx="2232" cy="2232"/>
          </a:xfrm>
        </p:grpSpPr>
        <p:sp>
          <p:nvSpPr>
            <p:cNvPr id="67623"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24"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25"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26"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27" name="Group 43"/>
          <p:cNvGrpSpPr>
            <a:grpSpLocks/>
          </p:cNvGrpSpPr>
          <p:nvPr/>
        </p:nvGrpSpPr>
        <p:grpSpPr bwMode="auto">
          <a:xfrm rot="1669699">
            <a:off x="4411663" y="3959225"/>
            <a:ext cx="858837" cy="785813"/>
            <a:chOff x="1751" y="1135"/>
            <a:chExt cx="2232" cy="2232"/>
          </a:xfrm>
        </p:grpSpPr>
        <p:sp>
          <p:nvSpPr>
            <p:cNvPr id="67628"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29"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30"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31"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32" name="Group 48"/>
          <p:cNvGrpSpPr>
            <a:grpSpLocks/>
          </p:cNvGrpSpPr>
          <p:nvPr/>
        </p:nvGrpSpPr>
        <p:grpSpPr bwMode="auto">
          <a:xfrm>
            <a:off x="2462213" y="3355975"/>
            <a:ext cx="858837" cy="785813"/>
            <a:chOff x="1751" y="1135"/>
            <a:chExt cx="2232" cy="2232"/>
          </a:xfrm>
        </p:grpSpPr>
        <p:sp>
          <p:nvSpPr>
            <p:cNvPr id="67633"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34"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35"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36"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37" name="Group 53"/>
          <p:cNvGrpSpPr>
            <a:grpSpLocks/>
          </p:cNvGrpSpPr>
          <p:nvPr/>
        </p:nvGrpSpPr>
        <p:grpSpPr bwMode="auto">
          <a:xfrm>
            <a:off x="7259638" y="3784600"/>
            <a:ext cx="858837" cy="785813"/>
            <a:chOff x="4573" y="2384"/>
            <a:chExt cx="541" cy="495"/>
          </a:xfrm>
        </p:grpSpPr>
        <p:sp>
          <p:nvSpPr>
            <p:cNvPr id="67638" name="Oval 5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39" name="Oval 55"/>
            <p:cNvSpPr>
              <a:spLocks noChangeArrowheads="1"/>
            </p:cNvSpPr>
            <p:nvPr/>
          </p:nvSpPr>
          <p:spPr bwMode="auto">
            <a:xfrm rot="162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40" name="Oval 56"/>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41" name="Oval 5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42" name="Group 58"/>
          <p:cNvGrpSpPr>
            <a:grpSpLocks/>
          </p:cNvGrpSpPr>
          <p:nvPr/>
        </p:nvGrpSpPr>
        <p:grpSpPr bwMode="auto">
          <a:xfrm rot="1198672">
            <a:off x="2047875" y="4568825"/>
            <a:ext cx="858838" cy="785813"/>
            <a:chOff x="1751" y="1135"/>
            <a:chExt cx="2232" cy="2232"/>
          </a:xfrm>
        </p:grpSpPr>
        <p:sp>
          <p:nvSpPr>
            <p:cNvPr id="67643"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44"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45"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46"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47" name="Group 63"/>
          <p:cNvGrpSpPr>
            <a:grpSpLocks/>
          </p:cNvGrpSpPr>
          <p:nvPr/>
        </p:nvGrpSpPr>
        <p:grpSpPr bwMode="auto">
          <a:xfrm rot="-1425292">
            <a:off x="3419475" y="4343400"/>
            <a:ext cx="858838" cy="785813"/>
            <a:chOff x="1751" y="1135"/>
            <a:chExt cx="2232" cy="2232"/>
          </a:xfrm>
        </p:grpSpPr>
        <p:sp>
          <p:nvSpPr>
            <p:cNvPr id="67648"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49"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50"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51"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52" name="Group 68"/>
          <p:cNvGrpSpPr>
            <a:grpSpLocks/>
          </p:cNvGrpSpPr>
          <p:nvPr/>
        </p:nvGrpSpPr>
        <p:grpSpPr bwMode="auto">
          <a:xfrm>
            <a:off x="6169025" y="2941638"/>
            <a:ext cx="858838" cy="785812"/>
            <a:chOff x="1751" y="1135"/>
            <a:chExt cx="2232" cy="2232"/>
          </a:xfrm>
        </p:grpSpPr>
        <p:sp>
          <p:nvSpPr>
            <p:cNvPr id="6765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5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5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5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57" name="Group 73"/>
          <p:cNvGrpSpPr>
            <a:grpSpLocks/>
          </p:cNvGrpSpPr>
          <p:nvPr/>
        </p:nvGrpSpPr>
        <p:grpSpPr bwMode="auto">
          <a:xfrm>
            <a:off x="6221413" y="4371975"/>
            <a:ext cx="858837" cy="785813"/>
            <a:chOff x="1751" y="1135"/>
            <a:chExt cx="2232" cy="2232"/>
          </a:xfrm>
        </p:grpSpPr>
        <p:sp>
          <p:nvSpPr>
            <p:cNvPr id="6765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5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6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6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62" name="Group 78"/>
          <p:cNvGrpSpPr>
            <a:grpSpLocks/>
          </p:cNvGrpSpPr>
          <p:nvPr/>
        </p:nvGrpSpPr>
        <p:grpSpPr bwMode="auto">
          <a:xfrm>
            <a:off x="5081588" y="2724150"/>
            <a:ext cx="858837" cy="785813"/>
            <a:chOff x="1751" y="1135"/>
            <a:chExt cx="2232" cy="2232"/>
          </a:xfrm>
        </p:grpSpPr>
        <p:sp>
          <p:nvSpPr>
            <p:cNvPr id="67663"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64"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65"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66"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67" name="Group 83"/>
          <p:cNvGrpSpPr>
            <a:grpSpLocks/>
          </p:cNvGrpSpPr>
          <p:nvPr/>
        </p:nvGrpSpPr>
        <p:grpSpPr bwMode="auto">
          <a:xfrm>
            <a:off x="1446213" y="2935288"/>
            <a:ext cx="858837" cy="785812"/>
            <a:chOff x="1751" y="1135"/>
            <a:chExt cx="2232" cy="2232"/>
          </a:xfrm>
        </p:grpSpPr>
        <p:sp>
          <p:nvSpPr>
            <p:cNvPr id="67668"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69"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70"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71"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72" name="Group 88"/>
          <p:cNvGrpSpPr>
            <a:grpSpLocks/>
          </p:cNvGrpSpPr>
          <p:nvPr/>
        </p:nvGrpSpPr>
        <p:grpSpPr bwMode="auto">
          <a:xfrm rot="3434755">
            <a:off x="5226050" y="4930776"/>
            <a:ext cx="858837" cy="785812"/>
            <a:chOff x="1751" y="1135"/>
            <a:chExt cx="2232" cy="2232"/>
          </a:xfrm>
        </p:grpSpPr>
        <p:sp>
          <p:nvSpPr>
            <p:cNvPr id="67673"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74"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75"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76"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77" name="Group 93"/>
          <p:cNvGrpSpPr>
            <a:grpSpLocks/>
          </p:cNvGrpSpPr>
          <p:nvPr/>
        </p:nvGrpSpPr>
        <p:grpSpPr bwMode="auto">
          <a:xfrm>
            <a:off x="2901950" y="5254625"/>
            <a:ext cx="858838" cy="858838"/>
            <a:chOff x="1828" y="3310"/>
            <a:chExt cx="541" cy="541"/>
          </a:xfrm>
        </p:grpSpPr>
        <p:sp>
          <p:nvSpPr>
            <p:cNvPr id="67678" name="Oval 94"/>
            <p:cNvSpPr>
              <a:spLocks noChangeArrowheads="1"/>
            </p:cNvSpPr>
            <p:nvPr/>
          </p:nvSpPr>
          <p:spPr bwMode="auto">
            <a:xfrm rot="1384677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79" name="Oval 95"/>
            <p:cNvSpPr>
              <a:spLocks noChangeArrowheads="1"/>
            </p:cNvSpPr>
            <p:nvPr/>
          </p:nvSpPr>
          <p:spPr bwMode="auto">
            <a:xfrm rot="1384677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0" name="Oval 96"/>
            <p:cNvSpPr>
              <a:spLocks noChangeArrowheads="1"/>
            </p:cNvSpPr>
            <p:nvPr/>
          </p:nvSpPr>
          <p:spPr bwMode="auto">
            <a:xfrm rot="-1115728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1" name="Oval 97"/>
            <p:cNvSpPr>
              <a:spLocks noChangeArrowheads="1"/>
            </p:cNvSpPr>
            <p:nvPr/>
          </p:nvSpPr>
          <p:spPr bwMode="auto">
            <a:xfrm rot="1721844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82" name="Group 98"/>
          <p:cNvGrpSpPr>
            <a:grpSpLocks/>
          </p:cNvGrpSpPr>
          <p:nvPr/>
        </p:nvGrpSpPr>
        <p:grpSpPr bwMode="auto">
          <a:xfrm>
            <a:off x="4049713" y="5264150"/>
            <a:ext cx="858837" cy="785813"/>
            <a:chOff x="1751" y="1135"/>
            <a:chExt cx="2232" cy="2232"/>
          </a:xfrm>
        </p:grpSpPr>
        <p:sp>
          <p:nvSpPr>
            <p:cNvPr id="67683"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4"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5"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6"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7687" name="Oval 103"/>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8" name="Oval 104"/>
          <p:cNvSpPr>
            <a:spLocks noChangeArrowheads="1"/>
          </p:cNvSpPr>
          <p:nvPr/>
        </p:nvSpPr>
        <p:spPr bwMode="auto">
          <a:xfrm rot="1664307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89"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90" name="Oval 106"/>
          <p:cNvSpPr>
            <a:spLocks noChangeArrowheads="1"/>
          </p:cNvSpPr>
          <p:nvPr/>
        </p:nvSpPr>
        <p:spPr bwMode="auto">
          <a:xfrm rot="20014753">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67691" name="Group 107"/>
          <p:cNvGrpSpPr>
            <a:grpSpLocks/>
          </p:cNvGrpSpPr>
          <p:nvPr/>
        </p:nvGrpSpPr>
        <p:grpSpPr bwMode="auto">
          <a:xfrm>
            <a:off x="5400675" y="3697288"/>
            <a:ext cx="858838" cy="785812"/>
            <a:chOff x="1751" y="1135"/>
            <a:chExt cx="2232" cy="2232"/>
          </a:xfrm>
        </p:grpSpPr>
        <p:sp>
          <p:nvSpPr>
            <p:cNvPr id="67692" name="Oval 10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93" name="Oval 10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94"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95" name="Oval 11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96" name="Group 112"/>
          <p:cNvGrpSpPr>
            <a:grpSpLocks/>
          </p:cNvGrpSpPr>
          <p:nvPr/>
        </p:nvGrpSpPr>
        <p:grpSpPr bwMode="auto">
          <a:xfrm rot="1626381">
            <a:off x="1901825" y="5641975"/>
            <a:ext cx="858838" cy="785813"/>
            <a:chOff x="1751" y="1135"/>
            <a:chExt cx="2232" cy="2232"/>
          </a:xfrm>
        </p:grpSpPr>
        <p:sp>
          <p:nvSpPr>
            <p:cNvPr id="67697" name="Oval 11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98" name="Oval 11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99"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00" name="Oval 11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01" name="Group 117"/>
          <p:cNvGrpSpPr>
            <a:grpSpLocks/>
          </p:cNvGrpSpPr>
          <p:nvPr/>
        </p:nvGrpSpPr>
        <p:grpSpPr bwMode="auto">
          <a:xfrm>
            <a:off x="1082675" y="4937125"/>
            <a:ext cx="858838" cy="785813"/>
            <a:chOff x="1751" y="1135"/>
            <a:chExt cx="2232" cy="2232"/>
          </a:xfrm>
        </p:grpSpPr>
        <p:sp>
          <p:nvSpPr>
            <p:cNvPr id="67702" name="Oval 11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03" name="Oval 11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04"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05" name="Oval 12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06" name="Group 122"/>
          <p:cNvGrpSpPr>
            <a:grpSpLocks/>
          </p:cNvGrpSpPr>
          <p:nvPr/>
        </p:nvGrpSpPr>
        <p:grpSpPr bwMode="auto">
          <a:xfrm>
            <a:off x="5965825" y="1970088"/>
            <a:ext cx="858838" cy="785812"/>
            <a:chOff x="1751" y="1135"/>
            <a:chExt cx="2232" cy="2232"/>
          </a:xfrm>
        </p:grpSpPr>
        <p:sp>
          <p:nvSpPr>
            <p:cNvPr id="67707" name="Oval 12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08" name="Oval 12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09"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10" name="Oval 12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11" name="Group 127"/>
          <p:cNvGrpSpPr>
            <a:grpSpLocks/>
          </p:cNvGrpSpPr>
          <p:nvPr/>
        </p:nvGrpSpPr>
        <p:grpSpPr bwMode="auto">
          <a:xfrm rot="879490">
            <a:off x="4841875" y="1671638"/>
            <a:ext cx="858838" cy="785812"/>
            <a:chOff x="1751" y="1135"/>
            <a:chExt cx="2232" cy="2232"/>
          </a:xfrm>
        </p:grpSpPr>
        <p:sp>
          <p:nvSpPr>
            <p:cNvPr id="67712" name="Oval 12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13" name="Oval 12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14"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15" name="Oval 13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16" name="Group 132"/>
          <p:cNvGrpSpPr>
            <a:grpSpLocks/>
          </p:cNvGrpSpPr>
          <p:nvPr/>
        </p:nvGrpSpPr>
        <p:grpSpPr bwMode="auto">
          <a:xfrm rot="1128729">
            <a:off x="3775075" y="1998663"/>
            <a:ext cx="858838" cy="785812"/>
            <a:chOff x="1751" y="1135"/>
            <a:chExt cx="2232" cy="2232"/>
          </a:xfrm>
        </p:grpSpPr>
        <p:sp>
          <p:nvSpPr>
            <p:cNvPr id="67717" name="Oval 13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18" name="Oval 13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19"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20" name="Oval 13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21" name="Group 137"/>
          <p:cNvGrpSpPr>
            <a:grpSpLocks/>
          </p:cNvGrpSpPr>
          <p:nvPr/>
        </p:nvGrpSpPr>
        <p:grpSpPr bwMode="auto">
          <a:xfrm rot="738582">
            <a:off x="1700213" y="1939925"/>
            <a:ext cx="858837" cy="785813"/>
            <a:chOff x="1751" y="1135"/>
            <a:chExt cx="2232" cy="2232"/>
          </a:xfrm>
        </p:grpSpPr>
        <p:sp>
          <p:nvSpPr>
            <p:cNvPr id="67722" name="Oval 13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23" name="Oval 13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24"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25" name="Oval 14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26" name="Group 142"/>
          <p:cNvGrpSpPr>
            <a:grpSpLocks/>
          </p:cNvGrpSpPr>
          <p:nvPr/>
        </p:nvGrpSpPr>
        <p:grpSpPr bwMode="auto">
          <a:xfrm rot="-3226531">
            <a:off x="6176963" y="5314950"/>
            <a:ext cx="858837" cy="785813"/>
            <a:chOff x="1751" y="1135"/>
            <a:chExt cx="2232" cy="2232"/>
          </a:xfrm>
        </p:grpSpPr>
        <p:sp>
          <p:nvSpPr>
            <p:cNvPr id="67727" name="Oval 14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28" name="Oval 14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29"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30" name="Oval 14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31" name="Group 147"/>
          <p:cNvGrpSpPr>
            <a:grpSpLocks/>
          </p:cNvGrpSpPr>
          <p:nvPr/>
        </p:nvGrpSpPr>
        <p:grpSpPr bwMode="auto">
          <a:xfrm>
            <a:off x="204788" y="4784725"/>
            <a:ext cx="858837" cy="785813"/>
            <a:chOff x="1751" y="1135"/>
            <a:chExt cx="2232" cy="2232"/>
          </a:xfrm>
        </p:grpSpPr>
        <p:sp>
          <p:nvSpPr>
            <p:cNvPr id="67732" name="Oval 14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33" name="Oval 14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34"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35" name="Oval 15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36" name="Group 152"/>
          <p:cNvGrpSpPr>
            <a:grpSpLocks/>
          </p:cNvGrpSpPr>
          <p:nvPr/>
        </p:nvGrpSpPr>
        <p:grpSpPr bwMode="auto">
          <a:xfrm>
            <a:off x="479425" y="5757863"/>
            <a:ext cx="858838" cy="785812"/>
            <a:chOff x="1751" y="1135"/>
            <a:chExt cx="2232" cy="2232"/>
          </a:xfrm>
        </p:grpSpPr>
        <p:sp>
          <p:nvSpPr>
            <p:cNvPr id="67737" name="Oval 15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38" name="Oval 15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39"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40" name="Oval 15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741" name="Group 157"/>
          <p:cNvGrpSpPr>
            <a:grpSpLocks/>
          </p:cNvGrpSpPr>
          <p:nvPr/>
        </p:nvGrpSpPr>
        <p:grpSpPr bwMode="auto">
          <a:xfrm>
            <a:off x="471488" y="2281238"/>
            <a:ext cx="858837" cy="785812"/>
            <a:chOff x="1751" y="1135"/>
            <a:chExt cx="2232" cy="2232"/>
          </a:xfrm>
        </p:grpSpPr>
        <p:sp>
          <p:nvSpPr>
            <p:cNvPr id="67742" name="Oval 15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43" name="Oval 15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44"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745" name="Oval 16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7612" name="Group 28"/>
          <p:cNvGrpSpPr>
            <a:grpSpLocks/>
          </p:cNvGrpSpPr>
          <p:nvPr/>
        </p:nvGrpSpPr>
        <p:grpSpPr bwMode="auto">
          <a:xfrm>
            <a:off x="284163" y="3675063"/>
            <a:ext cx="858837" cy="785812"/>
            <a:chOff x="1751" y="1135"/>
            <a:chExt cx="2232" cy="2232"/>
          </a:xfrm>
        </p:grpSpPr>
        <p:sp>
          <p:nvSpPr>
            <p:cNvPr id="67613"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14"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15"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7616"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1251418350"/>
      </p:ext>
    </p:extLst>
  </p:cSld>
  <p:clrMapOvr>
    <a:masterClrMapping/>
  </p:clrMapOvr>
  <p:transition spd="slow">
    <p:wipe dir="d"/>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Primary ionization</a:t>
            </a:r>
          </a:p>
        </p:txBody>
      </p:sp>
      <p:sp>
        <p:nvSpPr>
          <p:cNvPr id="6861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00"/>
                </a:solidFill>
              </a:rPr>
              <a:t>e</a:t>
            </a:r>
            <a:r>
              <a:rPr lang="en-US" altLang="en-US" b="1" baseline="30000">
                <a:solidFill>
                  <a:srgbClr val="000000"/>
                </a:solidFill>
              </a:rPr>
              <a:t>-</a:t>
            </a:r>
          </a:p>
        </p:txBody>
      </p:sp>
      <p:sp>
        <p:nvSpPr>
          <p:cNvPr id="68612"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8613"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14"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15" name="Oval 7"/>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68616" name="Group 8"/>
          <p:cNvGrpSpPr>
            <a:grpSpLocks/>
          </p:cNvGrpSpPr>
          <p:nvPr/>
        </p:nvGrpSpPr>
        <p:grpSpPr bwMode="auto">
          <a:xfrm>
            <a:off x="3935413" y="2941638"/>
            <a:ext cx="858837" cy="785812"/>
            <a:chOff x="1751" y="1135"/>
            <a:chExt cx="2232" cy="2232"/>
          </a:xfrm>
        </p:grpSpPr>
        <p:sp>
          <p:nvSpPr>
            <p:cNvPr id="68617"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18"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19"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20"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21" name="Group 13"/>
          <p:cNvGrpSpPr>
            <a:grpSpLocks/>
          </p:cNvGrpSpPr>
          <p:nvPr/>
        </p:nvGrpSpPr>
        <p:grpSpPr bwMode="auto">
          <a:xfrm>
            <a:off x="1270000" y="3892550"/>
            <a:ext cx="858838" cy="785813"/>
            <a:chOff x="1751" y="1135"/>
            <a:chExt cx="2232" cy="2232"/>
          </a:xfrm>
        </p:grpSpPr>
        <p:sp>
          <p:nvSpPr>
            <p:cNvPr id="68622" name="Oval 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23" name="Oval 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24" name="Oval 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25" name="Oval 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26" name="Group 18"/>
          <p:cNvGrpSpPr>
            <a:grpSpLocks/>
          </p:cNvGrpSpPr>
          <p:nvPr/>
        </p:nvGrpSpPr>
        <p:grpSpPr bwMode="auto">
          <a:xfrm rot="1669699">
            <a:off x="4411663" y="3959225"/>
            <a:ext cx="858837" cy="785813"/>
            <a:chOff x="1751" y="1135"/>
            <a:chExt cx="2232" cy="2232"/>
          </a:xfrm>
        </p:grpSpPr>
        <p:sp>
          <p:nvSpPr>
            <p:cNvPr id="68627" name="Oval 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28" name="Oval 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29" name="Oval 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30" name="Oval 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31" name="Group 23"/>
          <p:cNvGrpSpPr>
            <a:grpSpLocks/>
          </p:cNvGrpSpPr>
          <p:nvPr/>
        </p:nvGrpSpPr>
        <p:grpSpPr bwMode="auto">
          <a:xfrm>
            <a:off x="2462213" y="3355975"/>
            <a:ext cx="858837" cy="785813"/>
            <a:chOff x="1751" y="1135"/>
            <a:chExt cx="2232" cy="2232"/>
          </a:xfrm>
        </p:grpSpPr>
        <p:sp>
          <p:nvSpPr>
            <p:cNvPr id="68632" name="Oval 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33" name="Oval 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34" name="Oval 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35" name="Oval 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36" name="Group 28"/>
          <p:cNvGrpSpPr>
            <a:grpSpLocks/>
          </p:cNvGrpSpPr>
          <p:nvPr/>
        </p:nvGrpSpPr>
        <p:grpSpPr bwMode="auto">
          <a:xfrm>
            <a:off x="7259638" y="3784600"/>
            <a:ext cx="858837" cy="785813"/>
            <a:chOff x="1751" y="1135"/>
            <a:chExt cx="2232" cy="2232"/>
          </a:xfrm>
        </p:grpSpPr>
        <p:sp>
          <p:nvSpPr>
            <p:cNvPr id="68637" name="Oval 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38" name="Oval 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39" name="Oval 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40" name="Oval 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41" name="Group 33"/>
          <p:cNvGrpSpPr>
            <a:grpSpLocks/>
          </p:cNvGrpSpPr>
          <p:nvPr/>
        </p:nvGrpSpPr>
        <p:grpSpPr bwMode="auto">
          <a:xfrm rot="1198672">
            <a:off x="2047875" y="4568825"/>
            <a:ext cx="858838" cy="785813"/>
            <a:chOff x="1751" y="1135"/>
            <a:chExt cx="2232" cy="2232"/>
          </a:xfrm>
        </p:grpSpPr>
        <p:sp>
          <p:nvSpPr>
            <p:cNvPr id="68642"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43"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44"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45"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46" name="Group 38"/>
          <p:cNvGrpSpPr>
            <a:grpSpLocks/>
          </p:cNvGrpSpPr>
          <p:nvPr/>
        </p:nvGrpSpPr>
        <p:grpSpPr bwMode="auto">
          <a:xfrm rot="-1425292">
            <a:off x="3419475" y="4343400"/>
            <a:ext cx="858838" cy="785813"/>
            <a:chOff x="1751" y="1135"/>
            <a:chExt cx="2232" cy="2232"/>
          </a:xfrm>
        </p:grpSpPr>
        <p:sp>
          <p:nvSpPr>
            <p:cNvPr id="68647"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48"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49"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50"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51" name="Group 43"/>
          <p:cNvGrpSpPr>
            <a:grpSpLocks/>
          </p:cNvGrpSpPr>
          <p:nvPr/>
        </p:nvGrpSpPr>
        <p:grpSpPr bwMode="auto">
          <a:xfrm>
            <a:off x="6169025" y="2941638"/>
            <a:ext cx="858838" cy="785812"/>
            <a:chOff x="1751" y="1135"/>
            <a:chExt cx="2232" cy="2232"/>
          </a:xfrm>
        </p:grpSpPr>
        <p:sp>
          <p:nvSpPr>
            <p:cNvPr id="68652"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53"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54"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55"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56" name="Group 48"/>
          <p:cNvGrpSpPr>
            <a:grpSpLocks/>
          </p:cNvGrpSpPr>
          <p:nvPr/>
        </p:nvGrpSpPr>
        <p:grpSpPr bwMode="auto">
          <a:xfrm>
            <a:off x="6221413" y="4371975"/>
            <a:ext cx="858837" cy="785813"/>
            <a:chOff x="1751" y="1135"/>
            <a:chExt cx="2232" cy="2232"/>
          </a:xfrm>
        </p:grpSpPr>
        <p:sp>
          <p:nvSpPr>
            <p:cNvPr id="68657"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58"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59"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60"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61" name="Group 53"/>
          <p:cNvGrpSpPr>
            <a:grpSpLocks/>
          </p:cNvGrpSpPr>
          <p:nvPr/>
        </p:nvGrpSpPr>
        <p:grpSpPr bwMode="auto">
          <a:xfrm>
            <a:off x="5081588" y="2724150"/>
            <a:ext cx="858837" cy="785813"/>
            <a:chOff x="1751" y="1135"/>
            <a:chExt cx="2232" cy="2232"/>
          </a:xfrm>
        </p:grpSpPr>
        <p:sp>
          <p:nvSpPr>
            <p:cNvPr id="68662"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63"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64"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65"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66" name="Group 58"/>
          <p:cNvGrpSpPr>
            <a:grpSpLocks/>
          </p:cNvGrpSpPr>
          <p:nvPr/>
        </p:nvGrpSpPr>
        <p:grpSpPr bwMode="auto">
          <a:xfrm>
            <a:off x="1446213" y="2935288"/>
            <a:ext cx="858837" cy="785812"/>
            <a:chOff x="1751" y="1135"/>
            <a:chExt cx="2232" cy="2232"/>
          </a:xfrm>
        </p:grpSpPr>
        <p:sp>
          <p:nvSpPr>
            <p:cNvPr id="68667"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68"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69"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70"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71" name="Group 63"/>
          <p:cNvGrpSpPr>
            <a:grpSpLocks/>
          </p:cNvGrpSpPr>
          <p:nvPr/>
        </p:nvGrpSpPr>
        <p:grpSpPr bwMode="auto">
          <a:xfrm rot="3434755">
            <a:off x="5226050" y="4930776"/>
            <a:ext cx="858837" cy="785812"/>
            <a:chOff x="1751" y="1135"/>
            <a:chExt cx="2232" cy="2232"/>
          </a:xfrm>
        </p:grpSpPr>
        <p:sp>
          <p:nvSpPr>
            <p:cNvPr id="68672"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73"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74"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75"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76" name="Group 68"/>
          <p:cNvGrpSpPr>
            <a:grpSpLocks/>
          </p:cNvGrpSpPr>
          <p:nvPr/>
        </p:nvGrpSpPr>
        <p:grpSpPr bwMode="auto">
          <a:xfrm rot="-2353230">
            <a:off x="2903538" y="5292725"/>
            <a:ext cx="858837" cy="785813"/>
            <a:chOff x="1751" y="1135"/>
            <a:chExt cx="2232" cy="2232"/>
          </a:xfrm>
        </p:grpSpPr>
        <p:sp>
          <p:nvSpPr>
            <p:cNvPr id="68677"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78"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79"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80"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81" name="Group 73"/>
          <p:cNvGrpSpPr>
            <a:grpSpLocks/>
          </p:cNvGrpSpPr>
          <p:nvPr/>
        </p:nvGrpSpPr>
        <p:grpSpPr bwMode="auto">
          <a:xfrm>
            <a:off x="4049713" y="5264150"/>
            <a:ext cx="858837" cy="785813"/>
            <a:chOff x="1751" y="1135"/>
            <a:chExt cx="2232" cy="2232"/>
          </a:xfrm>
        </p:grpSpPr>
        <p:sp>
          <p:nvSpPr>
            <p:cNvPr id="68682"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83"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8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85"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86" name="Group 78"/>
          <p:cNvGrpSpPr>
            <a:grpSpLocks/>
          </p:cNvGrpSpPr>
          <p:nvPr/>
        </p:nvGrpSpPr>
        <p:grpSpPr bwMode="auto">
          <a:xfrm rot="443076">
            <a:off x="2671763" y="2303463"/>
            <a:ext cx="858837" cy="785812"/>
            <a:chOff x="1751" y="1135"/>
            <a:chExt cx="2232" cy="2232"/>
          </a:xfrm>
        </p:grpSpPr>
        <p:sp>
          <p:nvSpPr>
            <p:cNvPr id="68687"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88"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89"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90"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91" name="Group 83"/>
          <p:cNvGrpSpPr>
            <a:grpSpLocks/>
          </p:cNvGrpSpPr>
          <p:nvPr/>
        </p:nvGrpSpPr>
        <p:grpSpPr bwMode="auto">
          <a:xfrm>
            <a:off x="5400675" y="3697288"/>
            <a:ext cx="858838" cy="785812"/>
            <a:chOff x="1751" y="1135"/>
            <a:chExt cx="2232" cy="2232"/>
          </a:xfrm>
        </p:grpSpPr>
        <p:sp>
          <p:nvSpPr>
            <p:cNvPr id="68692"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93"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94"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95"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696" name="Group 88"/>
          <p:cNvGrpSpPr>
            <a:grpSpLocks/>
          </p:cNvGrpSpPr>
          <p:nvPr/>
        </p:nvGrpSpPr>
        <p:grpSpPr bwMode="auto">
          <a:xfrm rot="1626381">
            <a:off x="1901825" y="5641975"/>
            <a:ext cx="858838" cy="785813"/>
            <a:chOff x="1751" y="1135"/>
            <a:chExt cx="2232" cy="2232"/>
          </a:xfrm>
        </p:grpSpPr>
        <p:sp>
          <p:nvSpPr>
            <p:cNvPr id="68697"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98"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699"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00"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01" name="Group 93"/>
          <p:cNvGrpSpPr>
            <a:grpSpLocks/>
          </p:cNvGrpSpPr>
          <p:nvPr/>
        </p:nvGrpSpPr>
        <p:grpSpPr bwMode="auto">
          <a:xfrm>
            <a:off x="1082675" y="4937125"/>
            <a:ext cx="858838" cy="785813"/>
            <a:chOff x="1751" y="1135"/>
            <a:chExt cx="2232" cy="2232"/>
          </a:xfrm>
        </p:grpSpPr>
        <p:sp>
          <p:nvSpPr>
            <p:cNvPr id="68702"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03"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04"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05"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06" name="Group 98"/>
          <p:cNvGrpSpPr>
            <a:grpSpLocks/>
          </p:cNvGrpSpPr>
          <p:nvPr/>
        </p:nvGrpSpPr>
        <p:grpSpPr bwMode="auto">
          <a:xfrm>
            <a:off x="5965825" y="1970088"/>
            <a:ext cx="858838" cy="785812"/>
            <a:chOff x="1751" y="1135"/>
            <a:chExt cx="2232" cy="2232"/>
          </a:xfrm>
        </p:grpSpPr>
        <p:sp>
          <p:nvSpPr>
            <p:cNvPr id="68707"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08"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09"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10"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11" name="Group 103"/>
          <p:cNvGrpSpPr>
            <a:grpSpLocks/>
          </p:cNvGrpSpPr>
          <p:nvPr/>
        </p:nvGrpSpPr>
        <p:grpSpPr bwMode="auto">
          <a:xfrm rot="879490">
            <a:off x="4841875" y="1671638"/>
            <a:ext cx="858838" cy="785812"/>
            <a:chOff x="1751" y="1135"/>
            <a:chExt cx="2232" cy="2232"/>
          </a:xfrm>
        </p:grpSpPr>
        <p:sp>
          <p:nvSpPr>
            <p:cNvPr id="68712"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13"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14"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15"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16" name="Group 108"/>
          <p:cNvGrpSpPr>
            <a:grpSpLocks/>
          </p:cNvGrpSpPr>
          <p:nvPr/>
        </p:nvGrpSpPr>
        <p:grpSpPr bwMode="auto">
          <a:xfrm rot="1128729">
            <a:off x="3775075" y="1998663"/>
            <a:ext cx="858838" cy="785812"/>
            <a:chOff x="1751" y="1135"/>
            <a:chExt cx="2232" cy="2232"/>
          </a:xfrm>
        </p:grpSpPr>
        <p:sp>
          <p:nvSpPr>
            <p:cNvPr id="68717"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18"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19"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20"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21" name="Group 113"/>
          <p:cNvGrpSpPr>
            <a:grpSpLocks/>
          </p:cNvGrpSpPr>
          <p:nvPr/>
        </p:nvGrpSpPr>
        <p:grpSpPr bwMode="auto">
          <a:xfrm rot="738582">
            <a:off x="1700213" y="1939925"/>
            <a:ext cx="858837" cy="785813"/>
            <a:chOff x="1751" y="1135"/>
            <a:chExt cx="2232" cy="2232"/>
          </a:xfrm>
        </p:grpSpPr>
        <p:sp>
          <p:nvSpPr>
            <p:cNvPr id="68722"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23"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24"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25"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26" name="Group 118"/>
          <p:cNvGrpSpPr>
            <a:grpSpLocks/>
          </p:cNvGrpSpPr>
          <p:nvPr/>
        </p:nvGrpSpPr>
        <p:grpSpPr bwMode="auto">
          <a:xfrm rot="-3226531">
            <a:off x="6176963" y="5314950"/>
            <a:ext cx="858837" cy="785813"/>
            <a:chOff x="1751" y="1135"/>
            <a:chExt cx="2232" cy="2232"/>
          </a:xfrm>
        </p:grpSpPr>
        <p:sp>
          <p:nvSpPr>
            <p:cNvPr id="68727"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28"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29"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30"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31" name="Group 123"/>
          <p:cNvGrpSpPr>
            <a:grpSpLocks/>
          </p:cNvGrpSpPr>
          <p:nvPr/>
        </p:nvGrpSpPr>
        <p:grpSpPr bwMode="auto">
          <a:xfrm>
            <a:off x="204788" y="4784725"/>
            <a:ext cx="858837" cy="785813"/>
            <a:chOff x="1751" y="1135"/>
            <a:chExt cx="2232" cy="2232"/>
          </a:xfrm>
        </p:grpSpPr>
        <p:sp>
          <p:nvSpPr>
            <p:cNvPr id="68732"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33"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34"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35"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36" name="Group 128"/>
          <p:cNvGrpSpPr>
            <a:grpSpLocks/>
          </p:cNvGrpSpPr>
          <p:nvPr/>
        </p:nvGrpSpPr>
        <p:grpSpPr bwMode="auto">
          <a:xfrm>
            <a:off x="479425" y="5757863"/>
            <a:ext cx="858838" cy="785812"/>
            <a:chOff x="1751" y="1135"/>
            <a:chExt cx="2232" cy="2232"/>
          </a:xfrm>
        </p:grpSpPr>
        <p:sp>
          <p:nvSpPr>
            <p:cNvPr id="68737"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38"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39"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40"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8741" name="Group 133"/>
          <p:cNvGrpSpPr>
            <a:grpSpLocks/>
          </p:cNvGrpSpPr>
          <p:nvPr/>
        </p:nvGrpSpPr>
        <p:grpSpPr bwMode="auto">
          <a:xfrm>
            <a:off x="471488" y="2281238"/>
            <a:ext cx="858837" cy="785812"/>
            <a:chOff x="1751" y="1135"/>
            <a:chExt cx="2232" cy="2232"/>
          </a:xfrm>
        </p:grpSpPr>
        <p:sp>
          <p:nvSpPr>
            <p:cNvPr id="68742" name="Oval 1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43" name="Oval 1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44" name="Oval 1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8745" name="Oval 1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8746" name="Text Box 13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Tree>
    <p:extLst>
      <p:ext uri="{BB962C8B-B14F-4D97-AF65-F5344CB8AC3E}">
        <p14:creationId xmlns:p14="http://schemas.microsoft.com/office/powerpoint/2010/main" val="2728139899"/>
      </p:ext>
    </p:extLst>
  </p:cSld>
  <p:clrMapOvr>
    <a:masterClrMapping/>
  </p:clrMapOvr>
  <p:transition spd="slow">
    <p:wipe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Secondary ionizations</a:t>
            </a:r>
          </a:p>
        </p:txBody>
      </p:sp>
      <p:sp>
        <p:nvSpPr>
          <p:cNvPr id="6963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636"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637"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38" name="Oval 6"/>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39" name="Oval 7"/>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69640" name="Group 8"/>
          <p:cNvGrpSpPr>
            <a:grpSpLocks/>
          </p:cNvGrpSpPr>
          <p:nvPr/>
        </p:nvGrpSpPr>
        <p:grpSpPr bwMode="auto">
          <a:xfrm>
            <a:off x="3935413" y="2941638"/>
            <a:ext cx="858837" cy="785812"/>
            <a:chOff x="1751" y="1135"/>
            <a:chExt cx="2232" cy="2232"/>
          </a:xfrm>
        </p:grpSpPr>
        <p:sp>
          <p:nvSpPr>
            <p:cNvPr id="69641" name="Oval 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42" name="Oval 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43" name="Oval 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44" name="Oval 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9647" name="Oval 15"/>
          <p:cNvSpPr>
            <a:spLocks noChangeArrowheads="1"/>
          </p:cNvSpPr>
          <p:nvPr/>
        </p:nvSpPr>
        <p:spPr bwMode="auto">
          <a:xfrm rot="16200000">
            <a:off x="1689100" y="4271963"/>
            <a:ext cx="20637"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48" name="Oval 16"/>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49" name="Oval 17"/>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56" name="Oval 2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57" name="Oval 25"/>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58" name="Oval 2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61" name="Oval 2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62" name="Oval 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64" name="Oval 32"/>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69665" name="Group 33"/>
          <p:cNvGrpSpPr>
            <a:grpSpLocks/>
          </p:cNvGrpSpPr>
          <p:nvPr/>
        </p:nvGrpSpPr>
        <p:grpSpPr bwMode="auto">
          <a:xfrm rot="1198672">
            <a:off x="2047875" y="4568825"/>
            <a:ext cx="858838" cy="785813"/>
            <a:chOff x="1751" y="1135"/>
            <a:chExt cx="2232" cy="2232"/>
          </a:xfrm>
        </p:grpSpPr>
        <p:sp>
          <p:nvSpPr>
            <p:cNvPr id="69666" name="Oval 3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67" name="Oval 3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68" name="Oval 3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69" name="Oval 3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670" name="Group 38"/>
          <p:cNvGrpSpPr>
            <a:grpSpLocks/>
          </p:cNvGrpSpPr>
          <p:nvPr/>
        </p:nvGrpSpPr>
        <p:grpSpPr bwMode="auto">
          <a:xfrm rot="-1425292">
            <a:off x="3419475" y="4343400"/>
            <a:ext cx="858838" cy="785813"/>
            <a:chOff x="1751" y="1135"/>
            <a:chExt cx="2232" cy="2232"/>
          </a:xfrm>
        </p:grpSpPr>
        <p:sp>
          <p:nvSpPr>
            <p:cNvPr id="69671"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72"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73"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74"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675" name="Group 43"/>
          <p:cNvGrpSpPr>
            <a:grpSpLocks/>
          </p:cNvGrpSpPr>
          <p:nvPr/>
        </p:nvGrpSpPr>
        <p:grpSpPr bwMode="auto">
          <a:xfrm>
            <a:off x="6169025" y="2941638"/>
            <a:ext cx="858838" cy="785812"/>
            <a:chOff x="1751" y="1135"/>
            <a:chExt cx="2232" cy="2232"/>
          </a:xfrm>
        </p:grpSpPr>
        <p:sp>
          <p:nvSpPr>
            <p:cNvPr id="69676"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77"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7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79"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680" name="Group 48"/>
          <p:cNvGrpSpPr>
            <a:grpSpLocks/>
          </p:cNvGrpSpPr>
          <p:nvPr/>
        </p:nvGrpSpPr>
        <p:grpSpPr bwMode="auto">
          <a:xfrm>
            <a:off x="6221413" y="4371975"/>
            <a:ext cx="858837" cy="785813"/>
            <a:chOff x="1751" y="1135"/>
            <a:chExt cx="2232" cy="2232"/>
          </a:xfrm>
        </p:grpSpPr>
        <p:sp>
          <p:nvSpPr>
            <p:cNvPr id="69681"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82"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8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84"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685" name="Group 53"/>
          <p:cNvGrpSpPr>
            <a:grpSpLocks/>
          </p:cNvGrpSpPr>
          <p:nvPr/>
        </p:nvGrpSpPr>
        <p:grpSpPr bwMode="auto">
          <a:xfrm>
            <a:off x="5081588" y="2724150"/>
            <a:ext cx="858837" cy="785813"/>
            <a:chOff x="1751" y="1135"/>
            <a:chExt cx="2232" cy="2232"/>
          </a:xfrm>
        </p:grpSpPr>
        <p:sp>
          <p:nvSpPr>
            <p:cNvPr id="69686" name="Oval 5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87" name="Oval 5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88" name="Oval 5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89" name="Oval 5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690" name="Group 58"/>
          <p:cNvGrpSpPr>
            <a:grpSpLocks/>
          </p:cNvGrpSpPr>
          <p:nvPr/>
        </p:nvGrpSpPr>
        <p:grpSpPr bwMode="auto">
          <a:xfrm>
            <a:off x="1446213" y="2935288"/>
            <a:ext cx="858837" cy="785812"/>
            <a:chOff x="1751" y="1135"/>
            <a:chExt cx="2232" cy="2232"/>
          </a:xfrm>
        </p:grpSpPr>
        <p:sp>
          <p:nvSpPr>
            <p:cNvPr id="69691"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92"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93"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94"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695" name="Group 63"/>
          <p:cNvGrpSpPr>
            <a:grpSpLocks/>
          </p:cNvGrpSpPr>
          <p:nvPr/>
        </p:nvGrpSpPr>
        <p:grpSpPr bwMode="auto">
          <a:xfrm rot="3434755">
            <a:off x="5226050" y="4930776"/>
            <a:ext cx="858837" cy="785812"/>
            <a:chOff x="1751" y="1135"/>
            <a:chExt cx="2232" cy="2232"/>
          </a:xfrm>
        </p:grpSpPr>
        <p:sp>
          <p:nvSpPr>
            <p:cNvPr id="69696"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97"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9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699"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00" name="Group 68"/>
          <p:cNvGrpSpPr>
            <a:grpSpLocks/>
          </p:cNvGrpSpPr>
          <p:nvPr/>
        </p:nvGrpSpPr>
        <p:grpSpPr bwMode="auto">
          <a:xfrm rot="-2353230">
            <a:off x="2903538" y="5292725"/>
            <a:ext cx="858837" cy="785813"/>
            <a:chOff x="1751" y="1135"/>
            <a:chExt cx="2232" cy="2232"/>
          </a:xfrm>
        </p:grpSpPr>
        <p:sp>
          <p:nvSpPr>
            <p:cNvPr id="6970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0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0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0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05" name="Group 73"/>
          <p:cNvGrpSpPr>
            <a:grpSpLocks/>
          </p:cNvGrpSpPr>
          <p:nvPr/>
        </p:nvGrpSpPr>
        <p:grpSpPr bwMode="auto">
          <a:xfrm>
            <a:off x="4049713" y="5264150"/>
            <a:ext cx="858837" cy="785813"/>
            <a:chOff x="1751" y="1135"/>
            <a:chExt cx="2232" cy="2232"/>
          </a:xfrm>
        </p:grpSpPr>
        <p:sp>
          <p:nvSpPr>
            <p:cNvPr id="6970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0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0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0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10" name="Group 78"/>
          <p:cNvGrpSpPr>
            <a:grpSpLocks/>
          </p:cNvGrpSpPr>
          <p:nvPr/>
        </p:nvGrpSpPr>
        <p:grpSpPr bwMode="auto">
          <a:xfrm rot="443076">
            <a:off x="2671763" y="2303463"/>
            <a:ext cx="858837" cy="785812"/>
            <a:chOff x="1751" y="1135"/>
            <a:chExt cx="2232" cy="2232"/>
          </a:xfrm>
        </p:grpSpPr>
        <p:sp>
          <p:nvSpPr>
            <p:cNvPr id="69711"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12"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13"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14"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9717" name="Oval 85"/>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18" name="Oval 8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19" name="Oval 8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69720" name="Group 88"/>
          <p:cNvGrpSpPr>
            <a:grpSpLocks/>
          </p:cNvGrpSpPr>
          <p:nvPr/>
        </p:nvGrpSpPr>
        <p:grpSpPr bwMode="auto">
          <a:xfrm rot="1626381">
            <a:off x="1901825" y="5641975"/>
            <a:ext cx="858838" cy="785813"/>
            <a:chOff x="1751" y="1135"/>
            <a:chExt cx="2232" cy="2232"/>
          </a:xfrm>
        </p:grpSpPr>
        <p:sp>
          <p:nvSpPr>
            <p:cNvPr id="69721"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22"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23"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24"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25" name="Group 93"/>
          <p:cNvGrpSpPr>
            <a:grpSpLocks/>
          </p:cNvGrpSpPr>
          <p:nvPr/>
        </p:nvGrpSpPr>
        <p:grpSpPr bwMode="auto">
          <a:xfrm>
            <a:off x="1082675" y="4937125"/>
            <a:ext cx="858838" cy="785813"/>
            <a:chOff x="1751" y="1135"/>
            <a:chExt cx="2232" cy="2232"/>
          </a:xfrm>
        </p:grpSpPr>
        <p:sp>
          <p:nvSpPr>
            <p:cNvPr id="69726" name="Oval 9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27" name="Oval 9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28" name="Oval 9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29" name="Oval 9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30" name="Group 98"/>
          <p:cNvGrpSpPr>
            <a:grpSpLocks/>
          </p:cNvGrpSpPr>
          <p:nvPr/>
        </p:nvGrpSpPr>
        <p:grpSpPr bwMode="auto">
          <a:xfrm>
            <a:off x="5965825" y="1970088"/>
            <a:ext cx="858838" cy="785812"/>
            <a:chOff x="1751" y="1135"/>
            <a:chExt cx="2232" cy="2232"/>
          </a:xfrm>
        </p:grpSpPr>
        <p:sp>
          <p:nvSpPr>
            <p:cNvPr id="69731"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32"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3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34"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35" name="Group 103"/>
          <p:cNvGrpSpPr>
            <a:grpSpLocks/>
          </p:cNvGrpSpPr>
          <p:nvPr/>
        </p:nvGrpSpPr>
        <p:grpSpPr bwMode="auto">
          <a:xfrm rot="879490">
            <a:off x="4841875" y="1671638"/>
            <a:ext cx="858838" cy="785812"/>
            <a:chOff x="1751" y="1135"/>
            <a:chExt cx="2232" cy="2232"/>
          </a:xfrm>
        </p:grpSpPr>
        <p:sp>
          <p:nvSpPr>
            <p:cNvPr id="6973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3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3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3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40" name="Group 108"/>
          <p:cNvGrpSpPr>
            <a:grpSpLocks/>
          </p:cNvGrpSpPr>
          <p:nvPr/>
        </p:nvGrpSpPr>
        <p:grpSpPr bwMode="auto">
          <a:xfrm rot="1128729">
            <a:off x="3775075" y="1998663"/>
            <a:ext cx="858838" cy="785812"/>
            <a:chOff x="1751" y="1135"/>
            <a:chExt cx="2232" cy="2232"/>
          </a:xfrm>
        </p:grpSpPr>
        <p:sp>
          <p:nvSpPr>
            <p:cNvPr id="69741" name="Oval 10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42" name="Oval 11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43" name="Oval 11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44" name="Oval 11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45" name="Group 113"/>
          <p:cNvGrpSpPr>
            <a:grpSpLocks/>
          </p:cNvGrpSpPr>
          <p:nvPr/>
        </p:nvGrpSpPr>
        <p:grpSpPr bwMode="auto">
          <a:xfrm rot="738582">
            <a:off x="1700213" y="1939925"/>
            <a:ext cx="858837" cy="785813"/>
            <a:chOff x="1751" y="1135"/>
            <a:chExt cx="2232" cy="2232"/>
          </a:xfrm>
        </p:grpSpPr>
        <p:sp>
          <p:nvSpPr>
            <p:cNvPr id="69746" name="Oval 11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47" name="Oval 11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48" name="Oval 11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49" name="Oval 11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50" name="Group 118"/>
          <p:cNvGrpSpPr>
            <a:grpSpLocks/>
          </p:cNvGrpSpPr>
          <p:nvPr/>
        </p:nvGrpSpPr>
        <p:grpSpPr bwMode="auto">
          <a:xfrm rot="-3226531">
            <a:off x="6176963" y="5314950"/>
            <a:ext cx="858837" cy="785813"/>
            <a:chOff x="1751" y="1135"/>
            <a:chExt cx="2232" cy="2232"/>
          </a:xfrm>
        </p:grpSpPr>
        <p:sp>
          <p:nvSpPr>
            <p:cNvPr id="69751"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52"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53"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54"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55" name="Group 123"/>
          <p:cNvGrpSpPr>
            <a:grpSpLocks/>
          </p:cNvGrpSpPr>
          <p:nvPr/>
        </p:nvGrpSpPr>
        <p:grpSpPr bwMode="auto">
          <a:xfrm>
            <a:off x="204788" y="4784725"/>
            <a:ext cx="858837" cy="785813"/>
            <a:chOff x="1751" y="1135"/>
            <a:chExt cx="2232" cy="2232"/>
          </a:xfrm>
        </p:grpSpPr>
        <p:sp>
          <p:nvSpPr>
            <p:cNvPr id="69756" name="Oval 12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57" name="Oval 12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58" name="Oval 12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59" name="Oval 12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69760" name="Group 128"/>
          <p:cNvGrpSpPr>
            <a:grpSpLocks/>
          </p:cNvGrpSpPr>
          <p:nvPr/>
        </p:nvGrpSpPr>
        <p:grpSpPr bwMode="auto">
          <a:xfrm>
            <a:off x="479425" y="5757863"/>
            <a:ext cx="858838" cy="785812"/>
            <a:chOff x="1751" y="1135"/>
            <a:chExt cx="2232" cy="2232"/>
          </a:xfrm>
        </p:grpSpPr>
        <p:sp>
          <p:nvSpPr>
            <p:cNvPr id="69761" name="Oval 12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62" name="Oval 13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63" name="Oval 13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64" name="Oval 13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9765" name="Line 133"/>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766" name="Line 134"/>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767" name="Line 135"/>
          <p:cNvSpPr>
            <a:spLocks noChangeShapeType="1"/>
          </p:cNvSpPr>
          <p:nvPr/>
        </p:nvSpPr>
        <p:spPr bwMode="auto">
          <a:xfrm flipV="1">
            <a:off x="1687513" y="3527425"/>
            <a:ext cx="85725" cy="417513"/>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768" name="Line 136"/>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69769" name="Line 137"/>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69770" name="Group 138"/>
          <p:cNvGrpSpPr>
            <a:grpSpLocks/>
          </p:cNvGrpSpPr>
          <p:nvPr/>
        </p:nvGrpSpPr>
        <p:grpSpPr bwMode="auto">
          <a:xfrm>
            <a:off x="471488" y="2281238"/>
            <a:ext cx="858837" cy="785812"/>
            <a:chOff x="1751" y="1135"/>
            <a:chExt cx="2232" cy="2232"/>
          </a:xfrm>
        </p:grpSpPr>
        <p:sp>
          <p:nvSpPr>
            <p:cNvPr id="69771" name="Oval 1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72" name="Oval 1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73" name="Oval 1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74" name="Oval 1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69775" name="Text Box 143"/>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776" name="Text Box 144"/>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777" name="Text Box 145"/>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778" name="Text Box 146"/>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779" name="Text Box 147"/>
          <p:cNvSpPr txBox="1">
            <a:spLocks noChangeArrowheads="1"/>
          </p:cNvSpPr>
          <p:nvPr/>
        </p:nvSpPr>
        <p:spPr bwMode="auto">
          <a:xfrm>
            <a:off x="1331913" y="3563938"/>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69780" name="Text Box 14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781" name="Text Box 14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782" name="Text Box 150"/>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783" name="Text Box 15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69784" name="Text Box 152"/>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69786" name="Group 154"/>
          <p:cNvGrpSpPr>
            <a:grpSpLocks/>
          </p:cNvGrpSpPr>
          <p:nvPr/>
        </p:nvGrpSpPr>
        <p:grpSpPr bwMode="auto">
          <a:xfrm>
            <a:off x="4411663" y="3959225"/>
            <a:ext cx="858837" cy="785813"/>
            <a:chOff x="2779" y="2494"/>
            <a:chExt cx="541" cy="495"/>
          </a:xfrm>
        </p:grpSpPr>
        <p:sp>
          <p:nvSpPr>
            <p:cNvPr id="69787" name="Oval 15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88" name="Oval 15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89" name="Oval 15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69790" name="Text Box 15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574533574"/>
      </p:ext>
    </p:extLst>
  </p:cSld>
  <p:clrMapOvr>
    <a:masterClrMapping/>
  </p:clrMapOvr>
  <p:transition spd="slow">
    <p:wipe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Ionization track</a:t>
            </a:r>
          </a:p>
        </p:txBody>
      </p:sp>
      <p:sp>
        <p:nvSpPr>
          <p:cNvPr id="7065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660" name="Line 4"/>
          <p:cNvSpPr>
            <a:spLocks noChangeShapeType="1"/>
          </p:cNvSpPr>
          <p:nvPr/>
        </p:nvSpPr>
        <p:spPr bwMode="auto">
          <a:xfrm rot="-70200000">
            <a:off x="4756944" y="137319"/>
            <a:ext cx="12700" cy="760888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661" name="Oval 5"/>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0667" name="Group 11"/>
          <p:cNvGrpSpPr>
            <a:grpSpLocks/>
          </p:cNvGrpSpPr>
          <p:nvPr/>
        </p:nvGrpSpPr>
        <p:grpSpPr bwMode="auto">
          <a:xfrm rot="1198672">
            <a:off x="2047875" y="4568825"/>
            <a:ext cx="858838" cy="785813"/>
            <a:chOff x="1751" y="1135"/>
            <a:chExt cx="2232" cy="2232"/>
          </a:xfrm>
        </p:grpSpPr>
        <p:sp>
          <p:nvSpPr>
            <p:cNvPr id="70668" name="Oval 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69" name="Oval 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70" name="Oval 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71" name="Oval 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672" name="Group 16"/>
          <p:cNvGrpSpPr>
            <a:grpSpLocks/>
          </p:cNvGrpSpPr>
          <p:nvPr/>
        </p:nvGrpSpPr>
        <p:grpSpPr bwMode="auto">
          <a:xfrm rot="-1425292">
            <a:off x="3419475" y="4343400"/>
            <a:ext cx="858838" cy="785813"/>
            <a:chOff x="1751" y="1135"/>
            <a:chExt cx="2232" cy="2232"/>
          </a:xfrm>
        </p:grpSpPr>
        <p:sp>
          <p:nvSpPr>
            <p:cNvPr id="70673" name="Oval 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74" name="Oval 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75" name="Oval 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76" name="Oval 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677" name="Group 21"/>
          <p:cNvGrpSpPr>
            <a:grpSpLocks/>
          </p:cNvGrpSpPr>
          <p:nvPr/>
        </p:nvGrpSpPr>
        <p:grpSpPr bwMode="auto">
          <a:xfrm>
            <a:off x="6169025" y="2941638"/>
            <a:ext cx="858838" cy="785812"/>
            <a:chOff x="1751" y="1135"/>
            <a:chExt cx="2232" cy="2232"/>
          </a:xfrm>
        </p:grpSpPr>
        <p:sp>
          <p:nvSpPr>
            <p:cNvPr id="70678" name="Oval 2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79" name="Oval 2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80" name="Oval 2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81" name="Oval 2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682" name="Group 26"/>
          <p:cNvGrpSpPr>
            <a:grpSpLocks/>
          </p:cNvGrpSpPr>
          <p:nvPr/>
        </p:nvGrpSpPr>
        <p:grpSpPr bwMode="auto">
          <a:xfrm>
            <a:off x="6221413" y="4371975"/>
            <a:ext cx="858837" cy="785813"/>
            <a:chOff x="1751" y="1135"/>
            <a:chExt cx="2232" cy="2232"/>
          </a:xfrm>
        </p:grpSpPr>
        <p:sp>
          <p:nvSpPr>
            <p:cNvPr id="70683" name="Oval 2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84" name="Oval 2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85" name="Oval 2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86" name="Oval 3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687" name="Group 31"/>
          <p:cNvGrpSpPr>
            <a:grpSpLocks/>
          </p:cNvGrpSpPr>
          <p:nvPr/>
        </p:nvGrpSpPr>
        <p:grpSpPr bwMode="auto">
          <a:xfrm>
            <a:off x="5081588" y="2724150"/>
            <a:ext cx="858837" cy="785813"/>
            <a:chOff x="1751" y="1135"/>
            <a:chExt cx="2232" cy="2232"/>
          </a:xfrm>
        </p:grpSpPr>
        <p:sp>
          <p:nvSpPr>
            <p:cNvPr id="70688" name="Oval 3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89" name="Oval 3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90" name="Oval 3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91" name="Oval 3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692" name="Group 36"/>
          <p:cNvGrpSpPr>
            <a:grpSpLocks/>
          </p:cNvGrpSpPr>
          <p:nvPr/>
        </p:nvGrpSpPr>
        <p:grpSpPr bwMode="auto">
          <a:xfrm rot="3434755">
            <a:off x="5226050" y="4930776"/>
            <a:ext cx="858837" cy="785812"/>
            <a:chOff x="1751" y="1135"/>
            <a:chExt cx="2232" cy="2232"/>
          </a:xfrm>
        </p:grpSpPr>
        <p:sp>
          <p:nvSpPr>
            <p:cNvPr id="70693" name="Oval 3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94" name="Oval 3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95" name="Oval 3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96" name="Oval 4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697" name="Group 41"/>
          <p:cNvGrpSpPr>
            <a:grpSpLocks/>
          </p:cNvGrpSpPr>
          <p:nvPr/>
        </p:nvGrpSpPr>
        <p:grpSpPr bwMode="auto">
          <a:xfrm>
            <a:off x="4049713" y="5264150"/>
            <a:ext cx="858837" cy="785813"/>
            <a:chOff x="1751" y="1135"/>
            <a:chExt cx="2232" cy="2232"/>
          </a:xfrm>
        </p:grpSpPr>
        <p:sp>
          <p:nvSpPr>
            <p:cNvPr id="70698" name="Oval 4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699" name="Oval 4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00" name="Oval 4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01" name="Oval 4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02" name="Group 46"/>
          <p:cNvGrpSpPr>
            <a:grpSpLocks/>
          </p:cNvGrpSpPr>
          <p:nvPr/>
        </p:nvGrpSpPr>
        <p:grpSpPr bwMode="auto">
          <a:xfrm rot="1626381">
            <a:off x="1901825" y="5641975"/>
            <a:ext cx="858838" cy="785813"/>
            <a:chOff x="1751" y="1135"/>
            <a:chExt cx="2232" cy="2232"/>
          </a:xfrm>
        </p:grpSpPr>
        <p:sp>
          <p:nvSpPr>
            <p:cNvPr id="70703" name="Oval 4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04" name="Oval 4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05" name="Oval 4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06" name="Oval 5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07" name="Group 51"/>
          <p:cNvGrpSpPr>
            <a:grpSpLocks/>
          </p:cNvGrpSpPr>
          <p:nvPr/>
        </p:nvGrpSpPr>
        <p:grpSpPr bwMode="auto">
          <a:xfrm>
            <a:off x="1082675" y="4937125"/>
            <a:ext cx="858838" cy="785813"/>
            <a:chOff x="1751" y="1135"/>
            <a:chExt cx="2232" cy="2232"/>
          </a:xfrm>
        </p:grpSpPr>
        <p:sp>
          <p:nvSpPr>
            <p:cNvPr id="70708" name="Oval 5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09" name="Oval 5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10" name="Oval 5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11" name="Oval 5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12" name="Group 56"/>
          <p:cNvGrpSpPr>
            <a:grpSpLocks/>
          </p:cNvGrpSpPr>
          <p:nvPr/>
        </p:nvGrpSpPr>
        <p:grpSpPr bwMode="auto">
          <a:xfrm>
            <a:off x="5965825" y="1970088"/>
            <a:ext cx="858838" cy="785812"/>
            <a:chOff x="1751" y="1135"/>
            <a:chExt cx="2232" cy="2232"/>
          </a:xfrm>
        </p:grpSpPr>
        <p:sp>
          <p:nvSpPr>
            <p:cNvPr id="70713" name="Oval 5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14" name="Oval 5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15" name="Oval 5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16" name="Oval 6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17" name="Group 61"/>
          <p:cNvGrpSpPr>
            <a:grpSpLocks/>
          </p:cNvGrpSpPr>
          <p:nvPr/>
        </p:nvGrpSpPr>
        <p:grpSpPr bwMode="auto">
          <a:xfrm rot="879490">
            <a:off x="4841875" y="1671638"/>
            <a:ext cx="858838" cy="785812"/>
            <a:chOff x="1751" y="1135"/>
            <a:chExt cx="2232" cy="2232"/>
          </a:xfrm>
        </p:grpSpPr>
        <p:sp>
          <p:nvSpPr>
            <p:cNvPr id="70718" name="Oval 6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19" name="Oval 6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20" name="Oval 6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21" name="Oval 6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22" name="Group 66"/>
          <p:cNvGrpSpPr>
            <a:grpSpLocks/>
          </p:cNvGrpSpPr>
          <p:nvPr/>
        </p:nvGrpSpPr>
        <p:grpSpPr bwMode="auto">
          <a:xfrm>
            <a:off x="3549650" y="1960563"/>
            <a:ext cx="1298575" cy="858837"/>
            <a:chOff x="2236" y="1235"/>
            <a:chExt cx="818" cy="541"/>
          </a:xfrm>
        </p:grpSpPr>
        <p:sp>
          <p:nvSpPr>
            <p:cNvPr id="70723" name="Oval 67"/>
            <p:cNvSpPr>
              <a:spLocks noChangeArrowheads="1"/>
            </p:cNvSpPr>
            <p:nvPr/>
          </p:nvSpPr>
          <p:spPr bwMode="auto">
            <a:xfrm rot="17328728">
              <a:off x="2401" y="1435"/>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24" name="Oval 68"/>
            <p:cNvSpPr>
              <a:spLocks noChangeArrowheads="1"/>
            </p:cNvSpPr>
            <p:nvPr/>
          </p:nvSpPr>
          <p:spPr bwMode="auto">
            <a:xfrm rot="17328728">
              <a:off x="2642" y="1498"/>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25" name="Oval 69"/>
            <p:cNvSpPr>
              <a:spLocks noChangeArrowheads="1"/>
            </p:cNvSpPr>
            <p:nvPr/>
          </p:nvSpPr>
          <p:spPr bwMode="auto">
            <a:xfrm rot="-7675323">
              <a:off x="2378" y="1441"/>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26" name="Oval 70"/>
            <p:cNvSpPr>
              <a:spLocks noChangeAspect="1" noChangeArrowheads="1"/>
            </p:cNvSpPr>
            <p:nvPr/>
          </p:nvSpPr>
          <p:spPr bwMode="auto">
            <a:xfrm rot="20700406">
              <a:off x="2236" y="14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27" name="Group 71"/>
          <p:cNvGrpSpPr>
            <a:grpSpLocks/>
          </p:cNvGrpSpPr>
          <p:nvPr/>
        </p:nvGrpSpPr>
        <p:grpSpPr bwMode="auto">
          <a:xfrm>
            <a:off x="1700213" y="1692275"/>
            <a:ext cx="858837" cy="1295400"/>
            <a:chOff x="1071" y="1066"/>
            <a:chExt cx="541" cy="816"/>
          </a:xfrm>
        </p:grpSpPr>
        <p:sp>
          <p:nvSpPr>
            <p:cNvPr id="70728" name="Oval 72"/>
            <p:cNvSpPr>
              <a:spLocks noChangeArrowheads="1"/>
            </p:cNvSpPr>
            <p:nvPr/>
          </p:nvSpPr>
          <p:spPr bwMode="auto">
            <a:xfrm rot="16938582">
              <a:off x="1094" y="1398"/>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29" name="Oval 73"/>
            <p:cNvSpPr>
              <a:spLocks noChangeArrowheads="1"/>
            </p:cNvSpPr>
            <p:nvPr/>
          </p:nvSpPr>
          <p:spPr bwMode="auto">
            <a:xfrm rot="16938582">
              <a:off x="1335" y="1461"/>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30" name="Oval 74"/>
            <p:cNvSpPr>
              <a:spLocks noChangeAspect="1" noChangeArrowheads="1"/>
            </p:cNvSpPr>
            <p:nvPr/>
          </p:nvSpPr>
          <p:spPr bwMode="auto">
            <a:xfrm rot="-8065471">
              <a:off x="933" y="1376"/>
              <a:ext cx="816"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31" name="Oval 75"/>
            <p:cNvSpPr>
              <a:spLocks noChangeArrowheads="1"/>
            </p:cNvSpPr>
            <p:nvPr/>
          </p:nvSpPr>
          <p:spPr bwMode="auto">
            <a:xfrm rot="20310260">
              <a:off x="1071" y="140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32" name="Group 76"/>
          <p:cNvGrpSpPr>
            <a:grpSpLocks/>
          </p:cNvGrpSpPr>
          <p:nvPr/>
        </p:nvGrpSpPr>
        <p:grpSpPr bwMode="auto">
          <a:xfrm>
            <a:off x="204788" y="4784725"/>
            <a:ext cx="858837" cy="785813"/>
            <a:chOff x="1751" y="1135"/>
            <a:chExt cx="2232" cy="2232"/>
          </a:xfrm>
        </p:grpSpPr>
        <p:sp>
          <p:nvSpPr>
            <p:cNvPr id="70733" name="Oval 7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34" name="Oval 7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35" name="Oval 7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36" name="Oval 8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0737" name="Group 81"/>
          <p:cNvGrpSpPr>
            <a:grpSpLocks/>
          </p:cNvGrpSpPr>
          <p:nvPr/>
        </p:nvGrpSpPr>
        <p:grpSpPr bwMode="auto">
          <a:xfrm>
            <a:off x="479425" y="5757863"/>
            <a:ext cx="858838" cy="785812"/>
            <a:chOff x="1751" y="1135"/>
            <a:chExt cx="2232" cy="2232"/>
          </a:xfrm>
        </p:grpSpPr>
        <p:sp>
          <p:nvSpPr>
            <p:cNvPr id="70738" name="Oval 8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39" name="Oval 8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40" name="Oval 8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41" name="Oval 8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0742" name="Line 86"/>
          <p:cNvSpPr>
            <a:spLocks noChangeShapeType="1"/>
          </p:cNvSpPr>
          <p:nvPr/>
        </p:nvSpPr>
        <p:spPr bwMode="auto">
          <a:xfrm rot="7111499" flipV="1">
            <a:off x="3621088" y="5651500"/>
            <a:ext cx="3175" cy="5429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43" name="Text Box 87"/>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44" name="Line 88"/>
          <p:cNvSpPr>
            <a:spLocks noChangeShapeType="1"/>
          </p:cNvSpPr>
          <p:nvPr/>
        </p:nvSpPr>
        <p:spPr bwMode="auto">
          <a:xfrm flipV="1">
            <a:off x="7673975" y="2679700"/>
            <a:ext cx="725488" cy="1244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45" name="Line 89"/>
          <p:cNvSpPr>
            <a:spLocks noChangeShapeType="1"/>
          </p:cNvSpPr>
          <p:nvPr/>
        </p:nvSpPr>
        <p:spPr bwMode="auto">
          <a:xfrm rot="13165167" flipH="1" flipV="1">
            <a:off x="2424113" y="4284663"/>
            <a:ext cx="1322387" cy="969962"/>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46" name="Line 90"/>
          <p:cNvSpPr>
            <a:spLocks noChangeShapeType="1"/>
          </p:cNvSpPr>
          <p:nvPr/>
        </p:nvSpPr>
        <p:spPr bwMode="auto">
          <a:xfrm flipH="1" flipV="1">
            <a:off x="2717800" y="1466850"/>
            <a:ext cx="333375" cy="127317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47" name="Line 91"/>
          <p:cNvSpPr>
            <a:spLocks noChangeShapeType="1"/>
          </p:cNvSpPr>
          <p:nvPr/>
        </p:nvSpPr>
        <p:spPr bwMode="auto">
          <a:xfrm flipV="1">
            <a:off x="1968500" y="2838450"/>
            <a:ext cx="1146175" cy="592138"/>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48" name="Line 92"/>
          <p:cNvSpPr>
            <a:spLocks noChangeShapeType="1"/>
          </p:cNvSpPr>
          <p:nvPr/>
        </p:nvSpPr>
        <p:spPr bwMode="auto">
          <a:xfrm flipV="1">
            <a:off x="1687513" y="1684338"/>
            <a:ext cx="492125" cy="22606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49" name="Line 93"/>
          <p:cNvSpPr>
            <a:spLocks noChangeShapeType="1"/>
          </p:cNvSpPr>
          <p:nvPr/>
        </p:nvSpPr>
        <p:spPr bwMode="auto">
          <a:xfrm>
            <a:off x="5829300" y="3952875"/>
            <a:ext cx="536575" cy="165735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50" name="Line 94"/>
          <p:cNvSpPr>
            <a:spLocks noChangeShapeType="1"/>
          </p:cNvSpPr>
          <p:nvPr/>
        </p:nvSpPr>
        <p:spPr bwMode="auto">
          <a:xfrm flipH="1" flipV="1">
            <a:off x="4500563" y="3443288"/>
            <a:ext cx="131762" cy="517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0751" name="Line 95"/>
          <p:cNvSpPr>
            <a:spLocks noChangeShapeType="1"/>
          </p:cNvSpPr>
          <p:nvPr/>
        </p:nvSpPr>
        <p:spPr bwMode="auto">
          <a:xfrm flipV="1">
            <a:off x="4487863" y="1468438"/>
            <a:ext cx="376237" cy="1651000"/>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70752" name="Group 96"/>
          <p:cNvGrpSpPr>
            <a:grpSpLocks/>
          </p:cNvGrpSpPr>
          <p:nvPr/>
        </p:nvGrpSpPr>
        <p:grpSpPr bwMode="auto">
          <a:xfrm>
            <a:off x="471488" y="2281238"/>
            <a:ext cx="858837" cy="785812"/>
            <a:chOff x="1751" y="1135"/>
            <a:chExt cx="2232" cy="2232"/>
          </a:xfrm>
        </p:grpSpPr>
        <p:sp>
          <p:nvSpPr>
            <p:cNvPr id="70753" name="Oval 9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54" name="Oval 9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55" name="Oval 9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56" name="Oval 10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0757" name="Text Box 101"/>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58" name="Text Box 102"/>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59" name="Text Box 103"/>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60" name="Text Box 104"/>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61" name="Text Box 105"/>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62" name="Text Box 106"/>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63" name="Text Box 107"/>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0764" name="Oval 108"/>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65" name="Oval 109"/>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66" name="Oval 110"/>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67" name="Oval 111"/>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0" name="Oval 114"/>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1" name="Oval 115"/>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2" name="Oval 116"/>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3" name="Oval 117"/>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4" name="Oval 118"/>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5" name="Oval 119"/>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6" name="Oval 120"/>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7" name="Oval 121"/>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8" name="Oval 122"/>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79" name="Oval 123"/>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80" name="Oval 124"/>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81" name="Oval 125"/>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82" name="Text Box 126"/>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83" name="Text Box 127"/>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84" name="Text Box 128"/>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85" name="Text Box 129"/>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86" name="Text Box 130"/>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87" name="Text Box 131"/>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0788" name="Text Box 13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0803" name="Group 147"/>
          <p:cNvGrpSpPr>
            <a:grpSpLocks/>
          </p:cNvGrpSpPr>
          <p:nvPr/>
        </p:nvGrpSpPr>
        <p:grpSpPr bwMode="auto">
          <a:xfrm>
            <a:off x="1270000" y="4121150"/>
            <a:ext cx="858838" cy="366713"/>
            <a:chOff x="800" y="2596"/>
            <a:chExt cx="541" cy="231"/>
          </a:xfrm>
        </p:grpSpPr>
        <p:sp>
          <p:nvSpPr>
            <p:cNvPr id="70768" name="Oval 112"/>
            <p:cNvSpPr>
              <a:spLocks noChangeArrowheads="1"/>
            </p:cNvSpPr>
            <p:nvPr/>
          </p:nvSpPr>
          <p:spPr bwMode="auto">
            <a:xfrm rot="-8804052">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69" name="Oval 113"/>
            <p:cNvSpPr>
              <a:spLocks noChangeArrowheads="1"/>
            </p:cNvSpPr>
            <p:nvPr/>
          </p:nvSpPr>
          <p:spPr bwMode="auto">
            <a:xfrm rot="19571678">
              <a:off x="800" y="2634"/>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89" name="Text Box 133"/>
            <p:cNvSpPr txBox="1">
              <a:spLocks noChangeArrowheads="1"/>
            </p:cNvSpPr>
            <p:nvPr/>
          </p:nvSpPr>
          <p:spPr bwMode="auto">
            <a:xfrm>
              <a:off x="966" y="2596"/>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
        <p:nvSpPr>
          <p:cNvPr id="70790" name="Text Box 13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0791" name="Group 135"/>
          <p:cNvGrpSpPr>
            <a:grpSpLocks/>
          </p:cNvGrpSpPr>
          <p:nvPr/>
        </p:nvGrpSpPr>
        <p:grpSpPr bwMode="auto">
          <a:xfrm rot="-3226531">
            <a:off x="6176963" y="5314950"/>
            <a:ext cx="858837" cy="785813"/>
            <a:chOff x="1751" y="1135"/>
            <a:chExt cx="2232" cy="2232"/>
          </a:xfrm>
        </p:grpSpPr>
        <p:sp>
          <p:nvSpPr>
            <p:cNvPr id="70792" name="Oval 1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93" name="Oval 1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94" name="Oval 1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795" name="Oval 1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0797" name="Text Box 141"/>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0798" name="Group 142"/>
          <p:cNvGrpSpPr>
            <a:grpSpLocks/>
          </p:cNvGrpSpPr>
          <p:nvPr/>
        </p:nvGrpSpPr>
        <p:grpSpPr bwMode="auto">
          <a:xfrm>
            <a:off x="4411663" y="3959225"/>
            <a:ext cx="858837" cy="785813"/>
            <a:chOff x="2779" y="2494"/>
            <a:chExt cx="541" cy="495"/>
          </a:xfrm>
        </p:grpSpPr>
        <p:sp>
          <p:nvSpPr>
            <p:cNvPr id="70799" name="Oval 14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800" name="Oval 14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801" name="Oval 14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0802" name="Text Box 14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2228948262"/>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4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326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4155493977"/>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Ionization track</a:t>
            </a:r>
          </a:p>
        </p:txBody>
      </p:sp>
      <p:sp>
        <p:nvSpPr>
          <p:cNvPr id="7270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0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2709" name="Group 5"/>
          <p:cNvGrpSpPr>
            <a:grpSpLocks/>
          </p:cNvGrpSpPr>
          <p:nvPr/>
        </p:nvGrpSpPr>
        <p:grpSpPr bwMode="auto">
          <a:xfrm rot="1198672">
            <a:off x="2047875" y="4568825"/>
            <a:ext cx="858838" cy="785813"/>
            <a:chOff x="1751" y="1135"/>
            <a:chExt cx="2232" cy="2232"/>
          </a:xfrm>
        </p:grpSpPr>
        <p:sp>
          <p:nvSpPr>
            <p:cNvPr id="7271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1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1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1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14" name="Group 10"/>
          <p:cNvGrpSpPr>
            <a:grpSpLocks/>
          </p:cNvGrpSpPr>
          <p:nvPr/>
        </p:nvGrpSpPr>
        <p:grpSpPr bwMode="auto">
          <a:xfrm rot="-1425292">
            <a:off x="3419475" y="4343400"/>
            <a:ext cx="858838" cy="785813"/>
            <a:chOff x="1751" y="1135"/>
            <a:chExt cx="2232" cy="2232"/>
          </a:xfrm>
        </p:grpSpPr>
        <p:sp>
          <p:nvSpPr>
            <p:cNvPr id="7271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1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1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1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19" name="Group 15"/>
          <p:cNvGrpSpPr>
            <a:grpSpLocks/>
          </p:cNvGrpSpPr>
          <p:nvPr/>
        </p:nvGrpSpPr>
        <p:grpSpPr bwMode="auto">
          <a:xfrm>
            <a:off x="6169025" y="2941638"/>
            <a:ext cx="858838" cy="785812"/>
            <a:chOff x="1751" y="1135"/>
            <a:chExt cx="2232" cy="2232"/>
          </a:xfrm>
        </p:grpSpPr>
        <p:sp>
          <p:nvSpPr>
            <p:cNvPr id="7272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2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2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2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24" name="Group 20"/>
          <p:cNvGrpSpPr>
            <a:grpSpLocks/>
          </p:cNvGrpSpPr>
          <p:nvPr/>
        </p:nvGrpSpPr>
        <p:grpSpPr bwMode="auto">
          <a:xfrm>
            <a:off x="6221413" y="4371975"/>
            <a:ext cx="858837" cy="785813"/>
            <a:chOff x="1751" y="1135"/>
            <a:chExt cx="2232" cy="2232"/>
          </a:xfrm>
        </p:grpSpPr>
        <p:sp>
          <p:nvSpPr>
            <p:cNvPr id="7272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2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2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2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29" name="Group 25"/>
          <p:cNvGrpSpPr>
            <a:grpSpLocks/>
          </p:cNvGrpSpPr>
          <p:nvPr/>
        </p:nvGrpSpPr>
        <p:grpSpPr bwMode="auto">
          <a:xfrm>
            <a:off x="5081588" y="2724150"/>
            <a:ext cx="858837" cy="785813"/>
            <a:chOff x="1751" y="1135"/>
            <a:chExt cx="2232" cy="2232"/>
          </a:xfrm>
        </p:grpSpPr>
        <p:sp>
          <p:nvSpPr>
            <p:cNvPr id="7273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3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3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3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34" name="Group 30"/>
          <p:cNvGrpSpPr>
            <a:grpSpLocks/>
          </p:cNvGrpSpPr>
          <p:nvPr/>
        </p:nvGrpSpPr>
        <p:grpSpPr bwMode="auto">
          <a:xfrm rot="3434755">
            <a:off x="5226050" y="4930776"/>
            <a:ext cx="858837" cy="785812"/>
            <a:chOff x="1751" y="1135"/>
            <a:chExt cx="2232" cy="2232"/>
          </a:xfrm>
        </p:grpSpPr>
        <p:sp>
          <p:nvSpPr>
            <p:cNvPr id="7273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3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3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3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39" name="Group 35"/>
          <p:cNvGrpSpPr>
            <a:grpSpLocks/>
          </p:cNvGrpSpPr>
          <p:nvPr/>
        </p:nvGrpSpPr>
        <p:grpSpPr bwMode="auto">
          <a:xfrm>
            <a:off x="4049713" y="5264150"/>
            <a:ext cx="858837" cy="785813"/>
            <a:chOff x="1751" y="1135"/>
            <a:chExt cx="2232" cy="2232"/>
          </a:xfrm>
        </p:grpSpPr>
        <p:sp>
          <p:nvSpPr>
            <p:cNvPr id="7274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4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4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4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44" name="Group 40"/>
          <p:cNvGrpSpPr>
            <a:grpSpLocks/>
          </p:cNvGrpSpPr>
          <p:nvPr/>
        </p:nvGrpSpPr>
        <p:grpSpPr bwMode="auto">
          <a:xfrm rot="1626381">
            <a:off x="1901825" y="5641975"/>
            <a:ext cx="858838" cy="785813"/>
            <a:chOff x="1751" y="1135"/>
            <a:chExt cx="2232" cy="2232"/>
          </a:xfrm>
        </p:grpSpPr>
        <p:sp>
          <p:nvSpPr>
            <p:cNvPr id="7274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4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4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4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49" name="Group 45"/>
          <p:cNvGrpSpPr>
            <a:grpSpLocks/>
          </p:cNvGrpSpPr>
          <p:nvPr/>
        </p:nvGrpSpPr>
        <p:grpSpPr bwMode="auto">
          <a:xfrm>
            <a:off x="1082675" y="4937125"/>
            <a:ext cx="858838" cy="785813"/>
            <a:chOff x="1751" y="1135"/>
            <a:chExt cx="2232" cy="2232"/>
          </a:xfrm>
        </p:grpSpPr>
        <p:sp>
          <p:nvSpPr>
            <p:cNvPr id="7275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5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5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5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54" name="Group 50"/>
          <p:cNvGrpSpPr>
            <a:grpSpLocks/>
          </p:cNvGrpSpPr>
          <p:nvPr/>
        </p:nvGrpSpPr>
        <p:grpSpPr bwMode="auto">
          <a:xfrm>
            <a:off x="5965825" y="1970088"/>
            <a:ext cx="858838" cy="785812"/>
            <a:chOff x="1751" y="1135"/>
            <a:chExt cx="2232" cy="2232"/>
          </a:xfrm>
        </p:grpSpPr>
        <p:sp>
          <p:nvSpPr>
            <p:cNvPr id="7275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5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5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5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59" name="Group 55"/>
          <p:cNvGrpSpPr>
            <a:grpSpLocks/>
          </p:cNvGrpSpPr>
          <p:nvPr/>
        </p:nvGrpSpPr>
        <p:grpSpPr bwMode="auto">
          <a:xfrm rot="879490">
            <a:off x="4841875" y="1671638"/>
            <a:ext cx="858838" cy="785812"/>
            <a:chOff x="1751" y="1135"/>
            <a:chExt cx="2232" cy="2232"/>
          </a:xfrm>
        </p:grpSpPr>
        <p:sp>
          <p:nvSpPr>
            <p:cNvPr id="7276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276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6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7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7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2772" name="Group 68"/>
          <p:cNvGrpSpPr>
            <a:grpSpLocks/>
          </p:cNvGrpSpPr>
          <p:nvPr/>
        </p:nvGrpSpPr>
        <p:grpSpPr bwMode="auto">
          <a:xfrm>
            <a:off x="204788" y="4784725"/>
            <a:ext cx="858837" cy="785813"/>
            <a:chOff x="1751" y="1135"/>
            <a:chExt cx="2232" cy="2232"/>
          </a:xfrm>
        </p:grpSpPr>
        <p:sp>
          <p:nvSpPr>
            <p:cNvPr id="7277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7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7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7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2777" name="Group 73"/>
          <p:cNvGrpSpPr>
            <a:grpSpLocks/>
          </p:cNvGrpSpPr>
          <p:nvPr/>
        </p:nvGrpSpPr>
        <p:grpSpPr bwMode="auto">
          <a:xfrm>
            <a:off x="479425" y="5757863"/>
            <a:ext cx="858838" cy="785812"/>
            <a:chOff x="1751" y="1135"/>
            <a:chExt cx="2232" cy="2232"/>
          </a:xfrm>
        </p:grpSpPr>
        <p:sp>
          <p:nvSpPr>
            <p:cNvPr id="7277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7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8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8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278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2783" name="Group 79"/>
          <p:cNvGrpSpPr>
            <a:grpSpLocks/>
          </p:cNvGrpSpPr>
          <p:nvPr/>
        </p:nvGrpSpPr>
        <p:grpSpPr bwMode="auto">
          <a:xfrm>
            <a:off x="471488" y="2281238"/>
            <a:ext cx="858837" cy="785812"/>
            <a:chOff x="1751" y="1135"/>
            <a:chExt cx="2232" cy="2232"/>
          </a:xfrm>
        </p:grpSpPr>
        <p:sp>
          <p:nvSpPr>
            <p:cNvPr id="7278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8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8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8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2788"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89"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90"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91"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92"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93"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94"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2795"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96"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97"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98"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799"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0"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1"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2"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3"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4"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5"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6"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7"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8"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09"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10"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11"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12"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13"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14"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15"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16"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17"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18"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19"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20"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2821"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2822" name="Group 118"/>
          <p:cNvGrpSpPr>
            <a:grpSpLocks/>
          </p:cNvGrpSpPr>
          <p:nvPr/>
        </p:nvGrpSpPr>
        <p:grpSpPr bwMode="auto">
          <a:xfrm rot="-3226531">
            <a:off x="6176963" y="5314950"/>
            <a:ext cx="858837" cy="785813"/>
            <a:chOff x="1751" y="1135"/>
            <a:chExt cx="2232" cy="2232"/>
          </a:xfrm>
        </p:grpSpPr>
        <p:sp>
          <p:nvSpPr>
            <p:cNvPr id="72823"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24"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25"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26"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2827" name="Text Box 123"/>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2828" name="Group 124"/>
          <p:cNvGrpSpPr>
            <a:grpSpLocks/>
          </p:cNvGrpSpPr>
          <p:nvPr/>
        </p:nvGrpSpPr>
        <p:grpSpPr bwMode="auto">
          <a:xfrm>
            <a:off x="4411663" y="3959225"/>
            <a:ext cx="858837" cy="785813"/>
            <a:chOff x="2779" y="2494"/>
            <a:chExt cx="541" cy="495"/>
          </a:xfrm>
        </p:grpSpPr>
        <p:sp>
          <p:nvSpPr>
            <p:cNvPr id="72829" name="Oval 12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30" name="Oval 12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31" name="Oval 12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2832" name="Text Box 12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213962855"/>
      </p:ext>
    </p:extLst>
  </p:cSld>
  <p:clrMapOvr>
    <a:masterClrMapping/>
  </p:clrMapOvr>
  <p:transition spd="slow">
    <p:wipe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loud_cham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title"/>
          </p:nvPr>
        </p:nvSpPr>
        <p:spPr>
          <a:xfrm>
            <a:off x="457200" y="0"/>
            <a:ext cx="8229600" cy="1143000"/>
          </a:xfrm>
        </p:spPr>
        <p:txBody>
          <a:bodyPr/>
          <a:lstStyle/>
          <a:p>
            <a:r>
              <a:rPr lang="en-US" altLang="en-US">
                <a:solidFill>
                  <a:schemeClr val="bg1"/>
                </a:solidFill>
              </a:rPr>
              <a:t>Ionization track</a:t>
            </a:r>
          </a:p>
        </p:txBody>
      </p:sp>
    </p:spTree>
    <p:extLst>
      <p:ext uri="{BB962C8B-B14F-4D97-AF65-F5344CB8AC3E}">
        <p14:creationId xmlns:p14="http://schemas.microsoft.com/office/powerpoint/2010/main" val="4156753135"/>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Ionization track</a:t>
            </a:r>
          </a:p>
        </p:txBody>
      </p:sp>
      <p:grpSp>
        <p:nvGrpSpPr>
          <p:cNvPr id="74755" name="Group 3"/>
          <p:cNvGrpSpPr>
            <a:grpSpLocks/>
          </p:cNvGrpSpPr>
          <p:nvPr/>
        </p:nvGrpSpPr>
        <p:grpSpPr bwMode="auto">
          <a:xfrm>
            <a:off x="431800" y="-433388"/>
            <a:ext cx="588963" cy="4778376"/>
            <a:chOff x="272" y="-273"/>
            <a:chExt cx="371" cy="3010"/>
          </a:xfrm>
        </p:grpSpPr>
        <p:grpSp>
          <p:nvGrpSpPr>
            <p:cNvPr id="74756" name="Group 4"/>
            <p:cNvGrpSpPr>
              <a:grpSpLocks/>
            </p:cNvGrpSpPr>
            <p:nvPr/>
          </p:nvGrpSpPr>
          <p:grpSpPr bwMode="auto">
            <a:xfrm rot="5400000">
              <a:off x="272" y="-273"/>
              <a:ext cx="370" cy="369"/>
              <a:chOff x="362" y="2318"/>
              <a:chExt cx="370" cy="369"/>
            </a:xfrm>
          </p:grpSpPr>
          <p:sp>
            <p:nvSpPr>
              <p:cNvPr id="74757"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58"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59" name="Group 7"/>
            <p:cNvGrpSpPr>
              <a:grpSpLocks/>
            </p:cNvGrpSpPr>
            <p:nvPr/>
          </p:nvGrpSpPr>
          <p:grpSpPr bwMode="auto">
            <a:xfrm rot="5400000">
              <a:off x="272" y="95"/>
              <a:ext cx="370" cy="369"/>
              <a:chOff x="362" y="2318"/>
              <a:chExt cx="370" cy="369"/>
            </a:xfrm>
          </p:grpSpPr>
          <p:sp>
            <p:nvSpPr>
              <p:cNvPr id="74760"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1"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62" name="Group 10"/>
            <p:cNvGrpSpPr>
              <a:grpSpLocks/>
            </p:cNvGrpSpPr>
            <p:nvPr/>
          </p:nvGrpSpPr>
          <p:grpSpPr bwMode="auto">
            <a:xfrm rot="5400000">
              <a:off x="273" y="463"/>
              <a:ext cx="370" cy="369"/>
              <a:chOff x="362" y="2318"/>
              <a:chExt cx="370" cy="369"/>
            </a:xfrm>
          </p:grpSpPr>
          <p:sp>
            <p:nvSpPr>
              <p:cNvPr id="74763"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4"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65" name="Group 13"/>
            <p:cNvGrpSpPr>
              <a:grpSpLocks/>
            </p:cNvGrpSpPr>
            <p:nvPr/>
          </p:nvGrpSpPr>
          <p:grpSpPr bwMode="auto">
            <a:xfrm rot="5400000">
              <a:off x="273" y="831"/>
              <a:ext cx="370" cy="369"/>
              <a:chOff x="362" y="2318"/>
              <a:chExt cx="370" cy="369"/>
            </a:xfrm>
          </p:grpSpPr>
          <p:sp>
            <p:nvSpPr>
              <p:cNvPr id="74766"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67"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68" name="Group 16"/>
            <p:cNvGrpSpPr>
              <a:grpSpLocks/>
            </p:cNvGrpSpPr>
            <p:nvPr/>
          </p:nvGrpSpPr>
          <p:grpSpPr bwMode="auto">
            <a:xfrm rot="5400000">
              <a:off x="273" y="1199"/>
              <a:ext cx="370" cy="369"/>
              <a:chOff x="362" y="2318"/>
              <a:chExt cx="370" cy="369"/>
            </a:xfrm>
          </p:grpSpPr>
          <p:sp>
            <p:nvSpPr>
              <p:cNvPr id="74769"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70"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71" name="Group 19"/>
            <p:cNvGrpSpPr>
              <a:grpSpLocks/>
            </p:cNvGrpSpPr>
            <p:nvPr/>
          </p:nvGrpSpPr>
          <p:grpSpPr bwMode="auto">
            <a:xfrm rot="5400000">
              <a:off x="273" y="1567"/>
              <a:ext cx="370" cy="369"/>
              <a:chOff x="362" y="2318"/>
              <a:chExt cx="370" cy="369"/>
            </a:xfrm>
          </p:grpSpPr>
          <p:sp>
            <p:nvSpPr>
              <p:cNvPr id="74772"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73"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74774" name="Group 22"/>
            <p:cNvGrpSpPr>
              <a:grpSpLocks/>
            </p:cNvGrpSpPr>
            <p:nvPr/>
          </p:nvGrpSpPr>
          <p:grpSpPr bwMode="auto">
            <a:xfrm rot="5400000">
              <a:off x="273" y="1935"/>
              <a:ext cx="370" cy="369"/>
              <a:chOff x="362" y="2318"/>
              <a:chExt cx="370" cy="369"/>
            </a:xfrm>
          </p:grpSpPr>
          <p:sp>
            <p:nvSpPr>
              <p:cNvPr id="74775"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76"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74777"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78"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79"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4780"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1"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2"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3"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4"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5"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6"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7"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8"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89"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0"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1"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2"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3"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4"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5"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6"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797"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74798" name="Group 46"/>
          <p:cNvGrpSpPr>
            <a:grpSpLocks/>
          </p:cNvGrpSpPr>
          <p:nvPr/>
        </p:nvGrpSpPr>
        <p:grpSpPr bwMode="auto">
          <a:xfrm rot="20370108" flipH="1">
            <a:off x="4278313" y="4410075"/>
            <a:ext cx="762000" cy="530225"/>
            <a:chOff x="2827" y="2760"/>
            <a:chExt cx="480" cy="334"/>
          </a:xfrm>
        </p:grpSpPr>
        <p:sp>
          <p:nvSpPr>
            <p:cNvPr id="74799"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0"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1"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2"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3"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4"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5"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6"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7"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08"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74809"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0"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1"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2"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3"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4"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5"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6"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7"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8"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19"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0"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1"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2"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3"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4"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5"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6"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7"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74828"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83934746"/>
      </p:ext>
    </p:extLst>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ltLang="en-US"/>
              <a:t>Ionization track</a:t>
            </a:r>
          </a:p>
        </p:txBody>
      </p:sp>
      <p:grpSp>
        <p:nvGrpSpPr>
          <p:cNvPr id="219139" name="Group 3"/>
          <p:cNvGrpSpPr>
            <a:grpSpLocks/>
          </p:cNvGrpSpPr>
          <p:nvPr/>
        </p:nvGrpSpPr>
        <p:grpSpPr bwMode="auto">
          <a:xfrm>
            <a:off x="431800" y="-433388"/>
            <a:ext cx="588963" cy="4778376"/>
            <a:chOff x="272" y="-273"/>
            <a:chExt cx="371" cy="3010"/>
          </a:xfrm>
        </p:grpSpPr>
        <p:grpSp>
          <p:nvGrpSpPr>
            <p:cNvPr id="219140" name="Group 4"/>
            <p:cNvGrpSpPr>
              <a:grpSpLocks/>
            </p:cNvGrpSpPr>
            <p:nvPr/>
          </p:nvGrpSpPr>
          <p:grpSpPr bwMode="auto">
            <a:xfrm rot="5400000">
              <a:off x="272" y="-273"/>
              <a:ext cx="370" cy="369"/>
              <a:chOff x="362" y="2318"/>
              <a:chExt cx="370" cy="369"/>
            </a:xfrm>
          </p:grpSpPr>
          <p:sp>
            <p:nvSpPr>
              <p:cNvPr id="219141"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42"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19143" name="Group 7"/>
            <p:cNvGrpSpPr>
              <a:grpSpLocks/>
            </p:cNvGrpSpPr>
            <p:nvPr/>
          </p:nvGrpSpPr>
          <p:grpSpPr bwMode="auto">
            <a:xfrm rot="5400000">
              <a:off x="272" y="95"/>
              <a:ext cx="370" cy="369"/>
              <a:chOff x="362" y="2318"/>
              <a:chExt cx="370" cy="369"/>
            </a:xfrm>
          </p:grpSpPr>
          <p:sp>
            <p:nvSpPr>
              <p:cNvPr id="219144"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45"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19146" name="Group 10"/>
            <p:cNvGrpSpPr>
              <a:grpSpLocks/>
            </p:cNvGrpSpPr>
            <p:nvPr/>
          </p:nvGrpSpPr>
          <p:grpSpPr bwMode="auto">
            <a:xfrm rot="5400000">
              <a:off x="273" y="463"/>
              <a:ext cx="370" cy="369"/>
              <a:chOff x="362" y="2318"/>
              <a:chExt cx="370" cy="369"/>
            </a:xfrm>
          </p:grpSpPr>
          <p:sp>
            <p:nvSpPr>
              <p:cNvPr id="219147"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48"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19149" name="Group 13"/>
            <p:cNvGrpSpPr>
              <a:grpSpLocks/>
            </p:cNvGrpSpPr>
            <p:nvPr/>
          </p:nvGrpSpPr>
          <p:grpSpPr bwMode="auto">
            <a:xfrm rot="5400000">
              <a:off x="273" y="831"/>
              <a:ext cx="370" cy="369"/>
              <a:chOff x="362" y="2318"/>
              <a:chExt cx="370" cy="369"/>
            </a:xfrm>
          </p:grpSpPr>
          <p:sp>
            <p:nvSpPr>
              <p:cNvPr id="219150"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51"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19152" name="Group 16"/>
            <p:cNvGrpSpPr>
              <a:grpSpLocks/>
            </p:cNvGrpSpPr>
            <p:nvPr/>
          </p:nvGrpSpPr>
          <p:grpSpPr bwMode="auto">
            <a:xfrm rot="5400000">
              <a:off x="273" y="1199"/>
              <a:ext cx="370" cy="369"/>
              <a:chOff x="362" y="2318"/>
              <a:chExt cx="370" cy="369"/>
            </a:xfrm>
          </p:grpSpPr>
          <p:sp>
            <p:nvSpPr>
              <p:cNvPr id="219153"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54"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19155" name="Group 19"/>
            <p:cNvGrpSpPr>
              <a:grpSpLocks/>
            </p:cNvGrpSpPr>
            <p:nvPr/>
          </p:nvGrpSpPr>
          <p:grpSpPr bwMode="auto">
            <a:xfrm rot="5400000">
              <a:off x="273" y="1567"/>
              <a:ext cx="370" cy="369"/>
              <a:chOff x="362" y="2318"/>
              <a:chExt cx="370" cy="369"/>
            </a:xfrm>
          </p:grpSpPr>
          <p:sp>
            <p:nvSpPr>
              <p:cNvPr id="219156"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57"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219158" name="Group 22"/>
            <p:cNvGrpSpPr>
              <a:grpSpLocks/>
            </p:cNvGrpSpPr>
            <p:nvPr/>
          </p:nvGrpSpPr>
          <p:grpSpPr bwMode="auto">
            <a:xfrm rot="5400000">
              <a:off x="273" y="1935"/>
              <a:ext cx="370" cy="369"/>
              <a:chOff x="362" y="2318"/>
              <a:chExt cx="370" cy="369"/>
            </a:xfrm>
          </p:grpSpPr>
          <p:sp>
            <p:nvSpPr>
              <p:cNvPr id="219159"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60"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219161"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62"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19163"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19215" name="Group 79"/>
          <p:cNvGrpSpPr>
            <a:grpSpLocks/>
          </p:cNvGrpSpPr>
          <p:nvPr/>
        </p:nvGrpSpPr>
        <p:grpSpPr bwMode="auto">
          <a:xfrm>
            <a:off x="863600" y="2232025"/>
            <a:ext cx="8039100" cy="2708275"/>
            <a:chOff x="544" y="1406"/>
            <a:chExt cx="5064" cy="1706"/>
          </a:xfrm>
        </p:grpSpPr>
        <p:sp>
          <p:nvSpPr>
            <p:cNvPr id="219164" name="Line 28"/>
            <p:cNvSpPr>
              <a:spLocks noChangeShapeType="1"/>
            </p:cNvSpPr>
            <p:nvPr/>
          </p:nvSpPr>
          <p:spPr bwMode="auto">
            <a:xfrm flipV="1">
              <a:off x="2935" y="2294"/>
              <a:ext cx="1079" cy="302"/>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65" name="Line 29"/>
            <p:cNvSpPr>
              <a:spLocks noChangeShapeType="1"/>
            </p:cNvSpPr>
            <p:nvPr/>
          </p:nvSpPr>
          <p:spPr bwMode="auto">
            <a:xfrm>
              <a:off x="544" y="2601"/>
              <a:ext cx="2377"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66" name="Line 30"/>
            <p:cNvSpPr>
              <a:spLocks noChangeShapeType="1"/>
            </p:cNvSpPr>
            <p:nvPr/>
          </p:nvSpPr>
          <p:spPr bwMode="auto">
            <a:xfrm flipV="1">
              <a:off x="4027" y="1814"/>
              <a:ext cx="741" cy="466"/>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67" name="Line 31"/>
            <p:cNvSpPr>
              <a:spLocks noChangeShapeType="1"/>
            </p:cNvSpPr>
            <p:nvPr/>
          </p:nvSpPr>
          <p:spPr bwMode="auto">
            <a:xfrm>
              <a:off x="4782" y="1836"/>
              <a:ext cx="594" cy="201"/>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68" name="Line 32"/>
            <p:cNvSpPr>
              <a:spLocks noChangeShapeType="1"/>
            </p:cNvSpPr>
            <p:nvPr/>
          </p:nvSpPr>
          <p:spPr bwMode="auto">
            <a:xfrm>
              <a:off x="2931" y="2605"/>
              <a:ext cx="46" cy="164"/>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69" name="Line 33"/>
            <p:cNvSpPr>
              <a:spLocks noChangeShapeType="1"/>
            </p:cNvSpPr>
            <p:nvPr/>
          </p:nvSpPr>
          <p:spPr bwMode="auto">
            <a:xfrm flipV="1">
              <a:off x="4777" y="1692"/>
              <a:ext cx="18" cy="13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0" name="Line 34"/>
            <p:cNvSpPr>
              <a:spLocks noChangeShapeType="1"/>
            </p:cNvSpPr>
            <p:nvPr/>
          </p:nvSpPr>
          <p:spPr bwMode="auto">
            <a:xfrm>
              <a:off x="4014" y="2298"/>
              <a:ext cx="91" cy="154"/>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1" name="Line 35"/>
            <p:cNvSpPr>
              <a:spLocks noChangeShapeType="1"/>
            </p:cNvSpPr>
            <p:nvPr/>
          </p:nvSpPr>
          <p:spPr bwMode="auto">
            <a:xfrm>
              <a:off x="5358" y="2034"/>
              <a:ext cx="46" cy="10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2" name="Line 36"/>
            <p:cNvSpPr>
              <a:spLocks noChangeShapeType="1"/>
            </p:cNvSpPr>
            <p:nvPr/>
          </p:nvSpPr>
          <p:spPr bwMode="auto">
            <a:xfrm>
              <a:off x="4092" y="244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3" name="Line 37"/>
            <p:cNvSpPr>
              <a:spLocks noChangeShapeType="1"/>
            </p:cNvSpPr>
            <p:nvPr/>
          </p:nvSpPr>
          <p:spPr bwMode="auto">
            <a:xfrm>
              <a:off x="4188" y="2544"/>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4" name="Line 38"/>
            <p:cNvSpPr>
              <a:spLocks noChangeShapeType="1"/>
            </p:cNvSpPr>
            <p:nvPr/>
          </p:nvSpPr>
          <p:spPr bwMode="auto">
            <a:xfrm flipH="1">
              <a:off x="4153" y="2550"/>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5" name="Line 39"/>
            <p:cNvSpPr>
              <a:spLocks noChangeShapeType="1"/>
            </p:cNvSpPr>
            <p:nvPr/>
          </p:nvSpPr>
          <p:spPr bwMode="auto">
            <a:xfrm>
              <a:off x="4164" y="2682"/>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6" name="Line 40"/>
            <p:cNvSpPr>
              <a:spLocks noChangeShapeType="1"/>
            </p:cNvSpPr>
            <p:nvPr/>
          </p:nvSpPr>
          <p:spPr bwMode="auto">
            <a:xfrm flipH="1">
              <a:off x="4009" y="2448"/>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7" name="Line 41"/>
            <p:cNvSpPr>
              <a:spLocks noChangeShapeType="1"/>
            </p:cNvSpPr>
            <p:nvPr/>
          </p:nvSpPr>
          <p:spPr bwMode="auto">
            <a:xfrm>
              <a:off x="4314" y="2556"/>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8" name="Line 42"/>
            <p:cNvSpPr>
              <a:spLocks noChangeShapeType="1"/>
            </p:cNvSpPr>
            <p:nvPr/>
          </p:nvSpPr>
          <p:spPr bwMode="auto">
            <a:xfrm flipV="1">
              <a:off x="4320" y="2494"/>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79" name="Line 43"/>
            <p:cNvSpPr>
              <a:spLocks noChangeShapeType="1"/>
            </p:cNvSpPr>
            <p:nvPr/>
          </p:nvSpPr>
          <p:spPr bwMode="auto">
            <a:xfrm>
              <a:off x="4014" y="2550"/>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0" name="Line 44"/>
            <p:cNvSpPr>
              <a:spLocks noChangeShapeType="1"/>
            </p:cNvSpPr>
            <p:nvPr/>
          </p:nvSpPr>
          <p:spPr bwMode="auto">
            <a:xfrm flipH="1">
              <a:off x="3943" y="2556"/>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1" name="Line 45"/>
            <p:cNvSpPr>
              <a:spLocks noChangeShapeType="1"/>
            </p:cNvSpPr>
            <p:nvPr/>
          </p:nvSpPr>
          <p:spPr bwMode="auto">
            <a:xfrm flipH="1">
              <a:off x="4087" y="2676"/>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219182" name="Group 46"/>
            <p:cNvGrpSpPr>
              <a:grpSpLocks/>
            </p:cNvGrpSpPr>
            <p:nvPr/>
          </p:nvGrpSpPr>
          <p:grpSpPr bwMode="auto">
            <a:xfrm rot="20370108" flipH="1">
              <a:off x="2695" y="2778"/>
              <a:ext cx="480" cy="334"/>
              <a:chOff x="2827" y="2760"/>
              <a:chExt cx="480" cy="334"/>
            </a:xfrm>
          </p:grpSpPr>
          <p:sp>
            <p:nvSpPr>
              <p:cNvPr id="219183"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4"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5"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6"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7"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8"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89"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0"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1"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2"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219193" name="Line 57"/>
            <p:cNvSpPr>
              <a:spLocks noChangeShapeType="1"/>
            </p:cNvSpPr>
            <p:nvPr/>
          </p:nvSpPr>
          <p:spPr bwMode="auto">
            <a:xfrm rot="11948588" flipH="1">
              <a:off x="4810" y="1619"/>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4" name="Line 58"/>
            <p:cNvSpPr>
              <a:spLocks noChangeShapeType="1"/>
            </p:cNvSpPr>
            <p:nvPr/>
          </p:nvSpPr>
          <p:spPr bwMode="auto">
            <a:xfrm rot="11948588" flipH="1">
              <a:off x="4916" y="1657"/>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5" name="Line 59"/>
            <p:cNvSpPr>
              <a:spLocks noChangeShapeType="1"/>
            </p:cNvSpPr>
            <p:nvPr/>
          </p:nvSpPr>
          <p:spPr bwMode="auto">
            <a:xfrm rot="11948588">
              <a:off x="4906" y="1514"/>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6" name="Line 60"/>
            <p:cNvSpPr>
              <a:spLocks noChangeShapeType="1"/>
            </p:cNvSpPr>
            <p:nvPr/>
          </p:nvSpPr>
          <p:spPr bwMode="auto">
            <a:xfrm rot="11948588" flipH="1">
              <a:off x="4955" y="1421"/>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7" name="Line 61"/>
            <p:cNvSpPr>
              <a:spLocks noChangeShapeType="1"/>
            </p:cNvSpPr>
            <p:nvPr/>
          </p:nvSpPr>
          <p:spPr bwMode="auto">
            <a:xfrm rot="11948588">
              <a:off x="4733" y="1582"/>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8" name="Line 62"/>
            <p:cNvSpPr>
              <a:spLocks noChangeShapeType="1"/>
            </p:cNvSpPr>
            <p:nvPr/>
          </p:nvSpPr>
          <p:spPr bwMode="auto">
            <a:xfrm rot="11948588" flipH="1">
              <a:off x="5055" y="159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199" name="Line 63"/>
            <p:cNvSpPr>
              <a:spLocks noChangeShapeType="1"/>
            </p:cNvSpPr>
            <p:nvPr/>
          </p:nvSpPr>
          <p:spPr bwMode="auto">
            <a:xfrm rot="11948588" flipH="1" flipV="1">
              <a:off x="5034" y="1690"/>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0" name="Line 64"/>
            <p:cNvSpPr>
              <a:spLocks noChangeShapeType="1"/>
            </p:cNvSpPr>
            <p:nvPr/>
          </p:nvSpPr>
          <p:spPr bwMode="auto">
            <a:xfrm rot="11948588" flipH="1">
              <a:off x="4773" y="1478"/>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1" name="Line 65"/>
            <p:cNvSpPr>
              <a:spLocks noChangeShapeType="1"/>
            </p:cNvSpPr>
            <p:nvPr/>
          </p:nvSpPr>
          <p:spPr bwMode="auto">
            <a:xfrm rot="11948588">
              <a:off x="4704" y="1472"/>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2" name="Line 66"/>
            <p:cNvSpPr>
              <a:spLocks noChangeShapeType="1"/>
            </p:cNvSpPr>
            <p:nvPr/>
          </p:nvSpPr>
          <p:spPr bwMode="auto">
            <a:xfrm rot="11948588">
              <a:off x="4879" y="1406"/>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3" name="Line 67"/>
            <p:cNvSpPr>
              <a:spLocks noChangeShapeType="1"/>
            </p:cNvSpPr>
            <p:nvPr/>
          </p:nvSpPr>
          <p:spPr bwMode="auto">
            <a:xfrm rot="20310282" flipH="1">
              <a:off x="5307" y="215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4" name="Line 68"/>
            <p:cNvSpPr>
              <a:spLocks noChangeShapeType="1"/>
            </p:cNvSpPr>
            <p:nvPr/>
          </p:nvSpPr>
          <p:spPr bwMode="auto">
            <a:xfrm rot="20310282" flipH="1">
              <a:off x="5267" y="2275"/>
              <a:ext cx="93" cy="9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5" name="Line 69"/>
            <p:cNvSpPr>
              <a:spLocks noChangeShapeType="1"/>
            </p:cNvSpPr>
            <p:nvPr/>
          </p:nvSpPr>
          <p:spPr bwMode="auto">
            <a:xfrm rot="-1289718">
              <a:off x="5357" y="2258"/>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6" name="Line 70"/>
            <p:cNvSpPr>
              <a:spLocks noChangeShapeType="1"/>
            </p:cNvSpPr>
            <p:nvPr/>
          </p:nvSpPr>
          <p:spPr bwMode="auto">
            <a:xfrm rot="-1289718">
              <a:off x="5433" y="2376"/>
              <a:ext cx="8" cy="11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7" name="Line 71"/>
            <p:cNvSpPr>
              <a:spLocks noChangeShapeType="1"/>
            </p:cNvSpPr>
            <p:nvPr/>
          </p:nvSpPr>
          <p:spPr bwMode="auto">
            <a:xfrm rot="-1289718">
              <a:off x="5410" y="2119"/>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8" name="Line 72"/>
            <p:cNvSpPr>
              <a:spLocks noChangeShapeType="1"/>
            </p:cNvSpPr>
            <p:nvPr/>
          </p:nvSpPr>
          <p:spPr bwMode="auto">
            <a:xfrm rot="20310282" flipH="1">
              <a:off x="5154" y="2411"/>
              <a:ext cx="146" cy="1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09" name="Line 73"/>
            <p:cNvSpPr>
              <a:spLocks noChangeShapeType="1"/>
            </p:cNvSpPr>
            <p:nvPr/>
          </p:nvSpPr>
          <p:spPr bwMode="auto">
            <a:xfrm rot="-1289718" flipH="1" flipV="1">
              <a:off x="5132" y="2267"/>
              <a:ext cx="140" cy="12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10" name="Line 74"/>
            <p:cNvSpPr>
              <a:spLocks noChangeShapeType="1"/>
            </p:cNvSpPr>
            <p:nvPr/>
          </p:nvSpPr>
          <p:spPr bwMode="auto">
            <a:xfrm rot="-1289718">
              <a:off x="5530" y="2195"/>
              <a:ext cx="16" cy="14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11" name="Line 75"/>
            <p:cNvSpPr>
              <a:spLocks noChangeShapeType="1"/>
            </p:cNvSpPr>
            <p:nvPr/>
          </p:nvSpPr>
          <p:spPr bwMode="auto">
            <a:xfrm rot="20310282" flipV="1">
              <a:off x="5508" y="2186"/>
              <a:ext cx="100" cy="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219212" name="Line 76"/>
            <p:cNvSpPr>
              <a:spLocks noChangeShapeType="1"/>
            </p:cNvSpPr>
            <p:nvPr/>
          </p:nvSpPr>
          <p:spPr bwMode="auto">
            <a:xfrm rot="20310282" flipV="1">
              <a:off x="5418" y="2354"/>
              <a:ext cx="81" cy="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219213" name="Text Box 77"/>
          <p:cNvSpPr txBox="1">
            <a:spLocks noChangeArrowheads="1"/>
          </p:cNvSpPr>
          <p:nvPr/>
        </p:nvSpPr>
        <p:spPr bwMode="auto">
          <a:xfrm>
            <a:off x="4032250" y="5794375"/>
            <a:ext cx="12969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900">
                <a:solidFill>
                  <a:srgbClr val="000000"/>
                </a:solidFill>
              </a:rPr>
              <a:t>3 </a:t>
            </a:r>
            <a:r>
              <a:rPr lang="el-GR" altLang="en-US" sz="3900">
                <a:solidFill>
                  <a:srgbClr val="000000"/>
                </a:solidFill>
                <a:cs typeface="Arial" charset="0"/>
              </a:rPr>
              <a:t>μ</a:t>
            </a:r>
            <a:r>
              <a:rPr lang="en-US" altLang="en-US" sz="3900">
                <a:solidFill>
                  <a:srgbClr val="000000"/>
                </a:solidFill>
                <a:cs typeface="Arial" charset="0"/>
              </a:rPr>
              <a:t>m</a:t>
            </a:r>
            <a:endParaRPr lang="el-GR" altLang="en-US" sz="3900">
              <a:solidFill>
                <a:srgbClr val="000000"/>
              </a:solidFill>
              <a:cs typeface="Arial" charset="0"/>
            </a:endParaRPr>
          </a:p>
        </p:txBody>
      </p:sp>
      <p:sp>
        <p:nvSpPr>
          <p:cNvPr id="219214" name="Line 78"/>
          <p:cNvSpPr>
            <a:spLocks noChangeShapeType="1"/>
          </p:cNvSpPr>
          <p:nvPr/>
        </p:nvSpPr>
        <p:spPr bwMode="auto">
          <a:xfrm>
            <a:off x="885825" y="5732463"/>
            <a:ext cx="748823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809126045"/>
      </p:ext>
    </p:extLst>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Ionization track</a:t>
            </a:r>
          </a:p>
        </p:txBody>
      </p:sp>
      <p:grpSp>
        <p:nvGrpSpPr>
          <p:cNvPr id="94211" name="Group 3"/>
          <p:cNvGrpSpPr>
            <a:grpSpLocks/>
          </p:cNvGrpSpPr>
          <p:nvPr/>
        </p:nvGrpSpPr>
        <p:grpSpPr bwMode="auto">
          <a:xfrm>
            <a:off x="431800" y="-433388"/>
            <a:ext cx="588963" cy="4778376"/>
            <a:chOff x="272" y="-273"/>
            <a:chExt cx="371" cy="3010"/>
          </a:xfrm>
        </p:grpSpPr>
        <p:grpSp>
          <p:nvGrpSpPr>
            <p:cNvPr id="94212" name="Group 4"/>
            <p:cNvGrpSpPr>
              <a:grpSpLocks/>
            </p:cNvGrpSpPr>
            <p:nvPr/>
          </p:nvGrpSpPr>
          <p:grpSpPr bwMode="auto">
            <a:xfrm rot="5400000">
              <a:off x="272" y="-273"/>
              <a:ext cx="370" cy="369"/>
              <a:chOff x="362" y="2318"/>
              <a:chExt cx="370" cy="369"/>
            </a:xfrm>
          </p:grpSpPr>
          <p:sp>
            <p:nvSpPr>
              <p:cNvPr id="94213"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14"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4215" name="Group 7"/>
            <p:cNvGrpSpPr>
              <a:grpSpLocks/>
            </p:cNvGrpSpPr>
            <p:nvPr/>
          </p:nvGrpSpPr>
          <p:grpSpPr bwMode="auto">
            <a:xfrm rot="5400000">
              <a:off x="272" y="95"/>
              <a:ext cx="370" cy="369"/>
              <a:chOff x="362" y="2318"/>
              <a:chExt cx="370" cy="369"/>
            </a:xfrm>
          </p:grpSpPr>
          <p:sp>
            <p:nvSpPr>
              <p:cNvPr id="94216"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17"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4218" name="Group 10"/>
            <p:cNvGrpSpPr>
              <a:grpSpLocks/>
            </p:cNvGrpSpPr>
            <p:nvPr/>
          </p:nvGrpSpPr>
          <p:grpSpPr bwMode="auto">
            <a:xfrm rot="5400000">
              <a:off x="273" y="463"/>
              <a:ext cx="370" cy="369"/>
              <a:chOff x="362" y="2318"/>
              <a:chExt cx="370" cy="369"/>
            </a:xfrm>
          </p:grpSpPr>
          <p:sp>
            <p:nvSpPr>
              <p:cNvPr id="94219"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20"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4221" name="Group 13"/>
            <p:cNvGrpSpPr>
              <a:grpSpLocks/>
            </p:cNvGrpSpPr>
            <p:nvPr/>
          </p:nvGrpSpPr>
          <p:grpSpPr bwMode="auto">
            <a:xfrm rot="5400000">
              <a:off x="273" y="831"/>
              <a:ext cx="370" cy="369"/>
              <a:chOff x="362" y="2318"/>
              <a:chExt cx="370" cy="369"/>
            </a:xfrm>
          </p:grpSpPr>
          <p:sp>
            <p:nvSpPr>
              <p:cNvPr id="94222"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23"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4224" name="Group 16"/>
            <p:cNvGrpSpPr>
              <a:grpSpLocks/>
            </p:cNvGrpSpPr>
            <p:nvPr/>
          </p:nvGrpSpPr>
          <p:grpSpPr bwMode="auto">
            <a:xfrm rot="5400000">
              <a:off x="273" y="1199"/>
              <a:ext cx="370" cy="369"/>
              <a:chOff x="362" y="2318"/>
              <a:chExt cx="370" cy="369"/>
            </a:xfrm>
          </p:grpSpPr>
          <p:sp>
            <p:nvSpPr>
              <p:cNvPr id="94225"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26"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4227" name="Group 19"/>
            <p:cNvGrpSpPr>
              <a:grpSpLocks/>
            </p:cNvGrpSpPr>
            <p:nvPr/>
          </p:nvGrpSpPr>
          <p:grpSpPr bwMode="auto">
            <a:xfrm rot="5400000">
              <a:off x="273" y="1567"/>
              <a:ext cx="370" cy="369"/>
              <a:chOff x="362" y="2318"/>
              <a:chExt cx="370" cy="369"/>
            </a:xfrm>
          </p:grpSpPr>
          <p:sp>
            <p:nvSpPr>
              <p:cNvPr id="94228"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29"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4230" name="Group 22"/>
            <p:cNvGrpSpPr>
              <a:grpSpLocks/>
            </p:cNvGrpSpPr>
            <p:nvPr/>
          </p:nvGrpSpPr>
          <p:grpSpPr bwMode="auto">
            <a:xfrm rot="5400000">
              <a:off x="273" y="1935"/>
              <a:ext cx="370" cy="369"/>
              <a:chOff x="362" y="2318"/>
              <a:chExt cx="370" cy="369"/>
            </a:xfrm>
          </p:grpSpPr>
          <p:sp>
            <p:nvSpPr>
              <p:cNvPr id="94231"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32"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4233"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34"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4235"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4236"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37"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38"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39"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0"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1"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2"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3"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4"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5"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6"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7"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8"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49"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0"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1"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2"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3"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94254" name="Group 46"/>
          <p:cNvGrpSpPr>
            <a:grpSpLocks/>
          </p:cNvGrpSpPr>
          <p:nvPr/>
        </p:nvGrpSpPr>
        <p:grpSpPr bwMode="auto">
          <a:xfrm rot="20370108" flipH="1">
            <a:off x="4278313" y="4410075"/>
            <a:ext cx="762000" cy="530225"/>
            <a:chOff x="2827" y="2760"/>
            <a:chExt cx="480" cy="334"/>
          </a:xfrm>
        </p:grpSpPr>
        <p:sp>
          <p:nvSpPr>
            <p:cNvPr id="94255"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6"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7"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8"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59"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0"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1"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2"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3"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4"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94265"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6"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7"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8"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69"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0"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1"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2"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3"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4"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5"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6"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7"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8"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79"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80"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81"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82"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83"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84"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4285" name="Text Box 77"/>
          <p:cNvSpPr txBox="1">
            <a:spLocks noChangeArrowheads="1"/>
          </p:cNvSpPr>
          <p:nvPr/>
        </p:nvSpPr>
        <p:spPr bwMode="auto">
          <a:xfrm>
            <a:off x="2051050" y="5794375"/>
            <a:ext cx="5259388"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3900">
                <a:solidFill>
                  <a:srgbClr val="000000"/>
                </a:solidFill>
              </a:rPr>
              <a:t>Linear Energy Transfer</a:t>
            </a:r>
          </a:p>
        </p:txBody>
      </p:sp>
      <p:sp>
        <p:nvSpPr>
          <p:cNvPr id="94286" name="Line 78"/>
          <p:cNvSpPr>
            <a:spLocks noChangeShapeType="1"/>
          </p:cNvSpPr>
          <p:nvPr/>
        </p:nvSpPr>
        <p:spPr bwMode="auto">
          <a:xfrm>
            <a:off x="885825" y="5732463"/>
            <a:ext cx="748823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80592666"/>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Ionization track</a:t>
            </a:r>
          </a:p>
        </p:txBody>
      </p:sp>
      <p:grpSp>
        <p:nvGrpSpPr>
          <p:cNvPr id="141315" name="Group 3"/>
          <p:cNvGrpSpPr>
            <a:grpSpLocks/>
          </p:cNvGrpSpPr>
          <p:nvPr/>
        </p:nvGrpSpPr>
        <p:grpSpPr bwMode="auto">
          <a:xfrm>
            <a:off x="431800" y="-433388"/>
            <a:ext cx="588963" cy="4778376"/>
            <a:chOff x="272" y="-273"/>
            <a:chExt cx="371" cy="3010"/>
          </a:xfrm>
        </p:grpSpPr>
        <p:grpSp>
          <p:nvGrpSpPr>
            <p:cNvPr id="141316" name="Group 4"/>
            <p:cNvGrpSpPr>
              <a:grpSpLocks/>
            </p:cNvGrpSpPr>
            <p:nvPr/>
          </p:nvGrpSpPr>
          <p:grpSpPr bwMode="auto">
            <a:xfrm rot="5400000">
              <a:off x="272" y="-273"/>
              <a:ext cx="370" cy="369"/>
              <a:chOff x="362" y="2318"/>
              <a:chExt cx="370" cy="369"/>
            </a:xfrm>
          </p:grpSpPr>
          <p:sp>
            <p:nvSpPr>
              <p:cNvPr id="141317"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18"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1319" name="Group 7"/>
            <p:cNvGrpSpPr>
              <a:grpSpLocks/>
            </p:cNvGrpSpPr>
            <p:nvPr/>
          </p:nvGrpSpPr>
          <p:grpSpPr bwMode="auto">
            <a:xfrm rot="5400000">
              <a:off x="272" y="95"/>
              <a:ext cx="370" cy="369"/>
              <a:chOff x="362" y="2318"/>
              <a:chExt cx="370" cy="369"/>
            </a:xfrm>
          </p:grpSpPr>
          <p:sp>
            <p:nvSpPr>
              <p:cNvPr id="141320"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21"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1322" name="Group 10"/>
            <p:cNvGrpSpPr>
              <a:grpSpLocks/>
            </p:cNvGrpSpPr>
            <p:nvPr/>
          </p:nvGrpSpPr>
          <p:grpSpPr bwMode="auto">
            <a:xfrm rot="5400000">
              <a:off x="273" y="463"/>
              <a:ext cx="370" cy="369"/>
              <a:chOff x="362" y="2318"/>
              <a:chExt cx="370" cy="369"/>
            </a:xfrm>
          </p:grpSpPr>
          <p:sp>
            <p:nvSpPr>
              <p:cNvPr id="141323"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24"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1325" name="Group 13"/>
            <p:cNvGrpSpPr>
              <a:grpSpLocks/>
            </p:cNvGrpSpPr>
            <p:nvPr/>
          </p:nvGrpSpPr>
          <p:grpSpPr bwMode="auto">
            <a:xfrm rot="5400000">
              <a:off x="273" y="831"/>
              <a:ext cx="370" cy="369"/>
              <a:chOff x="362" y="2318"/>
              <a:chExt cx="370" cy="369"/>
            </a:xfrm>
          </p:grpSpPr>
          <p:sp>
            <p:nvSpPr>
              <p:cNvPr id="141326"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27"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1328" name="Group 16"/>
            <p:cNvGrpSpPr>
              <a:grpSpLocks/>
            </p:cNvGrpSpPr>
            <p:nvPr/>
          </p:nvGrpSpPr>
          <p:grpSpPr bwMode="auto">
            <a:xfrm rot="5400000">
              <a:off x="273" y="1199"/>
              <a:ext cx="370" cy="369"/>
              <a:chOff x="362" y="2318"/>
              <a:chExt cx="370" cy="369"/>
            </a:xfrm>
          </p:grpSpPr>
          <p:sp>
            <p:nvSpPr>
              <p:cNvPr id="141329"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30"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1331" name="Group 19"/>
            <p:cNvGrpSpPr>
              <a:grpSpLocks/>
            </p:cNvGrpSpPr>
            <p:nvPr/>
          </p:nvGrpSpPr>
          <p:grpSpPr bwMode="auto">
            <a:xfrm rot="5400000">
              <a:off x="273" y="1567"/>
              <a:ext cx="370" cy="369"/>
              <a:chOff x="362" y="2318"/>
              <a:chExt cx="370" cy="369"/>
            </a:xfrm>
          </p:grpSpPr>
          <p:sp>
            <p:nvSpPr>
              <p:cNvPr id="141332"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33"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1334" name="Group 22"/>
            <p:cNvGrpSpPr>
              <a:grpSpLocks/>
            </p:cNvGrpSpPr>
            <p:nvPr/>
          </p:nvGrpSpPr>
          <p:grpSpPr bwMode="auto">
            <a:xfrm rot="5400000">
              <a:off x="273" y="1935"/>
              <a:ext cx="370" cy="369"/>
              <a:chOff x="362" y="2318"/>
              <a:chExt cx="370" cy="369"/>
            </a:xfrm>
          </p:grpSpPr>
          <p:sp>
            <p:nvSpPr>
              <p:cNvPr id="141335"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36"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41337"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38"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1339"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41340"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1"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2"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3"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4"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5"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6"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7"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8"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49"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0"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1"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2"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3"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4"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5"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6"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57"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141358" name="Group 46"/>
          <p:cNvGrpSpPr>
            <a:grpSpLocks/>
          </p:cNvGrpSpPr>
          <p:nvPr/>
        </p:nvGrpSpPr>
        <p:grpSpPr bwMode="auto">
          <a:xfrm rot="20370108" flipH="1">
            <a:off x="4278313" y="4410075"/>
            <a:ext cx="762000" cy="530225"/>
            <a:chOff x="2827" y="2760"/>
            <a:chExt cx="480" cy="334"/>
          </a:xfrm>
        </p:grpSpPr>
        <p:sp>
          <p:nvSpPr>
            <p:cNvPr id="141359"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0"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1"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2"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3"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4"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5"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6"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7"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68"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141369"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0"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1"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2"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3"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4"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5"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6"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7"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8"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79"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0"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1"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2"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3"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4"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5"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6"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7"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8"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89" name="Text Box 77"/>
          <p:cNvSpPr txBox="1">
            <a:spLocks noChangeArrowheads="1"/>
          </p:cNvSpPr>
          <p:nvPr/>
        </p:nvSpPr>
        <p:spPr bwMode="auto">
          <a:xfrm>
            <a:off x="2406650" y="3105150"/>
            <a:ext cx="20701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700">
                <a:solidFill>
                  <a:srgbClr val="000000"/>
                </a:solidFill>
              </a:rPr>
              <a:t>initial effects</a:t>
            </a:r>
          </a:p>
        </p:txBody>
      </p:sp>
      <p:sp>
        <p:nvSpPr>
          <p:cNvPr id="141390" name="Line 78"/>
          <p:cNvSpPr>
            <a:spLocks noChangeShapeType="1"/>
          </p:cNvSpPr>
          <p:nvPr/>
        </p:nvSpPr>
        <p:spPr bwMode="auto">
          <a:xfrm flipH="1">
            <a:off x="2814638" y="3613150"/>
            <a:ext cx="6397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1391" name="Line 79"/>
          <p:cNvSpPr>
            <a:spLocks noChangeShapeType="1"/>
          </p:cNvSpPr>
          <p:nvPr/>
        </p:nvSpPr>
        <p:spPr bwMode="auto">
          <a:xfrm>
            <a:off x="3416300" y="3619500"/>
            <a:ext cx="1103313" cy="855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20667691"/>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t>Ionization track</a:t>
            </a:r>
          </a:p>
        </p:txBody>
      </p:sp>
      <p:grpSp>
        <p:nvGrpSpPr>
          <p:cNvPr id="142339" name="Group 3"/>
          <p:cNvGrpSpPr>
            <a:grpSpLocks/>
          </p:cNvGrpSpPr>
          <p:nvPr/>
        </p:nvGrpSpPr>
        <p:grpSpPr bwMode="auto">
          <a:xfrm>
            <a:off x="431800" y="-433388"/>
            <a:ext cx="588963" cy="4778376"/>
            <a:chOff x="272" y="-273"/>
            <a:chExt cx="371" cy="3010"/>
          </a:xfrm>
        </p:grpSpPr>
        <p:grpSp>
          <p:nvGrpSpPr>
            <p:cNvPr id="142340" name="Group 4"/>
            <p:cNvGrpSpPr>
              <a:grpSpLocks/>
            </p:cNvGrpSpPr>
            <p:nvPr/>
          </p:nvGrpSpPr>
          <p:grpSpPr bwMode="auto">
            <a:xfrm rot="5400000">
              <a:off x="272" y="-273"/>
              <a:ext cx="370" cy="369"/>
              <a:chOff x="362" y="2318"/>
              <a:chExt cx="370" cy="369"/>
            </a:xfrm>
          </p:grpSpPr>
          <p:sp>
            <p:nvSpPr>
              <p:cNvPr id="142341"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42"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2343" name="Group 7"/>
            <p:cNvGrpSpPr>
              <a:grpSpLocks/>
            </p:cNvGrpSpPr>
            <p:nvPr/>
          </p:nvGrpSpPr>
          <p:grpSpPr bwMode="auto">
            <a:xfrm rot="5400000">
              <a:off x="272" y="95"/>
              <a:ext cx="370" cy="369"/>
              <a:chOff x="362" y="2318"/>
              <a:chExt cx="370" cy="369"/>
            </a:xfrm>
          </p:grpSpPr>
          <p:sp>
            <p:nvSpPr>
              <p:cNvPr id="142344"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45"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2346" name="Group 10"/>
            <p:cNvGrpSpPr>
              <a:grpSpLocks/>
            </p:cNvGrpSpPr>
            <p:nvPr/>
          </p:nvGrpSpPr>
          <p:grpSpPr bwMode="auto">
            <a:xfrm rot="5400000">
              <a:off x="273" y="463"/>
              <a:ext cx="370" cy="369"/>
              <a:chOff x="362" y="2318"/>
              <a:chExt cx="370" cy="369"/>
            </a:xfrm>
          </p:grpSpPr>
          <p:sp>
            <p:nvSpPr>
              <p:cNvPr id="142347"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48"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2349" name="Group 13"/>
            <p:cNvGrpSpPr>
              <a:grpSpLocks/>
            </p:cNvGrpSpPr>
            <p:nvPr/>
          </p:nvGrpSpPr>
          <p:grpSpPr bwMode="auto">
            <a:xfrm rot="5400000">
              <a:off x="273" y="831"/>
              <a:ext cx="370" cy="369"/>
              <a:chOff x="362" y="2318"/>
              <a:chExt cx="370" cy="369"/>
            </a:xfrm>
          </p:grpSpPr>
          <p:sp>
            <p:nvSpPr>
              <p:cNvPr id="142350"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51"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2352" name="Group 16"/>
            <p:cNvGrpSpPr>
              <a:grpSpLocks/>
            </p:cNvGrpSpPr>
            <p:nvPr/>
          </p:nvGrpSpPr>
          <p:grpSpPr bwMode="auto">
            <a:xfrm rot="5400000">
              <a:off x="273" y="1199"/>
              <a:ext cx="370" cy="369"/>
              <a:chOff x="362" y="2318"/>
              <a:chExt cx="370" cy="369"/>
            </a:xfrm>
          </p:grpSpPr>
          <p:sp>
            <p:nvSpPr>
              <p:cNvPr id="142353"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54"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2355" name="Group 19"/>
            <p:cNvGrpSpPr>
              <a:grpSpLocks/>
            </p:cNvGrpSpPr>
            <p:nvPr/>
          </p:nvGrpSpPr>
          <p:grpSpPr bwMode="auto">
            <a:xfrm rot="5400000">
              <a:off x="273" y="1567"/>
              <a:ext cx="370" cy="369"/>
              <a:chOff x="362" y="2318"/>
              <a:chExt cx="370" cy="369"/>
            </a:xfrm>
          </p:grpSpPr>
          <p:sp>
            <p:nvSpPr>
              <p:cNvPr id="142356"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57"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42358" name="Group 22"/>
            <p:cNvGrpSpPr>
              <a:grpSpLocks/>
            </p:cNvGrpSpPr>
            <p:nvPr/>
          </p:nvGrpSpPr>
          <p:grpSpPr bwMode="auto">
            <a:xfrm rot="5400000">
              <a:off x="273" y="1935"/>
              <a:ext cx="370" cy="369"/>
              <a:chOff x="362" y="2318"/>
              <a:chExt cx="370" cy="369"/>
            </a:xfrm>
          </p:grpSpPr>
          <p:sp>
            <p:nvSpPr>
              <p:cNvPr id="142359"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60"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42361"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62"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42363"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42364"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65"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66"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67"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68"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69"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0"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1"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2"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3"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4"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5"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6"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7"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8"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79"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0"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1"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142382" name="Group 46"/>
          <p:cNvGrpSpPr>
            <a:grpSpLocks/>
          </p:cNvGrpSpPr>
          <p:nvPr/>
        </p:nvGrpSpPr>
        <p:grpSpPr bwMode="auto">
          <a:xfrm rot="20370108" flipH="1">
            <a:off x="4278313" y="4410075"/>
            <a:ext cx="762000" cy="530225"/>
            <a:chOff x="2827" y="2760"/>
            <a:chExt cx="480" cy="334"/>
          </a:xfrm>
        </p:grpSpPr>
        <p:sp>
          <p:nvSpPr>
            <p:cNvPr id="142383"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4"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5"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6"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7"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8"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89"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0"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1"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2"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142393"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4"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5"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6"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7"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8"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399"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0"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1"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2"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3"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4"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5"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6"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7"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8"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09"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0"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1"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2"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3" name="Text Box 77"/>
          <p:cNvSpPr txBox="1">
            <a:spLocks noChangeArrowheads="1"/>
          </p:cNvSpPr>
          <p:nvPr/>
        </p:nvSpPr>
        <p:spPr bwMode="auto">
          <a:xfrm>
            <a:off x="2733675" y="5942013"/>
            <a:ext cx="38989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700">
                <a:solidFill>
                  <a:srgbClr val="000000"/>
                </a:solidFill>
              </a:rPr>
              <a:t>Homogeneous reactions</a:t>
            </a:r>
          </a:p>
        </p:txBody>
      </p:sp>
      <p:sp>
        <p:nvSpPr>
          <p:cNvPr id="142414" name="Text Box 78"/>
          <p:cNvSpPr txBox="1">
            <a:spLocks noChangeArrowheads="1"/>
          </p:cNvSpPr>
          <p:nvPr/>
        </p:nvSpPr>
        <p:spPr bwMode="auto">
          <a:xfrm>
            <a:off x="2406650" y="3105150"/>
            <a:ext cx="20701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700">
                <a:solidFill>
                  <a:srgbClr val="000000"/>
                </a:solidFill>
              </a:rPr>
              <a:t>initial effects</a:t>
            </a:r>
          </a:p>
        </p:txBody>
      </p:sp>
      <p:sp>
        <p:nvSpPr>
          <p:cNvPr id="142415" name="Line 79"/>
          <p:cNvSpPr>
            <a:spLocks noChangeShapeType="1"/>
          </p:cNvSpPr>
          <p:nvPr/>
        </p:nvSpPr>
        <p:spPr bwMode="auto">
          <a:xfrm flipH="1">
            <a:off x="2814638" y="3613150"/>
            <a:ext cx="639762" cy="550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6" name="Line 80"/>
          <p:cNvSpPr>
            <a:spLocks noChangeShapeType="1"/>
          </p:cNvSpPr>
          <p:nvPr/>
        </p:nvSpPr>
        <p:spPr bwMode="auto">
          <a:xfrm>
            <a:off x="3416300" y="3619500"/>
            <a:ext cx="1103313" cy="855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7" name="Line 81"/>
          <p:cNvSpPr>
            <a:spLocks noChangeShapeType="1"/>
          </p:cNvSpPr>
          <p:nvPr/>
        </p:nvSpPr>
        <p:spPr bwMode="auto">
          <a:xfrm flipH="1" flipV="1">
            <a:off x="2428875" y="5414963"/>
            <a:ext cx="2309813" cy="581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142418" name="Line 82"/>
          <p:cNvSpPr>
            <a:spLocks noChangeShapeType="1"/>
          </p:cNvSpPr>
          <p:nvPr/>
        </p:nvSpPr>
        <p:spPr bwMode="auto">
          <a:xfrm flipV="1">
            <a:off x="4700588" y="5529263"/>
            <a:ext cx="3092450" cy="473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95894730"/>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initial effects</a:t>
            </a:r>
          </a:p>
        </p:txBody>
      </p:sp>
      <p:sp>
        <p:nvSpPr>
          <p:cNvPr id="7577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780"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5781" name="Group 5"/>
          <p:cNvGrpSpPr>
            <a:grpSpLocks/>
          </p:cNvGrpSpPr>
          <p:nvPr/>
        </p:nvGrpSpPr>
        <p:grpSpPr bwMode="auto">
          <a:xfrm rot="1198672">
            <a:off x="2047875" y="4568825"/>
            <a:ext cx="858838" cy="785813"/>
            <a:chOff x="1751" y="1135"/>
            <a:chExt cx="2232" cy="2232"/>
          </a:xfrm>
        </p:grpSpPr>
        <p:sp>
          <p:nvSpPr>
            <p:cNvPr id="75782"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83"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84"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85"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786" name="Group 10"/>
          <p:cNvGrpSpPr>
            <a:grpSpLocks/>
          </p:cNvGrpSpPr>
          <p:nvPr/>
        </p:nvGrpSpPr>
        <p:grpSpPr bwMode="auto">
          <a:xfrm rot="-1425292">
            <a:off x="3419475" y="4343400"/>
            <a:ext cx="858838" cy="785813"/>
            <a:chOff x="1751" y="1135"/>
            <a:chExt cx="2232" cy="2232"/>
          </a:xfrm>
        </p:grpSpPr>
        <p:sp>
          <p:nvSpPr>
            <p:cNvPr id="75787"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88"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89"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90"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791" name="Group 15"/>
          <p:cNvGrpSpPr>
            <a:grpSpLocks/>
          </p:cNvGrpSpPr>
          <p:nvPr/>
        </p:nvGrpSpPr>
        <p:grpSpPr bwMode="auto">
          <a:xfrm>
            <a:off x="6169025" y="2941638"/>
            <a:ext cx="858838" cy="785812"/>
            <a:chOff x="1751" y="1135"/>
            <a:chExt cx="2232" cy="2232"/>
          </a:xfrm>
        </p:grpSpPr>
        <p:sp>
          <p:nvSpPr>
            <p:cNvPr id="75792"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93"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94"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95"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796" name="Group 20"/>
          <p:cNvGrpSpPr>
            <a:grpSpLocks/>
          </p:cNvGrpSpPr>
          <p:nvPr/>
        </p:nvGrpSpPr>
        <p:grpSpPr bwMode="auto">
          <a:xfrm>
            <a:off x="6221413" y="4371975"/>
            <a:ext cx="858837" cy="785813"/>
            <a:chOff x="1751" y="1135"/>
            <a:chExt cx="2232" cy="2232"/>
          </a:xfrm>
        </p:grpSpPr>
        <p:sp>
          <p:nvSpPr>
            <p:cNvPr id="75797"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98"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799"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00"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01" name="Group 25"/>
          <p:cNvGrpSpPr>
            <a:grpSpLocks/>
          </p:cNvGrpSpPr>
          <p:nvPr/>
        </p:nvGrpSpPr>
        <p:grpSpPr bwMode="auto">
          <a:xfrm>
            <a:off x="5081588" y="2724150"/>
            <a:ext cx="858837" cy="785813"/>
            <a:chOff x="1751" y="1135"/>
            <a:chExt cx="2232" cy="2232"/>
          </a:xfrm>
        </p:grpSpPr>
        <p:sp>
          <p:nvSpPr>
            <p:cNvPr id="75802"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03"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04"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05"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06" name="Group 30"/>
          <p:cNvGrpSpPr>
            <a:grpSpLocks/>
          </p:cNvGrpSpPr>
          <p:nvPr/>
        </p:nvGrpSpPr>
        <p:grpSpPr bwMode="auto">
          <a:xfrm rot="3434755">
            <a:off x="5226050" y="4930776"/>
            <a:ext cx="858837" cy="785812"/>
            <a:chOff x="1751" y="1135"/>
            <a:chExt cx="2232" cy="2232"/>
          </a:xfrm>
        </p:grpSpPr>
        <p:sp>
          <p:nvSpPr>
            <p:cNvPr id="75807"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08"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09"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10"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11" name="Group 35"/>
          <p:cNvGrpSpPr>
            <a:grpSpLocks/>
          </p:cNvGrpSpPr>
          <p:nvPr/>
        </p:nvGrpSpPr>
        <p:grpSpPr bwMode="auto">
          <a:xfrm>
            <a:off x="4049713" y="5264150"/>
            <a:ext cx="858837" cy="785813"/>
            <a:chOff x="1751" y="1135"/>
            <a:chExt cx="2232" cy="2232"/>
          </a:xfrm>
        </p:grpSpPr>
        <p:sp>
          <p:nvSpPr>
            <p:cNvPr id="75812"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13"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14"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15"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16" name="Group 40"/>
          <p:cNvGrpSpPr>
            <a:grpSpLocks/>
          </p:cNvGrpSpPr>
          <p:nvPr/>
        </p:nvGrpSpPr>
        <p:grpSpPr bwMode="auto">
          <a:xfrm rot="1626381">
            <a:off x="1901825" y="5641975"/>
            <a:ext cx="858838" cy="785813"/>
            <a:chOff x="1751" y="1135"/>
            <a:chExt cx="2232" cy="2232"/>
          </a:xfrm>
        </p:grpSpPr>
        <p:sp>
          <p:nvSpPr>
            <p:cNvPr id="75817"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18"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19"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20"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21" name="Group 45"/>
          <p:cNvGrpSpPr>
            <a:grpSpLocks/>
          </p:cNvGrpSpPr>
          <p:nvPr/>
        </p:nvGrpSpPr>
        <p:grpSpPr bwMode="auto">
          <a:xfrm>
            <a:off x="1082675" y="4937125"/>
            <a:ext cx="858838" cy="785813"/>
            <a:chOff x="1751" y="1135"/>
            <a:chExt cx="2232" cy="2232"/>
          </a:xfrm>
        </p:grpSpPr>
        <p:sp>
          <p:nvSpPr>
            <p:cNvPr id="75822"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23"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24"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25"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26" name="Group 50"/>
          <p:cNvGrpSpPr>
            <a:grpSpLocks/>
          </p:cNvGrpSpPr>
          <p:nvPr/>
        </p:nvGrpSpPr>
        <p:grpSpPr bwMode="auto">
          <a:xfrm>
            <a:off x="5965825" y="1970088"/>
            <a:ext cx="858838" cy="785812"/>
            <a:chOff x="1751" y="1135"/>
            <a:chExt cx="2232" cy="2232"/>
          </a:xfrm>
        </p:grpSpPr>
        <p:sp>
          <p:nvSpPr>
            <p:cNvPr id="75827"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28"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29"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0"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31" name="Group 55"/>
          <p:cNvGrpSpPr>
            <a:grpSpLocks/>
          </p:cNvGrpSpPr>
          <p:nvPr/>
        </p:nvGrpSpPr>
        <p:grpSpPr bwMode="auto">
          <a:xfrm rot="879490">
            <a:off x="4841875" y="1671638"/>
            <a:ext cx="858838" cy="785812"/>
            <a:chOff x="1751" y="1135"/>
            <a:chExt cx="2232" cy="2232"/>
          </a:xfrm>
        </p:grpSpPr>
        <p:sp>
          <p:nvSpPr>
            <p:cNvPr id="75832"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3"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4"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5"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5836"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7"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8"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39"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0"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1"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2"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3"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5844" name="Group 68"/>
          <p:cNvGrpSpPr>
            <a:grpSpLocks/>
          </p:cNvGrpSpPr>
          <p:nvPr/>
        </p:nvGrpSpPr>
        <p:grpSpPr bwMode="auto">
          <a:xfrm>
            <a:off x="204788" y="4784725"/>
            <a:ext cx="858837" cy="785813"/>
            <a:chOff x="1751" y="1135"/>
            <a:chExt cx="2232" cy="2232"/>
          </a:xfrm>
        </p:grpSpPr>
        <p:sp>
          <p:nvSpPr>
            <p:cNvPr id="75845"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6"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48"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5849" name="Group 73"/>
          <p:cNvGrpSpPr>
            <a:grpSpLocks/>
          </p:cNvGrpSpPr>
          <p:nvPr/>
        </p:nvGrpSpPr>
        <p:grpSpPr bwMode="auto">
          <a:xfrm>
            <a:off x="479425" y="5757863"/>
            <a:ext cx="858838" cy="785812"/>
            <a:chOff x="1751" y="1135"/>
            <a:chExt cx="2232" cy="2232"/>
          </a:xfrm>
        </p:grpSpPr>
        <p:sp>
          <p:nvSpPr>
            <p:cNvPr id="75850"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51"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52"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53"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5854"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5855" name="Group 79"/>
          <p:cNvGrpSpPr>
            <a:grpSpLocks/>
          </p:cNvGrpSpPr>
          <p:nvPr/>
        </p:nvGrpSpPr>
        <p:grpSpPr bwMode="auto">
          <a:xfrm>
            <a:off x="471488" y="2281238"/>
            <a:ext cx="858837" cy="785812"/>
            <a:chOff x="1751" y="1135"/>
            <a:chExt cx="2232" cy="2232"/>
          </a:xfrm>
        </p:grpSpPr>
        <p:sp>
          <p:nvSpPr>
            <p:cNvPr id="75856"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57"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58"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59"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5860"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1"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2"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3"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4"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5"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6"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5867"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68"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69"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0"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1"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2"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3"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4"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5"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6"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7"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8"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79"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80"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81"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82"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83"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84"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85"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86"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87"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88"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89"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90"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91"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92"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5893"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5894" name="Group 118"/>
          <p:cNvGrpSpPr>
            <a:grpSpLocks/>
          </p:cNvGrpSpPr>
          <p:nvPr/>
        </p:nvGrpSpPr>
        <p:grpSpPr bwMode="auto">
          <a:xfrm rot="-3226531">
            <a:off x="6176963" y="5314950"/>
            <a:ext cx="858837" cy="785813"/>
            <a:chOff x="1751" y="1135"/>
            <a:chExt cx="2232" cy="2232"/>
          </a:xfrm>
        </p:grpSpPr>
        <p:sp>
          <p:nvSpPr>
            <p:cNvPr id="75895"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96"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97"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898"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5899" name="Text Box 123"/>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5900" name="Group 124"/>
          <p:cNvGrpSpPr>
            <a:grpSpLocks/>
          </p:cNvGrpSpPr>
          <p:nvPr/>
        </p:nvGrpSpPr>
        <p:grpSpPr bwMode="auto">
          <a:xfrm>
            <a:off x="4411663" y="3959225"/>
            <a:ext cx="858837" cy="785813"/>
            <a:chOff x="2779" y="2494"/>
            <a:chExt cx="541" cy="495"/>
          </a:xfrm>
        </p:grpSpPr>
        <p:sp>
          <p:nvSpPr>
            <p:cNvPr id="75901" name="Oval 125"/>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902" name="Oval 126"/>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903" name="Oval 127"/>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5904" name="Text Box 128"/>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202925059"/>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initial effects</a:t>
            </a:r>
          </a:p>
        </p:txBody>
      </p:sp>
      <p:sp>
        <p:nvSpPr>
          <p:cNvPr id="76803"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04"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6805" name="Group 5"/>
          <p:cNvGrpSpPr>
            <a:grpSpLocks/>
          </p:cNvGrpSpPr>
          <p:nvPr/>
        </p:nvGrpSpPr>
        <p:grpSpPr bwMode="auto">
          <a:xfrm rot="1198672">
            <a:off x="2047875" y="4568825"/>
            <a:ext cx="858838" cy="785813"/>
            <a:chOff x="1751" y="1135"/>
            <a:chExt cx="2232" cy="2232"/>
          </a:xfrm>
        </p:grpSpPr>
        <p:sp>
          <p:nvSpPr>
            <p:cNvPr id="76806"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07"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08"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09"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10" name="Group 10"/>
          <p:cNvGrpSpPr>
            <a:grpSpLocks/>
          </p:cNvGrpSpPr>
          <p:nvPr/>
        </p:nvGrpSpPr>
        <p:grpSpPr bwMode="auto">
          <a:xfrm rot="-1425292">
            <a:off x="3419475" y="4343400"/>
            <a:ext cx="858838" cy="785813"/>
            <a:chOff x="1751" y="1135"/>
            <a:chExt cx="2232" cy="2232"/>
          </a:xfrm>
        </p:grpSpPr>
        <p:sp>
          <p:nvSpPr>
            <p:cNvPr id="76811"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12"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13"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14"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15" name="Group 15"/>
          <p:cNvGrpSpPr>
            <a:grpSpLocks/>
          </p:cNvGrpSpPr>
          <p:nvPr/>
        </p:nvGrpSpPr>
        <p:grpSpPr bwMode="auto">
          <a:xfrm>
            <a:off x="6169025" y="2941638"/>
            <a:ext cx="858838" cy="785812"/>
            <a:chOff x="1751" y="1135"/>
            <a:chExt cx="2232" cy="2232"/>
          </a:xfrm>
        </p:grpSpPr>
        <p:sp>
          <p:nvSpPr>
            <p:cNvPr id="76816"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17"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18"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19"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20" name="Group 20"/>
          <p:cNvGrpSpPr>
            <a:grpSpLocks/>
          </p:cNvGrpSpPr>
          <p:nvPr/>
        </p:nvGrpSpPr>
        <p:grpSpPr bwMode="auto">
          <a:xfrm>
            <a:off x="6221413" y="4371975"/>
            <a:ext cx="858837" cy="785813"/>
            <a:chOff x="1751" y="1135"/>
            <a:chExt cx="2232" cy="2232"/>
          </a:xfrm>
        </p:grpSpPr>
        <p:sp>
          <p:nvSpPr>
            <p:cNvPr id="76821"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22"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23"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24"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25" name="Group 25"/>
          <p:cNvGrpSpPr>
            <a:grpSpLocks/>
          </p:cNvGrpSpPr>
          <p:nvPr/>
        </p:nvGrpSpPr>
        <p:grpSpPr bwMode="auto">
          <a:xfrm>
            <a:off x="5081588" y="2724150"/>
            <a:ext cx="858837" cy="785813"/>
            <a:chOff x="1751" y="1135"/>
            <a:chExt cx="2232" cy="2232"/>
          </a:xfrm>
        </p:grpSpPr>
        <p:sp>
          <p:nvSpPr>
            <p:cNvPr id="76826"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27"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28"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29"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30" name="Group 30"/>
          <p:cNvGrpSpPr>
            <a:grpSpLocks/>
          </p:cNvGrpSpPr>
          <p:nvPr/>
        </p:nvGrpSpPr>
        <p:grpSpPr bwMode="auto">
          <a:xfrm rot="3434755">
            <a:off x="5226050" y="4930776"/>
            <a:ext cx="858837" cy="785812"/>
            <a:chOff x="1751" y="1135"/>
            <a:chExt cx="2232" cy="2232"/>
          </a:xfrm>
        </p:grpSpPr>
        <p:sp>
          <p:nvSpPr>
            <p:cNvPr id="76831"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32"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33"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34"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35" name="Group 35"/>
          <p:cNvGrpSpPr>
            <a:grpSpLocks/>
          </p:cNvGrpSpPr>
          <p:nvPr/>
        </p:nvGrpSpPr>
        <p:grpSpPr bwMode="auto">
          <a:xfrm>
            <a:off x="4049713" y="5264150"/>
            <a:ext cx="858837" cy="785813"/>
            <a:chOff x="1751" y="1135"/>
            <a:chExt cx="2232" cy="2232"/>
          </a:xfrm>
        </p:grpSpPr>
        <p:sp>
          <p:nvSpPr>
            <p:cNvPr id="76836"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37"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38"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39"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40" name="Group 40"/>
          <p:cNvGrpSpPr>
            <a:grpSpLocks/>
          </p:cNvGrpSpPr>
          <p:nvPr/>
        </p:nvGrpSpPr>
        <p:grpSpPr bwMode="auto">
          <a:xfrm rot="1626381">
            <a:off x="1901825" y="5641975"/>
            <a:ext cx="858838" cy="785813"/>
            <a:chOff x="1751" y="1135"/>
            <a:chExt cx="2232" cy="2232"/>
          </a:xfrm>
        </p:grpSpPr>
        <p:sp>
          <p:nvSpPr>
            <p:cNvPr id="76841"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42"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43"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44"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45" name="Group 45"/>
          <p:cNvGrpSpPr>
            <a:grpSpLocks/>
          </p:cNvGrpSpPr>
          <p:nvPr/>
        </p:nvGrpSpPr>
        <p:grpSpPr bwMode="auto">
          <a:xfrm>
            <a:off x="1082675" y="4937125"/>
            <a:ext cx="858838" cy="785813"/>
            <a:chOff x="1751" y="1135"/>
            <a:chExt cx="2232" cy="2232"/>
          </a:xfrm>
        </p:grpSpPr>
        <p:sp>
          <p:nvSpPr>
            <p:cNvPr id="76846"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47"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48"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49"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50" name="Group 50"/>
          <p:cNvGrpSpPr>
            <a:grpSpLocks/>
          </p:cNvGrpSpPr>
          <p:nvPr/>
        </p:nvGrpSpPr>
        <p:grpSpPr bwMode="auto">
          <a:xfrm>
            <a:off x="5965825" y="1970088"/>
            <a:ext cx="858838" cy="785812"/>
            <a:chOff x="1751" y="1135"/>
            <a:chExt cx="2232" cy="2232"/>
          </a:xfrm>
        </p:grpSpPr>
        <p:sp>
          <p:nvSpPr>
            <p:cNvPr id="76851"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52"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53"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54"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55" name="Group 55"/>
          <p:cNvGrpSpPr>
            <a:grpSpLocks/>
          </p:cNvGrpSpPr>
          <p:nvPr/>
        </p:nvGrpSpPr>
        <p:grpSpPr bwMode="auto">
          <a:xfrm rot="879490">
            <a:off x="4841875" y="1671638"/>
            <a:ext cx="858838" cy="785812"/>
            <a:chOff x="1751" y="1135"/>
            <a:chExt cx="2232" cy="2232"/>
          </a:xfrm>
        </p:grpSpPr>
        <p:sp>
          <p:nvSpPr>
            <p:cNvPr id="76856"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57"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58"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59"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6860"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1"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2"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3"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4"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5"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6"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67"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6868" name="Group 68"/>
          <p:cNvGrpSpPr>
            <a:grpSpLocks/>
          </p:cNvGrpSpPr>
          <p:nvPr/>
        </p:nvGrpSpPr>
        <p:grpSpPr bwMode="auto">
          <a:xfrm>
            <a:off x="204788" y="4784725"/>
            <a:ext cx="858837" cy="785813"/>
            <a:chOff x="1751" y="1135"/>
            <a:chExt cx="2232" cy="2232"/>
          </a:xfrm>
        </p:grpSpPr>
        <p:sp>
          <p:nvSpPr>
            <p:cNvPr id="7686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7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7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7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6873" name="Group 73"/>
          <p:cNvGrpSpPr>
            <a:grpSpLocks/>
          </p:cNvGrpSpPr>
          <p:nvPr/>
        </p:nvGrpSpPr>
        <p:grpSpPr bwMode="auto">
          <a:xfrm>
            <a:off x="479425" y="5757863"/>
            <a:ext cx="858838" cy="785812"/>
            <a:chOff x="1751" y="1135"/>
            <a:chExt cx="2232" cy="2232"/>
          </a:xfrm>
        </p:grpSpPr>
        <p:sp>
          <p:nvSpPr>
            <p:cNvPr id="7687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7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7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7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6878"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6879" name="Group 79"/>
          <p:cNvGrpSpPr>
            <a:grpSpLocks/>
          </p:cNvGrpSpPr>
          <p:nvPr/>
        </p:nvGrpSpPr>
        <p:grpSpPr bwMode="auto">
          <a:xfrm>
            <a:off x="471488" y="2281238"/>
            <a:ext cx="858837" cy="785812"/>
            <a:chOff x="1751" y="1135"/>
            <a:chExt cx="2232" cy="2232"/>
          </a:xfrm>
        </p:grpSpPr>
        <p:sp>
          <p:nvSpPr>
            <p:cNvPr id="76880"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81"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82"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83"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6884"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85"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86"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87"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88"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89" name="Text Box 89"/>
          <p:cNvSpPr txBox="1">
            <a:spLocks noChangeArrowheads="1"/>
          </p:cNvSpPr>
          <p:nvPr/>
        </p:nvSpPr>
        <p:spPr bwMode="auto">
          <a:xfrm>
            <a:off x="4656138" y="35226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90" name="Text Box 90"/>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6891" name="Oval 91"/>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2" name="Oval 92"/>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3" name="Oval 93"/>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4" name="Oval 94"/>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5" name="Oval 95"/>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6" name="Oval 96"/>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7" name="Oval 97"/>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8" name="Oval 98"/>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899" name="Oval 99"/>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0" name="Oval 100"/>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1" name="Oval 101"/>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2" name="Oval 102"/>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3" name="Oval 103"/>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4" name="Oval 104"/>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5" name="Oval 105"/>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6" name="Oval 106"/>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7" name="Oval 107"/>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8" name="Oval 108"/>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09" name="Text Box 109"/>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0" name="Text Box 110"/>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1" name="Text Box 11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2" name="Text Box 112"/>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3" name="Text Box 113"/>
          <p:cNvSpPr txBox="1">
            <a:spLocks noChangeArrowheads="1"/>
          </p:cNvSpPr>
          <p:nvPr/>
        </p:nvSpPr>
        <p:spPr bwMode="auto">
          <a:xfrm>
            <a:off x="4224338" y="31670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4" name="Text Box 114"/>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5" name="Text Box 115"/>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6" name="Text Box 116"/>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6917" name="Text Box 117"/>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6918" name="Group 118"/>
          <p:cNvGrpSpPr>
            <a:grpSpLocks/>
          </p:cNvGrpSpPr>
          <p:nvPr/>
        </p:nvGrpSpPr>
        <p:grpSpPr bwMode="auto">
          <a:xfrm rot="-3226531">
            <a:off x="6176963" y="5314950"/>
            <a:ext cx="858837" cy="785813"/>
            <a:chOff x="1751" y="1135"/>
            <a:chExt cx="2232" cy="2232"/>
          </a:xfrm>
        </p:grpSpPr>
        <p:sp>
          <p:nvSpPr>
            <p:cNvPr id="76919" name="Oval 11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20" name="Oval 12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21" name="Oval 12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22" name="Oval 12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6923" name="Text Box 123"/>
          <p:cNvSpPr txBox="1">
            <a:spLocks noChangeArrowheads="1"/>
          </p:cNvSpPr>
          <p:nvPr/>
        </p:nvSpPr>
        <p:spPr bwMode="auto">
          <a:xfrm>
            <a:off x="3363913" y="37020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neutralization</a:t>
            </a:r>
          </a:p>
        </p:txBody>
      </p:sp>
      <p:sp>
        <p:nvSpPr>
          <p:cNvPr id="76924" name="Text Box 124"/>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6925" name="Group 125"/>
          <p:cNvGrpSpPr>
            <a:grpSpLocks/>
          </p:cNvGrpSpPr>
          <p:nvPr/>
        </p:nvGrpSpPr>
        <p:grpSpPr bwMode="auto">
          <a:xfrm>
            <a:off x="4411663" y="3959225"/>
            <a:ext cx="858837" cy="785813"/>
            <a:chOff x="2779" y="2494"/>
            <a:chExt cx="541" cy="495"/>
          </a:xfrm>
        </p:grpSpPr>
        <p:sp>
          <p:nvSpPr>
            <p:cNvPr id="76926" name="Oval 126"/>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27" name="Oval 127"/>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28" name="Oval 128"/>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6929" name="Text Box 129"/>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149815553"/>
      </p:ext>
    </p:extLst>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initial effects</a:t>
            </a:r>
          </a:p>
        </p:txBody>
      </p:sp>
      <p:sp>
        <p:nvSpPr>
          <p:cNvPr id="7782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82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7829" name="Group 5"/>
          <p:cNvGrpSpPr>
            <a:grpSpLocks/>
          </p:cNvGrpSpPr>
          <p:nvPr/>
        </p:nvGrpSpPr>
        <p:grpSpPr bwMode="auto">
          <a:xfrm rot="1198672">
            <a:off x="2047875" y="4568825"/>
            <a:ext cx="858838" cy="785813"/>
            <a:chOff x="1751" y="1135"/>
            <a:chExt cx="2232" cy="2232"/>
          </a:xfrm>
        </p:grpSpPr>
        <p:sp>
          <p:nvSpPr>
            <p:cNvPr id="7783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3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3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3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34" name="Group 10"/>
          <p:cNvGrpSpPr>
            <a:grpSpLocks/>
          </p:cNvGrpSpPr>
          <p:nvPr/>
        </p:nvGrpSpPr>
        <p:grpSpPr bwMode="auto">
          <a:xfrm rot="-1425292">
            <a:off x="3419475" y="4343400"/>
            <a:ext cx="858838" cy="785813"/>
            <a:chOff x="1751" y="1135"/>
            <a:chExt cx="2232" cy="2232"/>
          </a:xfrm>
        </p:grpSpPr>
        <p:sp>
          <p:nvSpPr>
            <p:cNvPr id="7783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3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3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3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39" name="Group 15"/>
          <p:cNvGrpSpPr>
            <a:grpSpLocks/>
          </p:cNvGrpSpPr>
          <p:nvPr/>
        </p:nvGrpSpPr>
        <p:grpSpPr bwMode="auto">
          <a:xfrm>
            <a:off x="6169025" y="2941638"/>
            <a:ext cx="858838" cy="785812"/>
            <a:chOff x="1751" y="1135"/>
            <a:chExt cx="2232" cy="2232"/>
          </a:xfrm>
        </p:grpSpPr>
        <p:sp>
          <p:nvSpPr>
            <p:cNvPr id="7784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4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4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4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44" name="Group 20"/>
          <p:cNvGrpSpPr>
            <a:grpSpLocks/>
          </p:cNvGrpSpPr>
          <p:nvPr/>
        </p:nvGrpSpPr>
        <p:grpSpPr bwMode="auto">
          <a:xfrm>
            <a:off x="6221413" y="4371975"/>
            <a:ext cx="858837" cy="785813"/>
            <a:chOff x="1751" y="1135"/>
            <a:chExt cx="2232" cy="2232"/>
          </a:xfrm>
        </p:grpSpPr>
        <p:sp>
          <p:nvSpPr>
            <p:cNvPr id="7784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4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4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4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49" name="Group 25"/>
          <p:cNvGrpSpPr>
            <a:grpSpLocks/>
          </p:cNvGrpSpPr>
          <p:nvPr/>
        </p:nvGrpSpPr>
        <p:grpSpPr bwMode="auto">
          <a:xfrm>
            <a:off x="5081588" y="2724150"/>
            <a:ext cx="858837" cy="785813"/>
            <a:chOff x="1751" y="1135"/>
            <a:chExt cx="2232" cy="2232"/>
          </a:xfrm>
        </p:grpSpPr>
        <p:sp>
          <p:nvSpPr>
            <p:cNvPr id="7785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5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5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5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54" name="Group 30"/>
          <p:cNvGrpSpPr>
            <a:grpSpLocks/>
          </p:cNvGrpSpPr>
          <p:nvPr/>
        </p:nvGrpSpPr>
        <p:grpSpPr bwMode="auto">
          <a:xfrm rot="3434755">
            <a:off x="5226050" y="4930776"/>
            <a:ext cx="858837" cy="785812"/>
            <a:chOff x="1751" y="1135"/>
            <a:chExt cx="2232" cy="2232"/>
          </a:xfrm>
        </p:grpSpPr>
        <p:sp>
          <p:nvSpPr>
            <p:cNvPr id="7785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5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5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5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59" name="Group 35"/>
          <p:cNvGrpSpPr>
            <a:grpSpLocks/>
          </p:cNvGrpSpPr>
          <p:nvPr/>
        </p:nvGrpSpPr>
        <p:grpSpPr bwMode="auto">
          <a:xfrm>
            <a:off x="4049713" y="5264150"/>
            <a:ext cx="858837" cy="785813"/>
            <a:chOff x="1751" y="1135"/>
            <a:chExt cx="2232" cy="2232"/>
          </a:xfrm>
        </p:grpSpPr>
        <p:sp>
          <p:nvSpPr>
            <p:cNvPr id="7786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6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6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6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64" name="Group 40"/>
          <p:cNvGrpSpPr>
            <a:grpSpLocks/>
          </p:cNvGrpSpPr>
          <p:nvPr/>
        </p:nvGrpSpPr>
        <p:grpSpPr bwMode="auto">
          <a:xfrm rot="1626381">
            <a:off x="1901825" y="5641975"/>
            <a:ext cx="858838" cy="785813"/>
            <a:chOff x="1751" y="1135"/>
            <a:chExt cx="2232" cy="2232"/>
          </a:xfrm>
        </p:grpSpPr>
        <p:sp>
          <p:nvSpPr>
            <p:cNvPr id="7786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6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6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6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69" name="Group 45"/>
          <p:cNvGrpSpPr>
            <a:grpSpLocks/>
          </p:cNvGrpSpPr>
          <p:nvPr/>
        </p:nvGrpSpPr>
        <p:grpSpPr bwMode="auto">
          <a:xfrm>
            <a:off x="1082675" y="4937125"/>
            <a:ext cx="858838" cy="785813"/>
            <a:chOff x="1751" y="1135"/>
            <a:chExt cx="2232" cy="2232"/>
          </a:xfrm>
        </p:grpSpPr>
        <p:sp>
          <p:nvSpPr>
            <p:cNvPr id="7787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7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7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7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74" name="Group 50"/>
          <p:cNvGrpSpPr>
            <a:grpSpLocks/>
          </p:cNvGrpSpPr>
          <p:nvPr/>
        </p:nvGrpSpPr>
        <p:grpSpPr bwMode="auto">
          <a:xfrm>
            <a:off x="5965825" y="1970088"/>
            <a:ext cx="858838" cy="785812"/>
            <a:chOff x="1751" y="1135"/>
            <a:chExt cx="2232" cy="2232"/>
          </a:xfrm>
        </p:grpSpPr>
        <p:sp>
          <p:nvSpPr>
            <p:cNvPr id="7787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7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7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7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79" name="Group 55"/>
          <p:cNvGrpSpPr>
            <a:grpSpLocks/>
          </p:cNvGrpSpPr>
          <p:nvPr/>
        </p:nvGrpSpPr>
        <p:grpSpPr bwMode="auto">
          <a:xfrm rot="879490">
            <a:off x="4841875" y="1671638"/>
            <a:ext cx="858838" cy="785812"/>
            <a:chOff x="1751" y="1135"/>
            <a:chExt cx="2232" cy="2232"/>
          </a:xfrm>
        </p:grpSpPr>
        <p:sp>
          <p:nvSpPr>
            <p:cNvPr id="7788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788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8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9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9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7892" name="Group 68"/>
          <p:cNvGrpSpPr>
            <a:grpSpLocks/>
          </p:cNvGrpSpPr>
          <p:nvPr/>
        </p:nvGrpSpPr>
        <p:grpSpPr bwMode="auto">
          <a:xfrm>
            <a:off x="204788" y="4784725"/>
            <a:ext cx="858837" cy="785813"/>
            <a:chOff x="1751" y="1135"/>
            <a:chExt cx="2232" cy="2232"/>
          </a:xfrm>
        </p:grpSpPr>
        <p:sp>
          <p:nvSpPr>
            <p:cNvPr id="7789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9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9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9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7897" name="Group 73"/>
          <p:cNvGrpSpPr>
            <a:grpSpLocks/>
          </p:cNvGrpSpPr>
          <p:nvPr/>
        </p:nvGrpSpPr>
        <p:grpSpPr bwMode="auto">
          <a:xfrm>
            <a:off x="479425" y="5757863"/>
            <a:ext cx="858838" cy="785812"/>
            <a:chOff x="1751" y="1135"/>
            <a:chExt cx="2232" cy="2232"/>
          </a:xfrm>
        </p:grpSpPr>
        <p:sp>
          <p:nvSpPr>
            <p:cNvPr id="7789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89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0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0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790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7903" name="Group 79"/>
          <p:cNvGrpSpPr>
            <a:grpSpLocks/>
          </p:cNvGrpSpPr>
          <p:nvPr/>
        </p:nvGrpSpPr>
        <p:grpSpPr bwMode="auto">
          <a:xfrm>
            <a:off x="471488" y="2281238"/>
            <a:ext cx="858837" cy="785812"/>
            <a:chOff x="1751" y="1135"/>
            <a:chExt cx="2232" cy="2232"/>
          </a:xfrm>
        </p:grpSpPr>
        <p:sp>
          <p:nvSpPr>
            <p:cNvPr id="7790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0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0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0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7908"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909"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910"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911"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912" name="Text Box 88"/>
          <p:cNvSpPr txBox="1">
            <a:spLocks noChangeArrowheads="1"/>
          </p:cNvSpPr>
          <p:nvPr/>
        </p:nvSpPr>
        <p:spPr bwMode="auto">
          <a:xfrm>
            <a:off x="2776538" y="53721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913" name="Text Box 89"/>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7914" name="Oval 90"/>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15" name="Oval 91"/>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16" name="Oval 92"/>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17" name="Oval 93"/>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18" name="Oval 94"/>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19" name="Oval 95"/>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0" name="Oval 96"/>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1" name="Oval 97"/>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2" name="Oval 98"/>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3" name="Oval 99"/>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4" name="Oval 100"/>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5" name="Oval 101"/>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6" name="Oval 102"/>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7" name="Oval 103"/>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8" name="Oval 104"/>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29"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30" name="Oval 10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31" name="Oval 10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32" name="Text Box 10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3" name="Text Box 109"/>
          <p:cNvSpPr txBox="1">
            <a:spLocks noChangeArrowheads="1"/>
          </p:cNvSpPr>
          <p:nvPr/>
        </p:nvSpPr>
        <p:spPr bwMode="auto">
          <a:xfrm>
            <a:off x="3187700" y="55102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4" name="Text Box 110"/>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5" name="Text Box 111"/>
          <p:cNvSpPr txBox="1">
            <a:spLocks noChangeArrowheads="1"/>
          </p:cNvSpPr>
          <p:nvPr/>
        </p:nvSpPr>
        <p:spPr bwMode="auto">
          <a:xfrm>
            <a:off x="2970213" y="25209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6" name="Text Box 112"/>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7" name="Text Box 113"/>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8" name="Text Box 114"/>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7939" name="Text Box 115"/>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7940" name="Group 116"/>
          <p:cNvGrpSpPr>
            <a:grpSpLocks/>
          </p:cNvGrpSpPr>
          <p:nvPr/>
        </p:nvGrpSpPr>
        <p:grpSpPr bwMode="auto">
          <a:xfrm rot="-3226531">
            <a:off x="6176963" y="5314950"/>
            <a:ext cx="858837" cy="785813"/>
            <a:chOff x="1751" y="1135"/>
            <a:chExt cx="2232" cy="2232"/>
          </a:xfrm>
        </p:grpSpPr>
        <p:sp>
          <p:nvSpPr>
            <p:cNvPr id="77941" name="Oval 117"/>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42" name="Oval 118"/>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43" name="Oval 119"/>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44" name="Oval 120"/>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7945" name="Oval 121"/>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46" name="Oval 122"/>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47" name="Text Box 123"/>
          <p:cNvSpPr txBox="1">
            <a:spLocks noChangeArrowheads="1"/>
          </p:cNvSpPr>
          <p:nvPr/>
        </p:nvSpPr>
        <p:spPr bwMode="auto">
          <a:xfrm>
            <a:off x="3363913" y="37020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neutralization</a:t>
            </a:r>
          </a:p>
        </p:txBody>
      </p:sp>
      <p:sp>
        <p:nvSpPr>
          <p:cNvPr id="77948" name="Text Box 124"/>
          <p:cNvSpPr txBox="1">
            <a:spLocks noChangeArrowheads="1"/>
          </p:cNvSpPr>
          <p:nvPr/>
        </p:nvSpPr>
        <p:spPr bwMode="auto">
          <a:xfrm>
            <a:off x="3081338" y="290830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7949" name="Group 125"/>
          <p:cNvGrpSpPr>
            <a:grpSpLocks/>
          </p:cNvGrpSpPr>
          <p:nvPr/>
        </p:nvGrpSpPr>
        <p:grpSpPr bwMode="auto">
          <a:xfrm>
            <a:off x="4411663" y="3959225"/>
            <a:ext cx="858837" cy="785813"/>
            <a:chOff x="2779" y="2494"/>
            <a:chExt cx="541" cy="495"/>
          </a:xfrm>
        </p:grpSpPr>
        <p:sp>
          <p:nvSpPr>
            <p:cNvPr id="77950" name="Oval 126"/>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51" name="Oval 127"/>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52" name="Oval 128"/>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7953" name="Text Box 129"/>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256567041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53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428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334124411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initial effects</a:t>
            </a:r>
          </a:p>
        </p:txBody>
      </p:sp>
      <p:sp>
        <p:nvSpPr>
          <p:cNvPr id="78851"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8852"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8853" name="Group 5"/>
          <p:cNvGrpSpPr>
            <a:grpSpLocks/>
          </p:cNvGrpSpPr>
          <p:nvPr/>
        </p:nvGrpSpPr>
        <p:grpSpPr bwMode="auto">
          <a:xfrm rot="1198672">
            <a:off x="2047875" y="4568825"/>
            <a:ext cx="858838" cy="785813"/>
            <a:chOff x="1751" y="1135"/>
            <a:chExt cx="2232" cy="2232"/>
          </a:xfrm>
        </p:grpSpPr>
        <p:sp>
          <p:nvSpPr>
            <p:cNvPr id="78854"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55"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56"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57"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58" name="Group 10"/>
          <p:cNvGrpSpPr>
            <a:grpSpLocks/>
          </p:cNvGrpSpPr>
          <p:nvPr/>
        </p:nvGrpSpPr>
        <p:grpSpPr bwMode="auto">
          <a:xfrm rot="-1425292">
            <a:off x="3419475" y="4343400"/>
            <a:ext cx="858838" cy="785813"/>
            <a:chOff x="1751" y="1135"/>
            <a:chExt cx="2232" cy="2232"/>
          </a:xfrm>
        </p:grpSpPr>
        <p:sp>
          <p:nvSpPr>
            <p:cNvPr id="78859"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60"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61"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62"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63" name="Group 15"/>
          <p:cNvGrpSpPr>
            <a:grpSpLocks/>
          </p:cNvGrpSpPr>
          <p:nvPr/>
        </p:nvGrpSpPr>
        <p:grpSpPr bwMode="auto">
          <a:xfrm>
            <a:off x="6169025" y="2941638"/>
            <a:ext cx="858838" cy="785812"/>
            <a:chOff x="1751" y="1135"/>
            <a:chExt cx="2232" cy="2232"/>
          </a:xfrm>
        </p:grpSpPr>
        <p:sp>
          <p:nvSpPr>
            <p:cNvPr id="78864"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65"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66"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67"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68" name="Group 20"/>
          <p:cNvGrpSpPr>
            <a:grpSpLocks/>
          </p:cNvGrpSpPr>
          <p:nvPr/>
        </p:nvGrpSpPr>
        <p:grpSpPr bwMode="auto">
          <a:xfrm>
            <a:off x="6221413" y="4371975"/>
            <a:ext cx="858837" cy="785813"/>
            <a:chOff x="1751" y="1135"/>
            <a:chExt cx="2232" cy="2232"/>
          </a:xfrm>
        </p:grpSpPr>
        <p:sp>
          <p:nvSpPr>
            <p:cNvPr id="78869"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70"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71"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72"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73" name="Group 25"/>
          <p:cNvGrpSpPr>
            <a:grpSpLocks/>
          </p:cNvGrpSpPr>
          <p:nvPr/>
        </p:nvGrpSpPr>
        <p:grpSpPr bwMode="auto">
          <a:xfrm>
            <a:off x="5081588" y="2724150"/>
            <a:ext cx="858837" cy="785813"/>
            <a:chOff x="1751" y="1135"/>
            <a:chExt cx="2232" cy="2232"/>
          </a:xfrm>
        </p:grpSpPr>
        <p:sp>
          <p:nvSpPr>
            <p:cNvPr id="78874"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75"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76"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77"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78" name="Group 30"/>
          <p:cNvGrpSpPr>
            <a:grpSpLocks/>
          </p:cNvGrpSpPr>
          <p:nvPr/>
        </p:nvGrpSpPr>
        <p:grpSpPr bwMode="auto">
          <a:xfrm rot="3434755">
            <a:off x="5226050" y="4930776"/>
            <a:ext cx="858837" cy="785812"/>
            <a:chOff x="1751" y="1135"/>
            <a:chExt cx="2232" cy="2232"/>
          </a:xfrm>
        </p:grpSpPr>
        <p:sp>
          <p:nvSpPr>
            <p:cNvPr id="78879"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80"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81"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82"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83" name="Group 35"/>
          <p:cNvGrpSpPr>
            <a:grpSpLocks/>
          </p:cNvGrpSpPr>
          <p:nvPr/>
        </p:nvGrpSpPr>
        <p:grpSpPr bwMode="auto">
          <a:xfrm>
            <a:off x="4049713" y="5264150"/>
            <a:ext cx="858837" cy="785813"/>
            <a:chOff x="1751" y="1135"/>
            <a:chExt cx="2232" cy="2232"/>
          </a:xfrm>
        </p:grpSpPr>
        <p:sp>
          <p:nvSpPr>
            <p:cNvPr id="78884"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85"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86"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87"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88" name="Group 40"/>
          <p:cNvGrpSpPr>
            <a:grpSpLocks/>
          </p:cNvGrpSpPr>
          <p:nvPr/>
        </p:nvGrpSpPr>
        <p:grpSpPr bwMode="auto">
          <a:xfrm rot="1626381">
            <a:off x="1901825" y="5641975"/>
            <a:ext cx="858838" cy="785813"/>
            <a:chOff x="1751" y="1135"/>
            <a:chExt cx="2232" cy="2232"/>
          </a:xfrm>
        </p:grpSpPr>
        <p:sp>
          <p:nvSpPr>
            <p:cNvPr id="78889"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90"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91"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92"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93" name="Group 45"/>
          <p:cNvGrpSpPr>
            <a:grpSpLocks/>
          </p:cNvGrpSpPr>
          <p:nvPr/>
        </p:nvGrpSpPr>
        <p:grpSpPr bwMode="auto">
          <a:xfrm>
            <a:off x="1082675" y="4937125"/>
            <a:ext cx="858838" cy="785813"/>
            <a:chOff x="1751" y="1135"/>
            <a:chExt cx="2232" cy="2232"/>
          </a:xfrm>
        </p:grpSpPr>
        <p:sp>
          <p:nvSpPr>
            <p:cNvPr id="78894"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95"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96"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897"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898" name="Group 50"/>
          <p:cNvGrpSpPr>
            <a:grpSpLocks/>
          </p:cNvGrpSpPr>
          <p:nvPr/>
        </p:nvGrpSpPr>
        <p:grpSpPr bwMode="auto">
          <a:xfrm>
            <a:off x="5965825" y="1970088"/>
            <a:ext cx="858838" cy="785812"/>
            <a:chOff x="1751" y="1135"/>
            <a:chExt cx="2232" cy="2232"/>
          </a:xfrm>
        </p:grpSpPr>
        <p:sp>
          <p:nvSpPr>
            <p:cNvPr id="78899"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0"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1"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2"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903" name="Group 55"/>
          <p:cNvGrpSpPr>
            <a:grpSpLocks/>
          </p:cNvGrpSpPr>
          <p:nvPr/>
        </p:nvGrpSpPr>
        <p:grpSpPr bwMode="auto">
          <a:xfrm rot="879490">
            <a:off x="4841875" y="1671638"/>
            <a:ext cx="858838" cy="785812"/>
            <a:chOff x="1751" y="1135"/>
            <a:chExt cx="2232" cy="2232"/>
          </a:xfrm>
        </p:grpSpPr>
        <p:sp>
          <p:nvSpPr>
            <p:cNvPr id="78904"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5"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6"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7"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8908"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09"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0"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1"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2"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3"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4"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5"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8916" name="Group 68"/>
          <p:cNvGrpSpPr>
            <a:grpSpLocks/>
          </p:cNvGrpSpPr>
          <p:nvPr/>
        </p:nvGrpSpPr>
        <p:grpSpPr bwMode="auto">
          <a:xfrm>
            <a:off x="204788" y="4784725"/>
            <a:ext cx="858837" cy="785813"/>
            <a:chOff x="1751" y="1135"/>
            <a:chExt cx="2232" cy="2232"/>
          </a:xfrm>
        </p:grpSpPr>
        <p:sp>
          <p:nvSpPr>
            <p:cNvPr id="78917"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8"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19"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20"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8921" name="Group 73"/>
          <p:cNvGrpSpPr>
            <a:grpSpLocks/>
          </p:cNvGrpSpPr>
          <p:nvPr/>
        </p:nvGrpSpPr>
        <p:grpSpPr bwMode="auto">
          <a:xfrm>
            <a:off x="479425" y="5757863"/>
            <a:ext cx="858838" cy="785812"/>
            <a:chOff x="1751" y="1135"/>
            <a:chExt cx="2232" cy="2232"/>
          </a:xfrm>
        </p:grpSpPr>
        <p:sp>
          <p:nvSpPr>
            <p:cNvPr id="78922"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23"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24"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25"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8926"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8927" name="Group 79"/>
          <p:cNvGrpSpPr>
            <a:grpSpLocks/>
          </p:cNvGrpSpPr>
          <p:nvPr/>
        </p:nvGrpSpPr>
        <p:grpSpPr bwMode="auto">
          <a:xfrm>
            <a:off x="471488" y="2281238"/>
            <a:ext cx="858837" cy="785812"/>
            <a:chOff x="1751" y="1135"/>
            <a:chExt cx="2232" cy="2232"/>
          </a:xfrm>
        </p:grpSpPr>
        <p:sp>
          <p:nvSpPr>
            <p:cNvPr id="78928"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29"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30"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31"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8932"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8933"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8934"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8935"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8936"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8937"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38"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39"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0"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1"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2"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3"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4"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5"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6"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7"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8"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49"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50"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51"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52"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53"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8954"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8955"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8956"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8957"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8958"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8959" name="Group 111"/>
          <p:cNvGrpSpPr>
            <a:grpSpLocks/>
          </p:cNvGrpSpPr>
          <p:nvPr/>
        </p:nvGrpSpPr>
        <p:grpSpPr bwMode="auto">
          <a:xfrm rot="-3226531">
            <a:off x="6176963" y="5314950"/>
            <a:ext cx="858837" cy="785813"/>
            <a:chOff x="1751" y="1135"/>
            <a:chExt cx="2232" cy="2232"/>
          </a:xfrm>
        </p:grpSpPr>
        <p:sp>
          <p:nvSpPr>
            <p:cNvPr id="78960"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1"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2"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3"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8964"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5"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6"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7"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68" name="Text Box 120"/>
          <p:cNvSpPr txBox="1">
            <a:spLocks noChangeArrowheads="1"/>
          </p:cNvSpPr>
          <p:nvPr/>
        </p:nvSpPr>
        <p:spPr bwMode="auto">
          <a:xfrm>
            <a:off x="2840038" y="5126038"/>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neutralization</a:t>
            </a:r>
          </a:p>
        </p:txBody>
      </p:sp>
      <p:grpSp>
        <p:nvGrpSpPr>
          <p:cNvPr id="78969" name="Group 121"/>
          <p:cNvGrpSpPr>
            <a:grpSpLocks/>
          </p:cNvGrpSpPr>
          <p:nvPr/>
        </p:nvGrpSpPr>
        <p:grpSpPr bwMode="auto">
          <a:xfrm>
            <a:off x="2460625" y="2303463"/>
            <a:ext cx="1298575" cy="785812"/>
            <a:chOff x="1550" y="1451"/>
            <a:chExt cx="818" cy="495"/>
          </a:xfrm>
        </p:grpSpPr>
        <p:sp>
          <p:nvSpPr>
            <p:cNvPr id="78970"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71"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72"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73"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8974" name="Text Box 126"/>
          <p:cNvSpPr txBox="1">
            <a:spLocks noChangeArrowheads="1"/>
          </p:cNvSpPr>
          <p:nvPr/>
        </p:nvSpPr>
        <p:spPr bwMode="auto">
          <a:xfrm>
            <a:off x="2382838" y="3028950"/>
            <a:ext cx="1320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neutralization</a:t>
            </a:r>
          </a:p>
        </p:txBody>
      </p:sp>
      <p:grpSp>
        <p:nvGrpSpPr>
          <p:cNvPr id="78975" name="Group 127"/>
          <p:cNvGrpSpPr>
            <a:grpSpLocks/>
          </p:cNvGrpSpPr>
          <p:nvPr/>
        </p:nvGrpSpPr>
        <p:grpSpPr bwMode="auto">
          <a:xfrm>
            <a:off x="4411663" y="3959225"/>
            <a:ext cx="858837" cy="785813"/>
            <a:chOff x="2779" y="2494"/>
            <a:chExt cx="541" cy="495"/>
          </a:xfrm>
        </p:grpSpPr>
        <p:sp>
          <p:nvSpPr>
            <p:cNvPr id="78976" name="Oval 128"/>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77" name="Oval 129"/>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78" name="Oval 130"/>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8979" name="Text Box 13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2762708429"/>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initial effects</a:t>
            </a:r>
          </a:p>
        </p:txBody>
      </p:sp>
      <p:sp>
        <p:nvSpPr>
          <p:cNvPr id="79875"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9876"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9877" name="Group 5"/>
          <p:cNvGrpSpPr>
            <a:grpSpLocks/>
          </p:cNvGrpSpPr>
          <p:nvPr/>
        </p:nvGrpSpPr>
        <p:grpSpPr bwMode="auto">
          <a:xfrm rot="1198672">
            <a:off x="2047875" y="4568825"/>
            <a:ext cx="858838" cy="785813"/>
            <a:chOff x="1751" y="1135"/>
            <a:chExt cx="2232" cy="2232"/>
          </a:xfrm>
        </p:grpSpPr>
        <p:sp>
          <p:nvSpPr>
            <p:cNvPr id="79878"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79"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80"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81"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882" name="Group 10"/>
          <p:cNvGrpSpPr>
            <a:grpSpLocks/>
          </p:cNvGrpSpPr>
          <p:nvPr/>
        </p:nvGrpSpPr>
        <p:grpSpPr bwMode="auto">
          <a:xfrm rot="-1425292">
            <a:off x="3419475" y="4343400"/>
            <a:ext cx="858838" cy="785813"/>
            <a:chOff x="1751" y="1135"/>
            <a:chExt cx="2232" cy="2232"/>
          </a:xfrm>
        </p:grpSpPr>
        <p:sp>
          <p:nvSpPr>
            <p:cNvPr id="79883"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84"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85"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86"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887" name="Group 15"/>
          <p:cNvGrpSpPr>
            <a:grpSpLocks/>
          </p:cNvGrpSpPr>
          <p:nvPr/>
        </p:nvGrpSpPr>
        <p:grpSpPr bwMode="auto">
          <a:xfrm>
            <a:off x="6169025" y="2941638"/>
            <a:ext cx="858838" cy="785812"/>
            <a:chOff x="1751" y="1135"/>
            <a:chExt cx="2232" cy="2232"/>
          </a:xfrm>
        </p:grpSpPr>
        <p:sp>
          <p:nvSpPr>
            <p:cNvPr id="79888"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89"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0"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1"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892" name="Group 20"/>
          <p:cNvGrpSpPr>
            <a:grpSpLocks/>
          </p:cNvGrpSpPr>
          <p:nvPr/>
        </p:nvGrpSpPr>
        <p:grpSpPr bwMode="auto">
          <a:xfrm>
            <a:off x="6221413" y="4371975"/>
            <a:ext cx="858837" cy="785813"/>
            <a:chOff x="1751" y="1135"/>
            <a:chExt cx="2232" cy="2232"/>
          </a:xfrm>
        </p:grpSpPr>
        <p:sp>
          <p:nvSpPr>
            <p:cNvPr id="79893"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4"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5"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6"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897" name="Group 25"/>
          <p:cNvGrpSpPr>
            <a:grpSpLocks/>
          </p:cNvGrpSpPr>
          <p:nvPr/>
        </p:nvGrpSpPr>
        <p:grpSpPr bwMode="auto">
          <a:xfrm>
            <a:off x="5081588" y="2724150"/>
            <a:ext cx="858837" cy="785813"/>
            <a:chOff x="1751" y="1135"/>
            <a:chExt cx="2232" cy="2232"/>
          </a:xfrm>
        </p:grpSpPr>
        <p:sp>
          <p:nvSpPr>
            <p:cNvPr id="79898"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899"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0"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1"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02" name="Group 30"/>
          <p:cNvGrpSpPr>
            <a:grpSpLocks/>
          </p:cNvGrpSpPr>
          <p:nvPr/>
        </p:nvGrpSpPr>
        <p:grpSpPr bwMode="auto">
          <a:xfrm rot="3434755">
            <a:off x="5226050" y="4930776"/>
            <a:ext cx="858837" cy="785812"/>
            <a:chOff x="1751" y="1135"/>
            <a:chExt cx="2232" cy="2232"/>
          </a:xfrm>
        </p:grpSpPr>
        <p:sp>
          <p:nvSpPr>
            <p:cNvPr id="79903"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4"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5"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6"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07" name="Group 35"/>
          <p:cNvGrpSpPr>
            <a:grpSpLocks/>
          </p:cNvGrpSpPr>
          <p:nvPr/>
        </p:nvGrpSpPr>
        <p:grpSpPr bwMode="auto">
          <a:xfrm>
            <a:off x="4049713" y="5264150"/>
            <a:ext cx="858837" cy="785813"/>
            <a:chOff x="1751" y="1135"/>
            <a:chExt cx="2232" cy="2232"/>
          </a:xfrm>
        </p:grpSpPr>
        <p:sp>
          <p:nvSpPr>
            <p:cNvPr id="79908"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09"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10"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11"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12" name="Group 40"/>
          <p:cNvGrpSpPr>
            <a:grpSpLocks/>
          </p:cNvGrpSpPr>
          <p:nvPr/>
        </p:nvGrpSpPr>
        <p:grpSpPr bwMode="auto">
          <a:xfrm rot="1626381">
            <a:off x="1901825" y="5641975"/>
            <a:ext cx="858838" cy="785813"/>
            <a:chOff x="1751" y="1135"/>
            <a:chExt cx="2232" cy="2232"/>
          </a:xfrm>
        </p:grpSpPr>
        <p:sp>
          <p:nvSpPr>
            <p:cNvPr id="79913"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14"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15"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16"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17" name="Group 45"/>
          <p:cNvGrpSpPr>
            <a:grpSpLocks/>
          </p:cNvGrpSpPr>
          <p:nvPr/>
        </p:nvGrpSpPr>
        <p:grpSpPr bwMode="auto">
          <a:xfrm>
            <a:off x="1082675" y="4937125"/>
            <a:ext cx="858838" cy="785813"/>
            <a:chOff x="1751" y="1135"/>
            <a:chExt cx="2232" cy="2232"/>
          </a:xfrm>
        </p:grpSpPr>
        <p:sp>
          <p:nvSpPr>
            <p:cNvPr id="79918"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19"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20"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21"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22" name="Group 50"/>
          <p:cNvGrpSpPr>
            <a:grpSpLocks/>
          </p:cNvGrpSpPr>
          <p:nvPr/>
        </p:nvGrpSpPr>
        <p:grpSpPr bwMode="auto">
          <a:xfrm>
            <a:off x="5965825" y="1970088"/>
            <a:ext cx="858838" cy="785812"/>
            <a:chOff x="1751" y="1135"/>
            <a:chExt cx="2232" cy="2232"/>
          </a:xfrm>
        </p:grpSpPr>
        <p:sp>
          <p:nvSpPr>
            <p:cNvPr id="79923"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24"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25"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26"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27" name="Group 55"/>
          <p:cNvGrpSpPr>
            <a:grpSpLocks/>
          </p:cNvGrpSpPr>
          <p:nvPr/>
        </p:nvGrpSpPr>
        <p:grpSpPr bwMode="auto">
          <a:xfrm rot="879490">
            <a:off x="4841875" y="1671638"/>
            <a:ext cx="858838" cy="785812"/>
            <a:chOff x="1751" y="1135"/>
            <a:chExt cx="2232" cy="2232"/>
          </a:xfrm>
        </p:grpSpPr>
        <p:sp>
          <p:nvSpPr>
            <p:cNvPr id="79928"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29"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0"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1"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9932"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3"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4"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5"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6"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7"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8"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39"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79940" name="Group 68"/>
          <p:cNvGrpSpPr>
            <a:grpSpLocks/>
          </p:cNvGrpSpPr>
          <p:nvPr/>
        </p:nvGrpSpPr>
        <p:grpSpPr bwMode="auto">
          <a:xfrm>
            <a:off x="204788" y="4784725"/>
            <a:ext cx="858837" cy="785813"/>
            <a:chOff x="1751" y="1135"/>
            <a:chExt cx="2232" cy="2232"/>
          </a:xfrm>
        </p:grpSpPr>
        <p:sp>
          <p:nvSpPr>
            <p:cNvPr id="7994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4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4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4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45" name="Group 73"/>
          <p:cNvGrpSpPr>
            <a:grpSpLocks/>
          </p:cNvGrpSpPr>
          <p:nvPr/>
        </p:nvGrpSpPr>
        <p:grpSpPr bwMode="auto">
          <a:xfrm>
            <a:off x="479425" y="5757863"/>
            <a:ext cx="858838" cy="785812"/>
            <a:chOff x="1751" y="1135"/>
            <a:chExt cx="2232" cy="2232"/>
          </a:xfrm>
        </p:grpSpPr>
        <p:sp>
          <p:nvSpPr>
            <p:cNvPr id="7994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4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4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4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9950"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79951" name="Group 79"/>
          <p:cNvGrpSpPr>
            <a:grpSpLocks/>
          </p:cNvGrpSpPr>
          <p:nvPr/>
        </p:nvGrpSpPr>
        <p:grpSpPr bwMode="auto">
          <a:xfrm>
            <a:off x="471488" y="2281238"/>
            <a:ext cx="858837" cy="785812"/>
            <a:chOff x="1751" y="1135"/>
            <a:chExt cx="2232" cy="2232"/>
          </a:xfrm>
        </p:grpSpPr>
        <p:sp>
          <p:nvSpPr>
            <p:cNvPr id="79952"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53"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54"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55"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9956"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9957"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9958" name="Text Box 86"/>
          <p:cNvSpPr txBox="1">
            <a:spLocks noChangeArrowheads="1"/>
          </p:cNvSpPr>
          <p:nvPr/>
        </p:nvSpPr>
        <p:spPr bwMode="auto">
          <a:xfrm>
            <a:off x="6042025" y="5518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9959"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9960"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79961"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2"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3"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4"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5"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6"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7"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8"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69"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0"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1"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2"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3"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4"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5"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6"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77"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9978"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9979"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9980"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9981"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79982"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79983" name="Group 111"/>
          <p:cNvGrpSpPr>
            <a:grpSpLocks/>
          </p:cNvGrpSpPr>
          <p:nvPr/>
        </p:nvGrpSpPr>
        <p:grpSpPr bwMode="auto">
          <a:xfrm rot="-3226531">
            <a:off x="6176963" y="5314950"/>
            <a:ext cx="858837" cy="785813"/>
            <a:chOff x="1751" y="1135"/>
            <a:chExt cx="2232" cy="2232"/>
          </a:xfrm>
        </p:grpSpPr>
        <p:sp>
          <p:nvSpPr>
            <p:cNvPr id="79984"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85"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86"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87"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79988"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89"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90"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91"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92" name="Text Box 120"/>
          <p:cNvSpPr txBox="1">
            <a:spLocks noChangeArrowheads="1"/>
          </p:cNvSpPr>
          <p:nvPr/>
        </p:nvSpPr>
        <p:spPr bwMode="auto">
          <a:xfrm>
            <a:off x="6937375" y="5473700"/>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attachment</a:t>
            </a:r>
          </a:p>
        </p:txBody>
      </p:sp>
      <p:grpSp>
        <p:nvGrpSpPr>
          <p:cNvPr id="79993" name="Group 121"/>
          <p:cNvGrpSpPr>
            <a:grpSpLocks/>
          </p:cNvGrpSpPr>
          <p:nvPr/>
        </p:nvGrpSpPr>
        <p:grpSpPr bwMode="auto">
          <a:xfrm>
            <a:off x="2460625" y="2303463"/>
            <a:ext cx="1298575" cy="785812"/>
            <a:chOff x="1550" y="1451"/>
            <a:chExt cx="818" cy="495"/>
          </a:xfrm>
        </p:grpSpPr>
        <p:sp>
          <p:nvSpPr>
            <p:cNvPr id="79994"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95"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96"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79997"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79998" name="Group 126"/>
          <p:cNvGrpSpPr>
            <a:grpSpLocks/>
          </p:cNvGrpSpPr>
          <p:nvPr/>
        </p:nvGrpSpPr>
        <p:grpSpPr bwMode="auto">
          <a:xfrm>
            <a:off x="4411663" y="3959225"/>
            <a:ext cx="858837" cy="785813"/>
            <a:chOff x="2779" y="2494"/>
            <a:chExt cx="541" cy="495"/>
          </a:xfrm>
        </p:grpSpPr>
        <p:sp>
          <p:nvSpPr>
            <p:cNvPr id="79999" name="Oval 127"/>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000" name="Oval 128"/>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001" name="Oval 129"/>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002" name="Text Box 130"/>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977132884"/>
      </p:ext>
    </p:extLst>
  </p:cSld>
  <p:clrMapOvr>
    <a:masterClrMapping/>
  </p:clrMapOvr>
  <p:transition spd="slow"/>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initial effects</a:t>
            </a:r>
          </a:p>
        </p:txBody>
      </p:sp>
      <p:sp>
        <p:nvSpPr>
          <p:cNvPr id="80899"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0900"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0901" name="Group 5"/>
          <p:cNvGrpSpPr>
            <a:grpSpLocks/>
          </p:cNvGrpSpPr>
          <p:nvPr/>
        </p:nvGrpSpPr>
        <p:grpSpPr bwMode="auto">
          <a:xfrm rot="1198672">
            <a:off x="2047875" y="4568825"/>
            <a:ext cx="858838" cy="785813"/>
            <a:chOff x="1751" y="1135"/>
            <a:chExt cx="2232" cy="2232"/>
          </a:xfrm>
        </p:grpSpPr>
        <p:sp>
          <p:nvSpPr>
            <p:cNvPr id="80902"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3"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4"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5"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06" name="Group 10"/>
          <p:cNvGrpSpPr>
            <a:grpSpLocks/>
          </p:cNvGrpSpPr>
          <p:nvPr/>
        </p:nvGrpSpPr>
        <p:grpSpPr bwMode="auto">
          <a:xfrm rot="-1425292">
            <a:off x="3419475" y="4343400"/>
            <a:ext cx="858838" cy="785813"/>
            <a:chOff x="1751" y="1135"/>
            <a:chExt cx="2232" cy="2232"/>
          </a:xfrm>
        </p:grpSpPr>
        <p:sp>
          <p:nvSpPr>
            <p:cNvPr id="80907"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8"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09"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10"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11" name="Group 15"/>
          <p:cNvGrpSpPr>
            <a:grpSpLocks/>
          </p:cNvGrpSpPr>
          <p:nvPr/>
        </p:nvGrpSpPr>
        <p:grpSpPr bwMode="auto">
          <a:xfrm>
            <a:off x="6169025" y="2941638"/>
            <a:ext cx="858838" cy="785812"/>
            <a:chOff x="1751" y="1135"/>
            <a:chExt cx="2232" cy="2232"/>
          </a:xfrm>
        </p:grpSpPr>
        <p:sp>
          <p:nvSpPr>
            <p:cNvPr id="80912"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13"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14"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15"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16" name="Group 20"/>
          <p:cNvGrpSpPr>
            <a:grpSpLocks/>
          </p:cNvGrpSpPr>
          <p:nvPr/>
        </p:nvGrpSpPr>
        <p:grpSpPr bwMode="auto">
          <a:xfrm>
            <a:off x="6221413" y="4371975"/>
            <a:ext cx="858837" cy="785813"/>
            <a:chOff x="1751" y="1135"/>
            <a:chExt cx="2232" cy="2232"/>
          </a:xfrm>
        </p:grpSpPr>
        <p:sp>
          <p:nvSpPr>
            <p:cNvPr id="80917"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18"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19"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20"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21" name="Group 25"/>
          <p:cNvGrpSpPr>
            <a:grpSpLocks/>
          </p:cNvGrpSpPr>
          <p:nvPr/>
        </p:nvGrpSpPr>
        <p:grpSpPr bwMode="auto">
          <a:xfrm>
            <a:off x="5081588" y="2724150"/>
            <a:ext cx="858837" cy="785813"/>
            <a:chOff x="1751" y="1135"/>
            <a:chExt cx="2232" cy="2232"/>
          </a:xfrm>
        </p:grpSpPr>
        <p:sp>
          <p:nvSpPr>
            <p:cNvPr id="80922"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23"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24"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25"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26" name="Group 30"/>
          <p:cNvGrpSpPr>
            <a:grpSpLocks/>
          </p:cNvGrpSpPr>
          <p:nvPr/>
        </p:nvGrpSpPr>
        <p:grpSpPr bwMode="auto">
          <a:xfrm rot="3434755">
            <a:off x="5226050" y="4930776"/>
            <a:ext cx="858837" cy="785812"/>
            <a:chOff x="1751" y="1135"/>
            <a:chExt cx="2232" cy="2232"/>
          </a:xfrm>
        </p:grpSpPr>
        <p:sp>
          <p:nvSpPr>
            <p:cNvPr id="80927"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28"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29"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30"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31" name="Group 35"/>
          <p:cNvGrpSpPr>
            <a:grpSpLocks/>
          </p:cNvGrpSpPr>
          <p:nvPr/>
        </p:nvGrpSpPr>
        <p:grpSpPr bwMode="auto">
          <a:xfrm>
            <a:off x="4049713" y="5264150"/>
            <a:ext cx="858837" cy="785813"/>
            <a:chOff x="1751" y="1135"/>
            <a:chExt cx="2232" cy="2232"/>
          </a:xfrm>
        </p:grpSpPr>
        <p:sp>
          <p:nvSpPr>
            <p:cNvPr id="80932"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33"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34"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35"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36" name="Group 40"/>
          <p:cNvGrpSpPr>
            <a:grpSpLocks/>
          </p:cNvGrpSpPr>
          <p:nvPr/>
        </p:nvGrpSpPr>
        <p:grpSpPr bwMode="auto">
          <a:xfrm rot="1626381">
            <a:off x="1901825" y="5641975"/>
            <a:ext cx="858838" cy="785813"/>
            <a:chOff x="1751" y="1135"/>
            <a:chExt cx="2232" cy="2232"/>
          </a:xfrm>
        </p:grpSpPr>
        <p:sp>
          <p:nvSpPr>
            <p:cNvPr id="80937"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38"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39"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40"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41" name="Group 45"/>
          <p:cNvGrpSpPr>
            <a:grpSpLocks/>
          </p:cNvGrpSpPr>
          <p:nvPr/>
        </p:nvGrpSpPr>
        <p:grpSpPr bwMode="auto">
          <a:xfrm>
            <a:off x="1082675" y="4937125"/>
            <a:ext cx="858838" cy="785813"/>
            <a:chOff x="1751" y="1135"/>
            <a:chExt cx="2232" cy="2232"/>
          </a:xfrm>
        </p:grpSpPr>
        <p:sp>
          <p:nvSpPr>
            <p:cNvPr id="80942"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43"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44"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45"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46" name="Group 50"/>
          <p:cNvGrpSpPr>
            <a:grpSpLocks/>
          </p:cNvGrpSpPr>
          <p:nvPr/>
        </p:nvGrpSpPr>
        <p:grpSpPr bwMode="auto">
          <a:xfrm>
            <a:off x="5965825" y="1970088"/>
            <a:ext cx="858838" cy="785812"/>
            <a:chOff x="1751" y="1135"/>
            <a:chExt cx="2232" cy="2232"/>
          </a:xfrm>
        </p:grpSpPr>
        <p:sp>
          <p:nvSpPr>
            <p:cNvPr id="80947"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48"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49"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0"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51" name="Group 55"/>
          <p:cNvGrpSpPr>
            <a:grpSpLocks/>
          </p:cNvGrpSpPr>
          <p:nvPr/>
        </p:nvGrpSpPr>
        <p:grpSpPr bwMode="auto">
          <a:xfrm rot="879490">
            <a:off x="4841875" y="1671638"/>
            <a:ext cx="858838" cy="785812"/>
            <a:chOff x="1751" y="1135"/>
            <a:chExt cx="2232" cy="2232"/>
          </a:xfrm>
        </p:grpSpPr>
        <p:sp>
          <p:nvSpPr>
            <p:cNvPr id="80952"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3"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4"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5"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0956"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7"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8"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59"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0"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1"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2"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3"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0964" name="Group 68"/>
          <p:cNvGrpSpPr>
            <a:grpSpLocks/>
          </p:cNvGrpSpPr>
          <p:nvPr/>
        </p:nvGrpSpPr>
        <p:grpSpPr bwMode="auto">
          <a:xfrm>
            <a:off x="204788" y="4784725"/>
            <a:ext cx="858837" cy="785813"/>
            <a:chOff x="1751" y="1135"/>
            <a:chExt cx="2232" cy="2232"/>
          </a:xfrm>
        </p:grpSpPr>
        <p:sp>
          <p:nvSpPr>
            <p:cNvPr id="80965"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6"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7"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68"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0969" name="Group 73"/>
          <p:cNvGrpSpPr>
            <a:grpSpLocks/>
          </p:cNvGrpSpPr>
          <p:nvPr/>
        </p:nvGrpSpPr>
        <p:grpSpPr bwMode="auto">
          <a:xfrm>
            <a:off x="479425" y="5757863"/>
            <a:ext cx="858838" cy="785812"/>
            <a:chOff x="1751" y="1135"/>
            <a:chExt cx="2232" cy="2232"/>
          </a:xfrm>
        </p:grpSpPr>
        <p:sp>
          <p:nvSpPr>
            <p:cNvPr id="80970"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71"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72"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73"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0974"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80975" name="Group 79"/>
          <p:cNvGrpSpPr>
            <a:grpSpLocks/>
          </p:cNvGrpSpPr>
          <p:nvPr/>
        </p:nvGrpSpPr>
        <p:grpSpPr bwMode="auto">
          <a:xfrm>
            <a:off x="471488" y="2281238"/>
            <a:ext cx="858837" cy="785812"/>
            <a:chOff x="1751" y="1135"/>
            <a:chExt cx="2232" cy="2232"/>
          </a:xfrm>
        </p:grpSpPr>
        <p:sp>
          <p:nvSpPr>
            <p:cNvPr id="80976"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77"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78"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79"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0980"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0981"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0982" name="Text Box 86"/>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0983"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0984"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0985"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86"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87"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88"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89"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0"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1"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2"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3"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4"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5"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6"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7"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8"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0999"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00"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01"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1002"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1003"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1004"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1005"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1006"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1007" name="Group 111"/>
          <p:cNvGrpSpPr>
            <a:grpSpLocks/>
          </p:cNvGrpSpPr>
          <p:nvPr/>
        </p:nvGrpSpPr>
        <p:grpSpPr bwMode="auto">
          <a:xfrm rot="-3226531">
            <a:off x="6176963" y="5314950"/>
            <a:ext cx="858837" cy="785813"/>
            <a:chOff x="1751" y="1135"/>
            <a:chExt cx="2232" cy="2232"/>
          </a:xfrm>
        </p:grpSpPr>
        <p:sp>
          <p:nvSpPr>
            <p:cNvPr id="81008"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09"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0"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1"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1012"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3"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4"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5"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6" name="Oval 120"/>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17" name="Text Box 121"/>
          <p:cNvSpPr txBox="1">
            <a:spLocks noChangeArrowheads="1"/>
          </p:cNvSpPr>
          <p:nvPr/>
        </p:nvSpPr>
        <p:spPr bwMode="auto">
          <a:xfrm>
            <a:off x="6934200" y="5473700"/>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attachment</a:t>
            </a:r>
          </a:p>
        </p:txBody>
      </p:sp>
      <p:grpSp>
        <p:nvGrpSpPr>
          <p:cNvPr id="81018" name="Group 122"/>
          <p:cNvGrpSpPr>
            <a:grpSpLocks/>
          </p:cNvGrpSpPr>
          <p:nvPr/>
        </p:nvGrpSpPr>
        <p:grpSpPr bwMode="auto">
          <a:xfrm>
            <a:off x="2460625" y="2303463"/>
            <a:ext cx="1298575" cy="785812"/>
            <a:chOff x="1550" y="1451"/>
            <a:chExt cx="818" cy="495"/>
          </a:xfrm>
        </p:grpSpPr>
        <p:sp>
          <p:nvSpPr>
            <p:cNvPr id="81019" name="Oval 123"/>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20" name="Oval 124"/>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21" name="Oval 125"/>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22" name="Oval 126"/>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023" name="Group 127"/>
          <p:cNvGrpSpPr>
            <a:grpSpLocks/>
          </p:cNvGrpSpPr>
          <p:nvPr/>
        </p:nvGrpSpPr>
        <p:grpSpPr bwMode="auto">
          <a:xfrm>
            <a:off x="4411663" y="3959225"/>
            <a:ext cx="858837" cy="785813"/>
            <a:chOff x="2779" y="2494"/>
            <a:chExt cx="541" cy="495"/>
          </a:xfrm>
        </p:grpSpPr>
        <p:sp>
          <p:nvSpPr>
            <p:cNvPr id="81024" name="Oval 128"/>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25" name="Oval 129"/>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26" name="Oval 130"/>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027" name="Text Box 131"/>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4115175898"/>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initial effects</a:t>
            </a:r>
          </a:p>
        </p:txBody>
      </p:sp>
      <p:sp>
        <p:nvSpPr>
          <p:cNvPr id="81923"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1924"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1925" name="Group 5"/>
          <p:cNvGrpSpPr>
            <a:grpSpLocks/>
          </p:cNvGrpSpPr>
          <p:nvPr/>
        </p:nvGrpSpPr>
        <p:grpSpPr bwMode="auto">
          <a:xfrm rot="1198672">
            <a:off x="2047875" y="4568825"/>
            <a:ext cx="858838" cy="785813"/>
            <a:chOff x="1751" y="1135"/>
            <a:chExt cx="2232" cy="2232"/>
          </a:xfrm>
        </p:grpSpPr>
        <p:sp>
          <p:nvSpPr>
            <p:cNvPr id="81926"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27"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28"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29"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30" name="Group 10"/>
          <p:cNvGrpSpPr>
            <a:grpSpLocks/>
          </p:cNvGrpSpPr>
          <p:nvPr/>
        </p:nvGrpSpPr>
        <p:grpSpPr bwMode="auto">
          <a:xfrm rot="-1425292">
            <a:off x="3419475" y="4343400"/>
            <a:ext cx="858838" cy="785813"/>
            <a:chOff x="1751" y="1135"/>
            <a:chExt cx="2232" cy="2232"/>
          </a:xfrm>
        </p:grpSpPr>
        <p:sp>
          <p:nvSpPr>
            <p:cNvPr id="81931"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2"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3"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4"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35" name="Group 15"/>
          <p:cNvGrpSpPr>
            <a:grpSpLocks/>
          </p:cNvGrpSpPr>
          <p:nvPr/>
        </p:nvGrpSpPr>
        <p:grpSpPr bwMode="auto">
          <a:xfrm>
            <a:off x="6169025" y="2941638"/>
            <a:ext cx="858838" cy="785812"/>
            <a:chOff x="1751" y="1135"/>
            <a:chExt cx="2232" cy="2232"/>
          </a:xfrm>
        </p:grpSpPr>
        <p:sp>
          <p:nvSpPr>
            <p:cNvPr id="81936"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7"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8"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39"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40" name="Group 20"/>
          <p:cNvGrpSpPr>
            <a:grpSpLocks/>
          </p:cNvGrpSpPr>
          <p:nvPr/>
        </p:nvGrpSpPr>
        <p:grpSpPr bwMode="auto">
          <a:xfrm>
            <a:off x="6221413" y="4371975"/>
            <a:ext cx="858837" cy="785813"/>
            <a:chOff x="1751" y="1135"/>
            <a:chExt cx="2232" cy="2232"/>
          </a:xfrm>
        </p:grpSpPr>
        <p:sp>
          <p:nvSpPr>
            <p:cNvPr id="81941"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42"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43"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44"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45" name="Group 25"/>
          <p:cNvGrpSpPr>
            <a:grpSpLocks/>
          </p:cNvGrpSpPr>
          <p:nvPr/>
        </p:nvGrpSpPr>
        <p:grpSpPr bwMode="auto">
          <a:xfrm>
            <a:off x="5081588" y="2724150"/>
            <a:ext cx="858837" cy="785813"/>
            <a:chOff x="1751" y="1135"/>
            <a:chExt cx="2232" cy="2232"/>
          </a:xfrm>
        </p:grpSpPr>
        <p:sp>
          <p:nvSpPr>
            <p:cNvPr id="81946"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47"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48"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49"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50" name="Group 30"/>
          <p:cNvGrpSpPr>
            <a:grpSpLocks/>
          </p:cNvGrpSpPr>
          <p:nvPr/>
        </p:nvGrpSpPr>
        <p:grpSpPr bwMode="auto">
          <a:xfrm rot="3434755">
            <a:off x="5226050" y="4930776"/>
            <a:ext cx="858837" cy="785812"/>
            <a:chOff x="1751" y="1135"/>
            <a:chExt cx="2232" cy="2232"/>
          </a:xfrm>
        </p:grpSpPr>
        <p:sp>
          <p:nvSpPr>
            <p:cNvPr id="81951"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52"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53"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54"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55" name="Group 35"/>
          <p:cNvGrpSpPr>
            <a:grpSpLocks/>
          </p:cNvGrpSpPr>
          <p:nvPr/>
        </p:nvGrpSpPr>
        <p:grpSpPr bwMode="auto">
          <a:xfrm>
            <a:off x="4049713" y="5264150"/>
            <a:ext cx="858837" cy="785813"/>
            <a:chOff x="1751" y="1135"/>
            <a:chExt cx="2232" cy="2232"/>
          </a:xfrm>
        </p:grpSpPr>
        <p:sp>
          <p:nvSpPr>
            <p:cNvPr id="81956"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57"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58"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59"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60" name="Group 40"/>
          <p:cNvGrpSpPr>
            <a:grpSpLocks/>
          </p:cNvGrpSpPr>
          <p:nvPr/>
        </p:nvGrpSpPr>
        <p:grpSpPr bwMode="auto">
          <a:xfrm rot="1626381">
            <a:off x="1901825" y="5641975"/>
            <a:ext cx="858838" cy="785813"/>
            <a:chOff x="1751" y="1135"/>
            <a:chExt cx="2232" cy="2232"/>
          </a:xfrm>
        </p:grpSpPr>
        <p:sp>
          <p:nvSpPr>
            <p:cNvPr id="81961"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62"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63"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64"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65" name="Group 45"/>
          <p:cNvGrpSpPr>
            <a:grpSpLocks/>
          </p:cNvGrpSpPr>
          <p:nvPr/>
        </p:nvGrpSpPr>
        <p:grpSpPr bwMode="auto">
          <a:xfrm>
            <a:off x="1082675" y="4937125"/>
            <a:ext cx="858838" cy="785813"/>
            <a:chOff x="1751" y="1135"/>
            <a:chExt cx="2232" cy="2232"/>
          </a:xfrm>
        </p:grpSpPr>
        <p:sp>
          <p:nvSpPr>
            <p:cNvPr id="81966"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67"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68"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69"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70" name="Group 50"/>
          <p:cNvGrpSpPr>
            <a:grpSpLocks/>
          </p:cNvGrpSpPr>
          <p:nvPr/>
        </p:nvGrpSpPr>
        <p:grpSpPr bwMode="auto">
          <a:xfrm>
            <a:off x="5965825" y="1970088"/>
            <a:ext cx="858838" cy="785812"/>
            <a:chOff x="1751" y="1135"/>
            <a:chExt cx="2232" cy="2232"/>
          </a:xfrm>
        </p:grpSpPr>
        <p:sp>
          <p:nvSpPr>
            <p:cNvPr id="81971"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72"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73"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74"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75" name="Group 55"/>
          <p:cNvGrpSpPr>
            <a:grpSpLocks/>
          </p:cNvGrpSpPr>
          <p:nvPr/>
        </p:nvGrpSpPr>
        <p:grpSpPr bwMode="auto">
          <a:xfrm rot="879490">
            <a:off x="4841875" y="1671638"/>
            <a:ext cx="858838" cy="785812"/>
            <a:chOff x="1751" y="1135"/>
            <a:chExt cx="2232" cy="2232"/>
          </a:xfrm>
        </p:grpSpPr>
        <p:sp>
          <p:nvSpPr>
            <p:cNvPr id="81976"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77"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78"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79"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1980"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1"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2"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3"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4"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5"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6"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87"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1988" name="Group 68"/>
          <p:cNvGrpSpPr>
            <a:grpSpLocks/>
          </p:cNvGrpSpPr>
          <p:nvPr/>
        </p:nvGrpSpPr>
        <p:grpSpPr bwMode="auto">
          <a:xfrm>
            <a:off x="204788" y="4784725"/>
            <a:ext cx="858837" cy="785813"/>
            <a:chOff x="1751" y="1135"/>
            <a:chExt cx="2232" cy="2232"/>
          </a:xfrm>
        </p:grpSpPr>
        <p:sp>
          <p:nvSpPr>
            <p:cNvPr id="81989"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90"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91"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92"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1993" name="Group 73"/>
          <p:cNvGrpSpPr>
            <a:grpSpLocks/>
          </p:cNvGrpSpPr>
          <p:nvPr/>
        </p:nvGrpSpPr>
        <p:grpSpPr bwMode="auto">
          <a:xfrm>
            <a:off x="479425" y="5757863"/>
            <a:ext cx="858838" cy="785812"/>
            <a:chOff x="1751" y="1135"/>
            <a:chExt cx="2232" cy="2232"/>
          </a:xfrm>
        </p:grpSpPr>
        <p:sp>
          <p:nvSpPr>
            <p:cNvPr id="81994"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95"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96"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1997"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1998"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81999" name="Group 79"/>
          <p:cNvGrpSpPr>
            <a:grpSpLocks/>
          </p:cNvGrpSpPr>
          <p:nvPr/>
        </p:nvGrpSpPr>
        <p:grpSpPr bwMode="auto">
          <a:xfrm>
            <a:off x="471488" y="2281238"/>
            <a:ext cx="858837" cy="785812"/>
            <a:chOff x="1751" y="1135"/>
            <a:chExt cx="2232" cy="2232"/>
          </a:xfrm>
        </p:grpSpPr>
        <p:sp>
          <p:nvSpPr>
            <p:cNvPr id="82000"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01"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02"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03"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2004" name="Text Box 84"/>
          <p:cNvSpPr txBox="1">
            <a:spLocks noChangeArrowheads="1"/>
          </p:cNvSpPr>
          <p:nvPr/>
        </p:nvSpPr>
        <p:spPr bwMode="auto">
          <a:xfrm>
            <a:off x="3806825" y="59245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2005" name="Text Box 85"/>
          <p:cNvSpPr txBox="1">
            <a:spLocks noChangeArrowheads="1"/>
          </p:cNvSpPr>
          <p:nvPr/>
        </p:nvSpPr>
        <p:spPr bwMode="auto">
          <a:xfrm>
            <a:off x="4830763" y="118586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2006" name="Text Box 86"/>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2007" name="Text Box 87"/>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2008" name="Text Box 88"/>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2009" name="Oval 89"/>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0" name="Oval 90"/>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1" name="Oval 91"/>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2" name="Oval 92"/>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3" name="Oval 93"/>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4" name="Oval 94"/>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5" name="Oval 95"/>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6" name="Oval 96"/>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7" name="Oval 97"/>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8" name="Oval 98"/>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19" name="Oval 99"/>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20" name="Oval 100"/>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21" name="Oval 101"/>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22" name="Oval 102"/>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23" name="Oval 103"/>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24" name="Oval 104"/>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25" name="Text Box 105"/>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2026" name="Text Box 106"/>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2027" name="Text Box 107"/>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2028" name="Text Box 108"/>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2029" name="Text Box 109"/>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2030" name="Text Box 110"/>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2031" name="Group 111"/>
          <p:cNvGrpSpPr>
            <a:grpSpLocks/>
          </p:cNvGrpSpPr>
          <p:nvPr/>
        </p:nvGrpSpPr>
        <p:grpSpPr bwMode="auto">
          <a:xfrm rot="-3226531">
            <a:off x="6176963" y="5314950"/>
            <a:ext cx="858837" cy="785813"/>
            <a:chOff x="1751" y="1135"/>
            <a:chExt cx="2232" cy="2232"/>
          </a:xfrm>
        </p:grpSpPr>
        <p:sp>
          <p:nvSpPr>
            <p:cNvPr id="82032" name="Oval 112"/>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33" name="Oval 113"/>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34" name="Oval 114"/>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35" name="Oval 115"/>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2036" name="Oval 116"/>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37" name="Oval 117"/>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38" name="Oval 118"/>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39" name="Oval 119"/>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40" name="Oval 120"/>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2041" name="Group 121"/>
          <p:cNvGrpSpPr>
            <a:grpSpLocks/>
          </p:cNvGrpSpPr>
          <p:nvPr/>
        </p:nvGrpSpPr>
        <p:grpSpPr bwMode="auto">
          <a:xfrm>
            <a:off x="2460625" y="2303463"/>
            <a:ext cx="1298575" cy="785812"/>
            <a:chOff x="1550" y="1451"/>
            <a:chExt cx="818" cy="495"/>
          </a:xfrm>
        </p:grpSpPr>
        <p:sp>
          <p:nvSpPr>
            <p:cNvPr id="82042"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43"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44"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45"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2046" name="Text Box 126"/>
          <p:cNvSpPr txBox="1">
            <a:spLocks noChangeArrowheads="1"/>
          </p:cNvSpPr>
          <p:nvPr/>
        </p:nvSpPr>
        <p:spPr bwMode="auto">
          <a:xfrm>
            <a:off x="4541838" y="5995988"/>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attachment</a:t>
            </a:r>
          </a:p>
        </p:txBody>
      </p:sp>
      <p:sp>
        <p:nvSpPr>
          <p:cNvPr id="82047" name="Text Box 127"/>
          <p:cNvSpPr txBox="1">
            <a:spLocks noChangeArrowheads="1"/>
          </p:cNvSpPr>
          <p:nvPr/>
        </p:nvSpPr>
        <p:spPr bwMode="auto">
          <a:xfrm>
            <a:off x="5537200" y="1474788"/>
            <a:ext cx="1127125"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attachment</a:t>
            </a:r>
          </a:p>
        </p:txBody>
      </p:sp>
      <p:grpSp>
        <p:nvGrpSpPr>
          <p:cNvPr id="82048" name="Group 128"/>
          <p:cNvGrpSpPr>
            <a:grpSpLocks/>
          </p:cNvGrpSpPr>
          <p:nvPr/>
        </p:nvGrpSpPr>
        <p:grpSpPr bwMode="auto">
          <a:xfrm>
            <a:off x="4411663" y="3959225"/>
            <a:ext cx="858837" cy="785813"/>
            <a:chOff x="2779" y="2494"/>
            <a:chExt cx="541" cy="495"/>
          </a:xfrm>
        </p:grpSpPr>
        <p:sp>
          <p:nvSpPr>
            <p:cNvPr id="82049"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50"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51"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052"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1343944085"/>
      </p:ext>
    </p:extLst>
  </p:cSld>
  <p:clrMapOvr>
    <a:masterClrMapping/>
  </p:clrMapOvr>
  <p:transition spd="slow"/>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initial effects</a:t>
            </a:r>
          </a:p>
        </p:txBody>
      </p:sp>
      <p:sp>
        <p:nvSpPr>
          <p:cNvPr id="82947" name="Text Box 3"/>
          <p:cNvSpPr txBox="1">
            <a:spLocks noChangeArrowheads="1"/>
          </p:cNvSpPr>
          <p:nvPr/>
        </p:nvSpPr>
        <p:spPr bwMode="auto">
          <a:xfrm>
            <a:off x="8577263" y="3729038"/>
            <a:ext cx="4016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2948" name="Oval 4"/>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2949" name="Group 5"/>
          <p:cNvGrpSpPr>
            <a:grpSpLocks/>
          </p:cNvGrpSpPr>
          <p:nvPr/>
        </p:nvGrpSpPr>
        <p:grpSpPr bwMode="auto">
          <a:xfrm rot="1198672">
            <a:off x="2047875" y="4568825"/>
            <a:ext cx="858838" cy="785813"/>
            <a:chOff x="1751" y="1135"/>
            <a:chExt cx="2232" cy="2232"/>
          </a:xfrm>
        </p:grpSpPr>
        <p:sp>
          <p:nvSpPr>
            <p:cNvPr id="82950" name="Oval 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51" name="Oval 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52" name="Oval 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53" name="Oval 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54" name="Group 10"/>
          <p:cNvGrpSpPr>
            <a:grpSpLocks/>
          </p:cNvGrpSpPr>
          <p:nvPr/>
        </p:nvGrpSpPr>
        <p:grpSpPr bwMode="auto">
          <a:xfrm rot="-1425292">
            <a:off x="3419475" y="4343400"/>
            <a:ext cx="858838" cy="785813"/>
            <a:chOff x="1751" y="1135"/>
            <a:chExt cx="2232" cy="2232"/>
          </a:xfrm>
        </p:grpSpPr>
        <p:sp>
          <p:nvSpPr>
            <p:cNvPr id="82955" name="Oval 1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56" name="Oval 1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57" name="Oval 1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58" name="Oval 1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59" name="Group 15"/>
          <p:cNvGrpSpPr>
            <a:grpSpLocks/>
          </p:cNvGrpSpPr>
          <p:nvPr/>
        </p:nvGrpSpPr>
        <p:grpSpPr bwMode="auto">
          <a:xfrm>
            <a:off x="6169025" y="2941638"/>
            <a:ext cx="858838" cy="785812"/>
            <a:chOff x="1751" y="1135"/>
            <a:chExt cx="2232" cy="2232"/>
          </a:xfrm>
        </p:grpSpPr>
        <p:sp>
          <p:nvSpPr>
            <p:cNvPr id="82960" name="Oval 1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1" name="Oval 1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2" name="Oval 1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3" name="Oval 1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64" name="Group 20"/>
          <p:cNvGrpSpPr>
            <a:grpSpLocks/>
          </p:cNvGrpSpPr>
          <p:nvPr/>
        </p:nvGrpSpPr>
        <p:grpSpPr bwMode="auto">
          <a:xfrm>
            <a:off x="6221413" y="4371975"/>
            <a:ext cx="858837" cy="785813"/>
            <a:chOff x="1751" y="1135"/>
            <a:chExt cx="2232" cy="2232"/>
          </a:xfrm>
        </p:grpSpPr>
        <p:sp>
          <p:nvSpPr>
            <p:cNvPr id="82965" name="Oval 2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6" name="Oval 2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7" name="Oval 2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68" name="Oval 2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69" name="Group 25"/>
          <p:cNvGrpSpPr>
            <a:grpSpLocks/>
          </p:cNvGrpSpPr>
          <p:nvPr/>
        </p:nvGrpSpPr>
        <p:grpSpPr bwMode="auto">
          <a:xfrm>
            <a:off x="5081588" y="2724150"/>
            <a:ext cx="858837" cy="785813"/>
            <a:chOff x="1751" y="1135"/>
            <a:chExt cx="2232" cy="2232"/>
          </a:xfrm>
        </p:grpSpPr>
        <p:sp>
          <p:nvSpPr>
            <p:cNvPr id="82970" name="Oval 2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71" name="Oval 2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72" name="Oval 2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73" name="Oval 2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74" name="Group 30"/>
          <p:cNvGrpSpPr>
            <a:grpSpLocks/>
          </p:cNvGrpSpPr>
          <p:nvPr/>
        </p:nvGrpSpPr>
        <p:grpSpPr bwMode="auto">
          <a:xfrm rot="3434755">
            <a:off x="5226050" y="4930776"/>
            <a:ext cx="858837" cy="785812"/>
            <a:chOff x="1751" y="1135"/>
            <a:chExt cx="2232" cy="2232"/>
          </a:xfrm>
        </p:grpSpPr>
        <p:sp>
          <p:nvSpPr>
            <p:cNvPr id="82975" name="Oval 3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76" name="Oval 3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77" name="Oval 3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78" name="Oval 3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79" name="Group 35"/>
          <p:cNvGrpSpPr>
            <a:grpSpLocks/>
          </p:cNvGrpSpPr>
          <p:nvPr/>
        </p:nvGrpSpPr>
        <p:grpSpPr bwMode="auto">
          <a:xfrm>
            <a:off x="4049713" y="5264150"/>
            <a:ext cx="858837" cy="785813"/>
            <a:chOff x="1751" y="1135"/>
            <a:chExt cx="2232" cy="2232"/>
          </a:xfrm>
        </p:grpSpPr>
        <p:sp>
          <p:nvSpPr>
            <p:cNvPr id="82980" name="Oval 3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81" name="Oval 3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82" name="Oval 3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83" name="Oval 3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84" name="Group 40"/>
          <p:cNvGrpSpPr>
            <a:grpSpLocks/>
          </p:cNvGrpSpPr>
          <p:nvPr/>
        </p:nvGrpSpPr>
        <p:grpSpPr bwMode="auto">
          <a:xfrm rot="1626381">
            <a:off x="1901825" y="5641975"/>
            <a:ext cx="858838" cy="785813"/>
            <a:chOff x="1751" y="1135"/>
            <a:chExt cx="2232" cy="2232"/>
          </a:xfrm>
        </p:grpSpPr>
        <p:sp>
          <p:nvSpPr>
            <p:cNvPr id="82985" name="Oval 4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86" name="Oval 4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87" name="Oval 4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88" name="Oval 4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89" name="Group 45"/>
          <p:cNvGrpSpPr>
            <a:grpSpLocks/>
          </p:cNvGrpSpPr>
          <p:nvPr/>
        </p:nvGrpSpPr>
        <p:grpSpPr bwMode="auto">
          <a:xfrm>
            <a:off x="1082675" y="4937125"/>
            <a:ext cx="858838" cy="785813"/>
            <a:chOff x="1751" y="1135"/>
            <a:chExt cx="2232" cy="2232"/>
          </a:xfrm>
        </p:grpSpPr>
        <p:sp>
          <p:nvSpPr>
            <p:cNvPr id="82990" name="Oval 4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91" name="Oval 4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92" name="Oval 4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93" name="Oval 4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94" name="Group 50"/>
          <p:cNvGrpSpPr>
            <a:grpSpLocks/>
          </p:cNvGrpSpPr>
          <p:nvPr/>
        </p:nvGrpSpPr>
        <p:grpSpPr bwMode="auto">
          <a:xfrm>
            <a:off x="5965825" y="1970088"/>
            <a:ext cx="858838" cy="785812"/>
            <a:chOff x="1751" y="1135"/>
            <a:chExt cx="2232" cy="2232"/>
          </a:xfrm>
        </p:grpSpPr>
        <p:sp>
          <p:nvSpPr>
            <p:cNvPr id="82995" name="Oval 5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96" name="Oval 5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97" name="Oval 5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2998" name="Oval 5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2999" name="Group 55"/>
          <p:cNvGrpSpPr>
            <a:grpSpLocks/>
          </p:cNvGrpSpPr>
          <p:nvPr/>
        </p:nvGrpSpPr>
        <p:grpSpPr bwMode="auto">
          <a:xfrm rot="879490">
            <a:off x="4841875" y="1671638"/>
            <a:ext cx="858838" cy="785812"/>
            <a:chOff x="1751" y="1135"/>
            <a:chExt cx="2232" cy="2232"/>
          </a:xfrm>
        </p:grpSpPr>
        <p:sp>
          <p:nvSpPr>
            <p:cNvPr id="83000" name="Oval 5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1" name="Oval 5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2" name="Oval 5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3" name="Oval 5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3004" name="Oval 60"/>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5" name="Oval 61"/>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6" name="Oval 62"/>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7" name="Oval 63"/>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8" name="Oval 64"/>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09" name="Oval 65"/>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10" name="Oval 66"/>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11" name="Oval 67"/>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3012" name="Group 68"/>
          <p:cNvGrpSpPr>
            <a:grpSpLocks/>
          </p:cNvGrpSpPr>
          <p:nvPr/>
        </p:nvGrpSpPr>
        <p:grpSpPr bwMode="auto">
          <a:xfrm>
            <a:off x="204788" y="4784725"/>
            <a:ext cx="858837" cy="785813"/>
            <a:chOff x="1751" y="1135"/>
            <a:chExt cx="2232" cy="2232"/>
          </a:xfrm>
        </p:grpSpPr>
        <p:sp>
          <p:nvSpPr>
            <p:cNvPr id="83013"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14"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15"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16"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3017" name="Group 73"/>
          <p:cNvGrpSpPr>
            <a:grpSpLocks/>
          </p:cNvGrpSpPr>
          <p:nvPr/>
        </p:nvGrpSpPr>
        <p:grpSpPr bwMode="auto">
          <a:xfrm>
            <a:off x="479425" y="5757863"/>
            <a:ext cx="858838" cy="785812"/>
            <a:chOff x="1751" y="1135"/>
            <a:chExt cx="2232" cy="2232"/>
          </a:xfrm>
        </p:grpSpPr>
        <p:sp>
          <p:nvSpPr>
            <p:cNvPr id="83018"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19"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20"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21"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3022" name="Text Box 78"/>
          <p:cNvSpPr txBox="1">
            <a:spLocks noChangeArrowheads="1"/>
          </p:cNvSpPr>
          <p:nvPr/>
        </p:nvSpPr>
        <p:spPr bwMode="auto">
          <a:xfrm>
            <a:off x="2506663" y="1171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grpSp>
        <p:nvGrpSpPr>
          <p:cNvPr id="83023" name="Group 79"/>
          <p:cNvGrpSpPr>
            <a:grpSpLocks/>
          </p:cNvGrpSpPr>
          <p:nvPr/>
        </p:nvGrpSpPr>
        <p:grpSpPr bwMode="auto">
          <a:xfrm>
            <a:off x="471488" y="2281238"/>
            <a:ext cx="858837" cy="785812"/>
            <a:chOff x="1751" y="1135"/>
            <a:chExt cx="2232" cy="2232"/>
          </a:xfrm>
        </p:grpSpPr>
        <p:sp>
          <p:nvSpPr>
            <p:cNvPr id="83024" name="Oval 8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25" name="Oval 8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26" name="Oval 8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27" name="Oval 8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3028" name="Text Box 84"/>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3029" name="Text Box 85"/>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3030" name="Text Box 86"/>
          <p:cNvSpPr txBox="1">
            <a:spLocks noChangeArrowheads="1"/>
          </p:cNvSpPr>
          <p:nvPr/>
        </p:nvSpPr>
        <p:spPr bwMode="auto">
          <a:xfrm>
            <a:off x="1998663" y="12985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3031" name="Oval 87"/>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2" name="Oval 88"/>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3" name="Oval 89"/>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4" name="Oval 90"/>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5" name="Oval 91"/>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6" name="Oval 92"/>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7" name="Oval 93"/>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8" name="Oval 94"/>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39" name="Oval 95"/>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0" name="Oval 96"/>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1" name="Oval 97"/>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2" name="Oval 98"/>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3" name="Oval 99"/>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4" name="Oval 100"/>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5" name="Oval 101"/>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6" name="Oval 102"/>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47" name="Text Box 103"/>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3048" name="Text Box 104"/>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3049" name="Text Box 105"/>
          <p:cNvSpPr txBox="1">
            <a:spLocks noChangeArrowheads="1"/>
          </p:cNvSpPr>
          <p:nvPr/>
        </p:nvSpPr>
        <p:spPr bwMode="auto">
          <a:xfrm>
            <a:off x="7542213" y="4016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3050" name="Text Box 106"/>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3051" name="Text Box 107"/>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3052" name="Text Box 108"/>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3053" name="Group 109"/>
          <p:cNvGrpSpPr>
            <a:grpSpLocks/>
          </p:cNvGrpSpPr>
          <p:nvPr/>
        </p:nvGrpSpPr>
        <p:grpSpPr bwMode="auto">
          <a:xfrm rot="-3226531">
            <a:off x="6176963" y="5314950"/>
            <a:ext cx="858837" cy="785813"/>
            <a:chOff x="1751" y="1135"/>
            <a:chExt cx="2232" cy="2232"/>
          </a:xfrm>
        </p:grpSpPr>
        <p:sp>
          <p:nvSpPr>
            <p:cNvPr id="83054" name="Oval 1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55" name="Oval 1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56" name="Oval 1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57" name="Oval 1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3058" name="Oval 114"/>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59" name="Oval 115"/>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0" name="Oval 116"/>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1" name="Oval 117"/>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2" name="Oval 118"/>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3" name="Text Box 119"/>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3064" name="Oval 120"/>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3065" name="Group 121"/>
          <p:cNvGrpSpPr>
            <a:grpSpLocks/>
          </p:cNvGrpSpPr>
          <p:nvPr/>
        </p:nvGrpSpPr>
        <p:grpSpPr bwMode="auto">
          <a:xfrm>
            <a:off x="2460625" y="2303463"/>
            <a:ext cx="1298575" cy="785812"/>
            <a:chOff x="1550" y="1451"/>
            <a:chExt cx="818" cy="495"/>
          </a:xfrm>
        </p:grpSpPr>
        <p:sp>
          <p:nvSpPr>
            <p:cNvPr id="83066" name="Oval 122"/>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7" name="Oval 123"/>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8" name="Oval 124"/>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69" name="Oval 125"/>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3070" name="Oval 126"/>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71" name="Text Box 127"/>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grpSp>
        <p:nvGrpSpPr>
          <p:cNvPr id="83072" name="Group 128"/>
          <p:cNvGrpSpPr>
            <a:grpSpLocks/>
          </p:cNvGrpSpPr>
          <p:nvPr/>
        </p:nvGrpSpPr>
        <p:grpSpPr bwMode="auto">
          <a:xfrm>
            <a:off x="4411663" y="3959225"/>
            <a:ext cx="858837" cy="785813"/>
            <a:chOff x="2779" y="2494"/>
            <a:chExt cx="541" cy="495"/>
          </a:xfrm>
        </p:grpSpPr>
        <p:sp>
          <p:nvSpPr>
            <p:cNvPr id="83073"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74"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75"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076"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96947899"/>
      </p:ext>
    </p:extLst>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initial effects</a:t>
            </a:r>
          </a:p>
        </p:txBody>
      </p:sp>
      <p:sp>
        <p:nvSpPr>
          <p:cNvPr id="83971"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3972" name="Group 4"/>
          <p:cNvGrpSpPr>
            <a:grpSpLocks/>
          </p:cNvGrpSpPr>
          <p:nvPr/>
        </p:nvGrpSpPr>
        <p:grpSpPr bwMode="auto">
          <a:xfrm rot="1198672">
            <a:off x="2047875" y="4568825"/>
            <a:ext cx="858838" cy="785813"/>
            <a:chOff x="1751" y="1135"/>
            <a:chExt cx="2232" cy="2232"/>
          </a:xfrm>
        </p:grpSpPr>
        <p:sp>
          <p:nvSpPr>
            <p:cNvPr id="83973"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74"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75"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76"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3977" name="Group 9"/>
          <p:cNvGrpSpPr>
            <a:grpSpLocks/>
          </p:cNvGrpSpPr>
          <p:nvPr/>
        </p:nvGrpSpPr>
        <p:grpSpPr bwMode="auto">
          <a:xfrm rot="-1425292">
            <a:off x="3419475" y="4343400"/>
            <a:ext cx="858838" cy="785813"/>
            <a:chOff x="1751" y="1135"/>
            <a:chExt cx="2232" cy="2232"/>
          </a:xfrm>
        </p:grpSpPr>
        <p:sp>
          <p:nvSpPr>
            <p:cNvPr id="83978"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79"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0"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1"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3982" name="Group 14"/>
          <p:cNvGrpSpPr>
            <a:grpSpLocks/>
          </p:cNvGrpSpPr>
          <p:nvPr/>
        </p:nvGrpSpPr>
        <p:grpSpPr bwMode="auto">
          <a:xfrm>
            <a:off x="6169025" y="2941638"/>
            <a:ext cx="858838" cy="785812"/>
            <a:chOff x="1751" y="1135"/>
            <a:chExt cx="2232" cy="2232"/>
          </a:xfrm>
        </p:grpSpPr>
        <p:sp>
          <p:nvSpPr>
            <p:cNvPr id="83983"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4"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5"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6"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3987" name="Group 19"/>
          <p:cNvGrpSpPr>
            <a:grpSpLocks/>
          </p:cNvGrpSpPr>
          <p:nvPr/>
        </p:nvGrpSpPr>
        <p:grpSpPr bwMode="auto">
          <a:xfrm>
            <a:off x="6221413" y="4371975"/>
            <a:ext cx="858837" cy="785813"/>
            <a:chOff x="1751" y="1135"/>
            <a:chExt cx="2232" cy="2232"/>
          </a:xfrm>
        </p:grpSpPr>
        <p:sp>
          <p:nvSpPr>
            <p:cNvPr id="83988"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89"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90"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91"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3992" name="Group 24"/>
          <p:cNvGrpSpPr>
            <a:grpSpLocks/>
          </p:cNvGrpSpPr>
          <p:nvPr/>
        </p:nvGrpSpPr>
        <p:grpSpPr bwMode="auto">
          <a:xfrm>
            <a:off x="5081588" y="2724150"/>
            <a:ext cx="858837" cy="785813"/>
            <a:chOff x="1751" y="1135"/>
            <a:chExt cx="2232" cy="2232"/>
          </a:xfrm>
        </p:grpSpPr>
        <p:sp>
          <p:nvSpPr>
            <p:cNvPr id="83993"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94"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95"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96"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3997" name="Group 29"/>
          <p:cNvGrpSpPr>
            <a:grpSpLocks/>
          </p:cNvGrpSpPr>
          <p:nvPr/>
        </p:nvGrpSpPr>
        <p:grpSpPr bwMode="auto">
          <a:xfrm rot="3434755">
            <a:off x="5226050" y="4930776"/>
            <a:ext cx="858837" cy="785812"/>
            <a:chOff x="1751" y="1135"/>
            <a:chExt cx="2232" cy="2232"/>
          </a:xfrm>
        </p:grpSpPr>
        <p:sp>
          <p:nvSpPr>
            <p:cNvPr id="83998"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3999"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00"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01"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02" name="Group 34"/>
          <p:cNvGrpSpPr>
            <a:grpSpLocks/>
          </p:cNvGrpSpPr>
          <p:nvPr/>
        </p:nvGrpSpPr>
        <p:grpSpPr bwMode="auto">
          <a:xfrm>
            <a:off x="4049713" y="5264150"/>
            <a:ext cx="858837" cy="785813"/>
            <a:chOff x="1751" y="1135"/>
            <a:chExt cx="2232" cy="2232"/>
          </a:xfrm>
        </p:grpSpPr>
        <p:sp>
          <p:nvSpPr>
            <p:cNvPr id="84003"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04"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05"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06"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07" name="Group 39"/>
          <p:cNvGrpSpPr>
            <a:grpSpLocks/>
          </p:cNvGrpSpPr>
          <p:nvPr/>
        </p:nvGrpSpPr>
        <p:grpSpPr bwMode="auto">
          <a:xfrm rot="1626381">
            <a:off x="1901825" y="5641975"/>
            <a:ext cx="858838" cy="785813"/>
            <a:chOff x="1751" y="1135"/>
            <a:chExt cx="2232" cy="2232"/>
          </a:xfrm>
        </p:grpSpPr>
        <p:sp>
          <p:nvSpPr>
            <p:cNvPr id="84008"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09"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10"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11"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12" name="Group 44"/>
          <p:cNvGrpSpPr>
            <a:grpSpLocks/>
          </p:cNvGrpSpPr>
          <p:nvPr/>
        </p:nvGrpSpPr>
        <p:grpSpPr bwMode="auto">
          <a:xfrm>
            <a:off x="1082675" y="4937125"/>
            <a:ext cx="858838" cy="785813"/>
            <a:chOff x="1751" y="1135"/>
            <a:chExt cx="2232" cy="2232"/>
          </a:xfrm>
        </p:grpSpPr>
        <p:sp>
          <p:nvSpPr>
            <p:cNvPr id="84013"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14"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15"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16"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17" name="Group 49"/>
          <p:cNvGrpSpPr>
            <a:grpSpLocks/>
          </p:cNvGrpSpPr>
          <p:nvPr/>
        </p:nvGrpSpPr>
        <p:grpSpPr bwMode="auto">
          <a:xfrm>
            <a:off x="5965825" y="1970088"/>
            <a:ext cx="858838" cy="785812"/>
            <a:chOff x="1751" y="1135"/>
            <a:chExt cx="2232" cy="2232"/>
          </a:xfrm>
        </p:grpSpPr>
        <p:sp>
          <p:nvSpPr>
            <p:cNvPr id="84018"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19"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0"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1"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22" name="Group 54"/>
          <p:cNvGrpSpPr>
            <a:grpSpLocks/>
          </p:cNvGrpSpPr>
          <p:nvPr/>
        </p:nvGrpSpPr>
        <p:grpSpPr bwMode="auto">
          <a:xfrm rot="879490">
            <a:off x="4841875" y="1671638"/>
            <a:ext cx="858838" cy="785812"/>
            <a:chOff x="1751" y="1135"/>
            <a:chExt cx="2232" cy="2232"/>
          </a:xfrm>
        </p:grpSpPr>
        <p:sp>
          <p:nvSpPr>
            <p:cNvPr id="84023"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4"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5"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6"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4027"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8"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29"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0"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1"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2"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3"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4"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4035" name="Group 67"/>
          <p:cNvGrpSpPr>
            <a:grpSpLocks/>
          </p:cNvGrpSpPr>
          <p:nvPr/>
        </p:nvGrpSpPr>
        <p:grpSpPr bwMode="auto">
          <a:xfrm>
            <a:off x="204788" y="4784725"/>
            <a:ext cx="858837" cy="785813"/>
            <a:chOff x="1751" y="1135"/>
            <a:chExt cx="2232" cy="2232"/>
          </a:xfrm>
        </p:grpSpPr>
        <p:sp>
          <p:nvSpPr>
            <p:cNvPr id="84036"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7"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8"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39"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40" name="Group 72"/>
          <p:cNvGrpSpPr>
            <a:grpSpLocks/>
          </p:cNvGrpSpPr>
          <p:nvPr/>
        </p:nvGrpSpPr>
        <p:grpSpPr bwMode="auto">
          <a:xfrm>
            <a:off x="479425" y="5757863"/>
            <a:ext cx="858838" cy="785812"/>
            <a:chOff x="1751" y="1135"/>
            <a:chExt cx="2232" cy="2232"/>
          </a:xfrm>
        </p:grpSpPr>
        <p:sp>
          <p:nvSpPr>
            <p:cNvPr id="84041"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42"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43"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44"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4045" name="Group 77"/>
          <p:cNvGrpSpPr>
            <a:grpSpLocks/>
          </p:cNvGrpSpPr>
          <p:nvPr/>
        </p:nvGrpSpPr>
        <p:grpSpPr bwMode="auto">
          <a:xfrm>
            <a:off x="471488" y="2281238"/>
            <a:ext cx="858837" cy="785812"/>
            <a:chOff x="1751" y="1135"/>
            <a:chExt cx="2232" cy="2232"/>
          </a:xfrm>
        </p:grpSpPr>
        <p:sp>
          <p:nvSpPr>
            <p:cNvPr id="84046"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47"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48"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49"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4050"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4051" name="Text Box 8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4052"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3"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4"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5"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6"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7"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8"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59"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0" name="Oval 92"/>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1" name="Oval 93"/>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2" name="Oval 94"/>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3" name="Oval 95"/>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4" name="Oval 96"/>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5" name="Oval 97"/>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6" name="Oval 98"/>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7" name="Oval 99"/>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68" name="Text Box 100"/>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4069" name="Text Box 10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4070" name="Text Box 10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4071" name="Text Box 103"/>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4072" name="Text Box 10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4073" name="Group 105"/>
          <p:cNvGrpSpPr>
            <a:grpSpLocks/>
          </p:cNvGrpSpPr>
          <p:nvPr/>
        </p:nvGrpSpPr>
        <p:grpSpPr bwMode="auto">
          <a:xfrm rot="-3226531">
            <a:off x="6176963" y="5314950"/>
            <a:ext cx="858837" cy="785813"/>
            <a:chOff x="1751" y="1135"/>
            <a:chExt cx="2232" cy="2232"/>
          </a:xfrm>
        </p:grpSpPr>
        <p:sp>
          <p:nvSpPr>
            <p:cNvPr id="84074" name="Oval 10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75" name="Oval 10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76"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77" name="Oval 10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4078" name="Oval 110"/>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79" name="Oval 111"/>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0" name="Oval 112"/>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1" name="Oval 113"/>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2" name="Oval 114"/>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3" name="Text Box 115"/>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4084" name="Oval 116"/>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4085" name="Group 117"/>
          <p:cNvGrpSpPr>
            <a:grpSpLocks/>
          </p:cNvGrpSpPr>
          <p:nvPr/>
        </p:nvGrpSpPr>
        <p:grpSpPr bwMode="auto">
          <a:xfrm>
            <a:off x="2460625" y="2303463"/>
            <a:ext cx="1298575" cy="785812"/>
            <a:chOff x="1550" y="1451"/>
            <a:chExt cx="818" cy="495"/>
          </a:xfrm>
        </p:grpSpPr>
        <p:sp>
          <p:nvSpPr>
            <p:cNvPr id="84086" name="Oval 118"/>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7" name="Oval 119"/>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8" name="Oval 120"/>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89" name="Oval 121"/>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4090" name="Oval 122"/>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91" name="Text Box 123"/>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4092" name="Oval 124"/>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93" name="Oval 125"/>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94" name="Text Box 126"/>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4095" name="Text Box 127"/>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4096" name="Oval 128"/>
          <p:cNvSpPr>
            <a:spLocks noChangeAspect="1" noChangeArrowheads="1"/>
          </p:cNvSpPr>
          <p:nvPr/>
        </p:nvSpPr>
        <p:spPr bwMode="auto">
          <a:xfrm rot="23586493">
            <a:off x="7032625" y="402431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097" name="Oval 12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4098" name="Group 130"/>
          <p:cNvGrpSpPr>
            <a:grpSpLocks/>
          </p:cNvGrpSpPr>
          <p:nvPr/>
        </p:nvGrpSpPr>
        <p:grpSpPr bwMode="auto">
          <a:xfrm>
            <a:off x="4411663" y="3959225"/>
            <a:ext cx="858837" cy="785813"/>
            <a:chOff x="2779" y="2494"/>
            <a:chExt cx="541" cy="495"/>
          </a:xfrm>
        </p:grpSpPr>
        <p:sp>
          <p:nvSpPr>
            <p:cNvPr id="84099" name="Oval 131"/>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100" name="Oval 132"/>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101" name="Oval 133"/>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102" name="Text Box 134"/>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686859032"/>
      </p:ext>
    </p:extLst>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initial effects</a:t>
            </a:r>
          </a:p>
        </p:txBody>
      </p:sp>
      <p:sp>
        <p:nvSpPr>
          <p:cNvPr id="8499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4996" name="Group 4"/>
          <p:cNvGrpSpPr>
            <a:grpSpLocks/>
          </p:cNvGrpSpPr>
          <p:nvPr/>
        </p:nvGrpSpPr>
        <p:grpSpPr bwMode="auto">
          <a:xfrm rot="1198672">
            <a:off x="2047875" y="4568825"/>
            <a:ext cx="858838" cy="785813"/>
            <a:chOff x="1751" y="1135"/>
            <a:chExt cx="2232" cy="2232"/>
          </a:xfrm>
        </p:grpSpPr>
        <p:sp>
          <p:nvSpPr>
            <p:cNvPr id="8499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99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499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0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01" name="Group 9"/>
          <p:cNvGrpSpPr>
            <a:grpSpLocks/>
          </p:cNvGrpSpPr>
          <p:nvPr/>
        </p:nvGrpSpPr>
        <p:grpSpPr bwMode="auto">
          <a:xfrm rot="-1425292">
            <a:off x="3419475" y="4343400"/>
            <a:ext cx="858838" cy="785813"/>
            <a:chOff x="1751" y="1135"/>
            <a:chExt cx="2232" cy="2232"/>
          </a:xfrm>
        </p:grpSpPr>
        <p:sp>
          <p:nvSpPr>
            <p:cNvPr id="8500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0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0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0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06" name="Group 14"/>
          <p:cNvGrpSpPr>
            <a:grpSpLocks/>
          </p:cNvGrpSpPr>
          <p:nvPr/>
        </p:nvGrpSpPr>
        <p:grpSpPr bwMode="auto">
          <a:xfrm>
            <a:off x="6169025" y="2941638"/>
            <a:ext cx="858838" cy="785812"/>
            <a:chOff x="1751" y="1135"/>
            <a:chExt cx="2232" cy="2232"/>
          </a:xfrm>
        </p:grpSpPr>
        <p:sp>
          <p:nvSpPr>
            <p:cNvPr id="8500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0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0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1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11" name="Group 19"/>
          <p:cNvGrpSpPr>
            <a:grpSpLocks/>
          </p:cNvGrpSpPr>
          <p:nvPr/>
        </p:nvGrpSpPr>
        <p:grpSpPr bwMode="auto">
          <a:xfrm>
            <a:off x="6221413" y="4371975"/>
            <a:ext cx="858837" cy="785813"/>
            <a:chOff x="1751" y="1135"/>
            <a:chExt cx="2232" cy="2232"/>
          </a:xfrm>
        </p:grpSpPr>
        <p:sp>
          <p:nvSpPr>
            <p:cNvPr id="8501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1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1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1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16" name="Group 24"/>
          <p:cNvGrpSpPr>
            <a:grpSpLocks/>
          </p:cNvGrpSpPr>
          <p:nvPr/>
        </p:nvGrpSpPr>
        <p:grpSpPr bwMode="auto">
          <a:xfrm>
            <a:off x="5081588" y="2724150"/>
            <a:ext cx="858837" cy="785813"/>
            <a:chOff x="1751" y="1135"/>
            <a:chExt cx="2232" cy="2232"/>
          </a:xfrm>
        </p:grpSpPr>
        <p:sp>
          <p:nvSpPr>
            <p:cNvPr id="8501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1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1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21" name="Group 29"/>
          <p:cNvGrpSpPr>
            <a:grpSpLocks/>
          </p:cNvGrpSpPr>
          <p:nvPr/>
        </p:nvGrpSpPr>
        <p:grpSpPr bwMode="auto">
          <a:xfrm rot="3434755">
            <a:off x="5226050" y="4930776"/>
            <a:ext cx="858837" cy="785812"/>
            <a:chOff x="1751" y="1135"/>
            <a:chExt cx="2232" cy="2232"/>
          </a:xfrm>
        </p:grpSpPr>
        <p:sp>
          <p:nvSpPr>
            <p:cNvPr id="8502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26" name="Group 34"/>
          <p:cNvGrpSpPr>
            <a:grpSpLocks/>
          </p:cNvGrpSpPr>
          <p:nvPr/>
        </p:nvGrpSpPr>
        <p:grpSpPr bwMode="auto">
          <a:xfrm>
            <a:off x="4049713" y="5264150"/>
            <a:ext cx="858837" cy="785813"/>
            <a:chOff x="1751" y="1135"/>
            <a:chExt cx="2232" cy="2232"/>
          </a:xfrm>
        </p:grpSpPr>
        <p:sp>
          <p:nvSpPr>
            <p:cNvPr id="8502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2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31" name="Group 39"/>
          <p:cNvGrpSpPr>
            <a:grpSpLocks/>
          </p:cNvGrpSpPr>
          <p:nvPr/>
        </p:nvGrpSpPr>
        <p:grpSpPr bwMode="auto">
          <a:xfrm rot="1626381">
            <a:off x="1901825" y="5641975"/>
            <a:ext cx="858838" cy="785813"/>
            <a:chOff x="1751" y="1135"/>
            <a:chExt cx="2232" cy="2232"/>
          </a:xfrm>
        </p:grpSpPr>
        <p:sp>
          <p:nvSpPr>
            <p:cNvPr id="8503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36" name="Group 44"/>
          <p:cNvGrpSpPr>
            <a:grpSpLocks/>
          </p:cNvGrpSpPr>
          <p:nvPr/>
        </p:nvGrpSpPr>
        <p:grpSpPr bwMode="auto">
          <a:xfrm>
            <a:off x="1082675" y="4937125"/>
            <a:ext cx="858838" cy="785813"/>
            <a:chOff x="1751" y="1135"/>
            <a:chExt cx="2232" cy="2232"/>
          </a:xfrm>
        </p:grpSpPr>
        <p:sp>
          <p:nvSpPr>
            <p:cNvPr id="8503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3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41" name="Group 49"/>
          <p:cNvGrpSpPr>
            <a:grpSpLocks/>
          </p:cNvGrpSpPr>
          <p:nvPr/>
        </p:nvGrpSpPr>
        <p:grpSpPr bwMode="auto">
          <a:xfrm>
            <a:off x="5965825" y="1970088"/>
            <a:ext cx="858838" cy="785812"/>
            <a:chOff x="1751" y="1135"/>
            <a:chExt cx="2232" cy="2232"/>
          </a:xfrm>
        </p:grpSpPr>
        <p:sp>
          <p:nvSpPr>
            <p:cNvPr id="8504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46" name="Group 54"/>
          <p:cNvGrpSpPr>
            <a:grpSpLocks/>
          </p:cNvGrpSpPr>
          <p:nvPr/>
        </p:nvGrpSpPr>
        <p:grpSpPr bwMode="auto">
          <a:xfrm rot="879490">
            <a:off x="4841875" y="1671638"/>
            <a:ext cx="858838" cy="785812"/>
            <a:chOff x="1751" y="1135"/>
            <a:chExt cx="2232" cy="2232"/>
          </a:xfrm>
        </p:grpSpPr>
        <p:sp>
          <p:nvSpPr>
            <p:cNvPr id="8504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4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505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5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5059" name="Group 67"/>
          <p:cNvGrpSpPr>
            <a:grpSpLocks/>
          </p:cNvGrpSpPr>
          <p:nvPr/>
        </p:nvGrpSpPr>
        <p:grpSpPr bwMode="auto">
          <a:xfrm>
            <a:off x="204788" y="4784725"/>
            <a:ext cx="858837" cy="785813"/>
            <a:chOff x="1751" y="1135"/>
            <a:chExt cx="2232" cy="2232"/>
          </a:xfrm>
        </p:grpSpPr>
        <p:sp>
          <p:nvSpPr>
            <p:cNvPr id="8506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64" name="Group 72"/>
          <p:cNvGrpSpPr>
            <a:grpSpLocks/>
          </p:cNvGrpSpPr>
          <p:nvPr/>
        </p:nvGrpSpPr>
        <p:grpSpPr bwMode="auto">
          <a:xfrm>
            <a:off x="479425" y="5757863"/>
            <a:ext cx="858838" cy="785812"/>
            <a:chOff x="1751" y="1135"/>
            <a:chExt cx="2232" cy="2232"/>
          </a:xfrm>
        </p:grpSpPr>
        <p:sp>
          <p:nvSpPr>
            <p:cNvPr id="8506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6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5069" name="Group 77"/>
          <p:cNvGrpSpPr>
            <a:grpSpLocks/>
          </p:cNvGrpSpPr>
          <p:nvPr/>
        </p:nvGrpSpPr>
        <p:grpSpPr bwMode="auto">
          <a:xfrm>
            <a:off x="471488" y="2281238"/>
            <a:ext cx="858837" cy="785812"/>
            <a:chOff x="1751" y="1135"/>
            <a:chExt cx="2232" cy="2232"/>
          </a:xfrm>
        </p:grpSpPr>
        <p:sp>
          <p:nvSpPr>
            <p:cNvPr id="8507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507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5075" name="Text Box 83"/>
          <p:cNvSpPr txBox="1">
            <a:spLocks noChangeArrowheads="1"/>
          </p:cNvSpPr>
          <p:nvPr/>
        </p:nvSpPr>
        <p:spPr bwMode="auto">
          <a:xfrm>
            <a:off x="8328025" y="23463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507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7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4" name="Oval 92"/>
          <p:cNvSpPr>
            <a:spLocks noChangeArrowheads="1"/>
          </p:cNvSpPr>
          <p:nvPr/>
        </p:nvSpPr>
        <p:spPr bwMode="auto">
          <a:xfrm rot="16200000">
            <a:off x="7296150" y="4064000"/>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5" name="Oval 93"/>
          <p:cNvSpPr>
            <a:spLocks noChangeArrowheads="1"/>
          </p:cNvSpPr>
          <p:nvPr/>
        </p:nvSpPr>
        <p:spPr bwMode="auto">
          <a:xfrm rot="19571678">
            <a:off x="7259638" y="4073525"/>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6" name="Oval 94"/>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7" name="Oval 95"/>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8" name="Oval 96"/>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89" name="Oval 97"/>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90" name="Oval 98"/>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91" name="Oval 99"/>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92" name="Text Box 100"/>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5093" name="Text Box 101"/>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5094" name="Text Box 102"/>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5095" name="Text Box 103"/>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5096" name="Text Box 104"/>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5097" name="Group 105"/>
          <p:cNvGrpSpPr>
            <a:grpSpLocks/>
          </p:cNvGrpSpPr>
          <p:nvPr/>
        </p:nvGrpSpPr>
        <p:grpSpPr bwMode="auto">
          <a:xfrm rot="-3226531">
            <a:off x="6176963" y="5314950"/>
            <a:ext cx="858837" cy="785813"/>
            <a:chOff x="1751" y="1135"/>
            <a:chExt cx="2232" cy="2232"/>
          </a:xfrm>
        </p:grpSpPr>
        <p:sp>
          <p:nvSpPr>
            <p:cNvPr id="85098" name="Oval 106"/>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099" name="Oval 107"/>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0" name="Oval 108"/>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1" name="Oval 109"/>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5102" name="Oval 110"/>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3" name="Oval 111"/>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4" name="Oval 112"/>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5" name="Oval 113"/>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6" name="Oval 114"/>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07" name="Text Box 115"/>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5108" name="Oval 116"/>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5109" name="Group 117"/>
          <p:cNvGrpSpPr>
            <a:grpSpLocks/>
          </p:cNvGrpSpPr>
          <p:nvPr/>
        </p:nvGrpSpPr>
        <p:grpSpPr bwMode="auto">
          <a:xfrm>
            <a:off x="2460625" y="2303463"/>
            <a:ext cx="1298575" cy="785812"/>
            <a:chOff x="1550" y="1451"/>
            <a:chExt cx="818" cy="495"/>
          </a:xfrm>
        </p:grpSpPr>
        <p:sp>
          <p:nvSpPr>
            <p:cNvPr id="85110" name="Oval 118"/>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11" name="Oval 119"/>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12" name="Oval 120"/>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13" name="Oval 121"/>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5114" name="Oval 122"/>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15" name="Text Box 123"/>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5116" name="Oval 124"/>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17" name="Oval 125"/>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18" name="Text Box 126"/>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5119" name="Text Box 127"/>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5120" name="Oval 128"/>
          <p:cNvSpPr>
            <a:spLocks noChangeAspect="1" noChangeArrowheads="1"/>
          </p:cNvSpPr>
          <p:nvPr/>
        </p:nvSpPr>
        <p:spPr bwMode="auto">
          <a:xfrm rot="23586493">
            <a:off x="7032625" y="402431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21" name="Oval 12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5123" name="Group 131"/>
          <p:cNvGrpSpPr>
            <a:grpSpLocks/>
          </p:cNvGrpSpPr>
          <p:nvPr/>
        </p:nvGrpSpPr>
        <p:grpSpPr bwMode="auto">
          <a:xfrm>
            <a:off x="4411663" y="3959225"/>
            <a:ext cx="858837" cy="785813"/>
            <a:chOff x="2779" y="2494"/>
            <a:chExt cx="541" cy="495"/>
          </a:xfrm>
        </p:grpSpPr>
        <p:sp>
          <p:nvSpPr>
            <p:cNvPr id="8512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2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2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512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
        <p:nvSpPr>
          <p:cNvPr id="85128" name="Text Box 136"/>
          <p:cNvSpPr txBox="1">
            <a:spLocks noChangeArrowheads="1"/>
          </p:cNvSpPr>
          <p:nvPr/>
        </p:nvSpPr>
        <p:spPr bwMode="auto">
          <a:xfrm rot="-2137557">
            <a:off x="7550150" y="2705100"/>
            <a:ext cx="938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solvation</a:t>
            </a:r>
          </a:p>
        </p:txBody>
      </p:sp>
    </p:spTree>
    <p:extLst>
      <p:ext uri="{BB962C8B-B14F-4D97-AF65-F5344CB8AC3E}">
        <p14:creationId xmlns:p14="http://schemas.microsoft.com/office/powerpoint/2010/main" val="482657482"/>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initial effects</a:t>
            </a:r>
          </a:p>
        </p:txBody>
      </p:sp>
      <p:sp>
        <p:nvSpPr>
          <p:cNvPr id="8601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6020" name="Group 4"/>
          <p:cNvGrpSpPr>
            <a:grpSpLocks/>
          </p:cNvGrpSpPr>
          <p:nvPr/>
        </p:nvGrpSpPr>
        <p:grpSpPr bwMode="auto">
          <a:xfrm rot="1198672">
            <a:off x="2047875" y="4568825"/>
            <a:ext cx="858838" cy="785813"/>
            <a:chOff x="1751" y="1135"/>
            <a:chExt cx="2232" cy="2232"/>
          </a:xfrm>
        </p:grpSpPr>
        <p:sp>
          <p:nvSpPr>
            <p:cNvPr id="8602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2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2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2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25" name="Group 9"/>
          <p:cNvGrpSpPr>
            <a:grpSpLocks/>
          </p:cNvGrpSpPr>
          <p:nvPr/>
        </p:nvGrpSpPr>
        <p:grpSpPr bwMode="auto">
          <a:xfrm rot="-1425292">
            <a:off x="3419475" y="4343400"/>
            <a:ext cx="858838" cy="785813"/>
            <a:chOff x="1751" y="1135"/>
            <a:chExt cx="2232" cy="2232"/>
          </a:xfrm>
        </p:grpSpPr>
        <p:sp>
          <p:nvSpPr>
            <p:cNvPr id="8602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2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2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2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30" name="Group 14"/>
          <p:cNvGrpSpPr>
            <a:grpSpLocks/>
          </p:cNvGrpSpPr>
          <p:nvPr/>
        </p:nvGrpSpPr>
        <p:grpSpPr bwMode="auto">
          <a:xfrm rot="-583414">
            <a:off x="6169025" y="2941638"/>
            <a:ext cx="858838" cy="785812"/>
            <a:chOff x="1751" y="1135"/>
            <a:chExt cx="2232" cy="2232"/>
          </a:xfrm>
        </p:grpSpPr>
        <p:sp>
          <p:nvSpPr>
            <p:cNvPr id="8603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3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3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3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35" name="Group 19"/>
          <p:cNvGrpSpPr>
            <a:grpSpLocks/>
          </p:cNvGrpSpPr>
          <p:nvPr/>
        </p:nvGrpSpPr>
        <p:grpSpPr bwMode="auto">
          <a:xfrm>
            <a:off x="6221413" y="4371975"/>
            <a:ext cx="858837" cy="785813"/>
            <a:chOff x="1751" y="1135"/>
            <a:chExt cx="2232" cy="2232"/>
          </a:xfrm>
        </p:grpSpPr>
        <p:sp>
          <p:nvSpPr>
            <p:cNvPr id="8603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3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3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3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40" name="Group 24"/>
          <p:cNvGrpSpPr>
            <a:grpSpLocks/>
          </p:cNvGrpSpPr>
          <p:nvPr/>
        </p:nvGrpSpPr>
        <p:grpSpPr bwMode="auto">
          <a:xfrm>
            <a:off x="5081588" y="2724150"/>
            <a:ext cx="858837" cy="785813"/>
            <a:chOff x="1751" y="1135"/>
            <a:chExt cx="2232" cy="2232"/>
          </a:xfrm>
        </p:grpSpPr>
        <p:sp>
          <p:nvSpPr>
            <p:cNvPr id="8604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4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4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4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45" name="Group 29"/>
          <p:cNvGrpSpPr>
            <a:grpSpLocks/>
          </p:cNvGrpSpPr>
          <p:nvPr/>
        </p:nvGrpSpPr>
        <p:grpSpPr bwMode="auto">
          <a:xfrm rot="3434755">
            <a:off x="5226050" y="4930776"/>
            <a:ext cx="858837" cy="785812"/>
            <a:chOff x="1751" y="1135"/>
            <a:chExt cx="2232" cy="2232"/>
          </a:xfrm>
        </p:grpSpPr>
        <p:sp>
          <p:nvSpPr>
            <p:cNvPr id="8604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4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4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4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50" name="Group 34"/>
          <p:cNvGrpSpPr>
            <a:grpSpLocks/>
          </p:cNvGrpSpPr>
          <p:nvPr/>
        </p:nvGrpSpPr>
        <p:grpSpPr bwMode="auto">
          <a:xfrm>
            <a:off x="4049713" y="5264150"/>
            <a:ext cx="858837" cy="785813"/>
            <a:chOff x="1751" y="1135"/>
            <a:chExt cx="2232" cy="2232"/>
          </a:xfrm>
        </p:grpSpPr>
        <p:sp>
          <p:nvSpPr>
            <p:cNvPr id="8605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5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5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5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55" name="Group 39"/>
          <p:cNvGrpSpPr>
            <a:grpSpLocks/>
          </p:cNvGrpSpPr>
          <p:nvPr/>
        </p:nvGrpSpPr>
        <p:grpSpPr bwMode="auto">
          <a:xfrm rot="1626381">
            <a:off x="1901825" y="5641975"/>
            <a:ext cx="858838" cy="785813"/>
            <a:chOff x="1751" y="1135"/>
            <a:chExt cx="2232" cy="2232"/>
          </a:xfrm>
        </p:grpSpPr>
        <p:sp>
          <p:nvSpPr>
            <p:cNvPr id="8605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5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5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5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60" name="Group 44"/>
          <p:cNvGrpSpPr>
            <a:grpSpLocks/>
          </p:cNvGrpSpPr>
          <p:nvPr/>
        </p:nvGrpSpPr>
        <p:grpSpPr bwMode="auto">
          <a:xfrm>
            <a:off x="1082675" y="4937125"/>
            <a:ext cx="858838" cy="785813"/>
            <a:chOff x="1751" y="1135"/>
            <a:chExt cx="2232" cy="2232"/>
          </a:xfrm>
        </p:grpSpPr>
        <p:sp>
          <p:nvSpPr>
            <p:cNvPr id="8606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6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6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6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65" name="Group 49"/>
          <p:cNvGrpSpPr>
            <a:grpSpLocks/>
          </p:cNvGrpSpPr>
          <p:nvPr/>
        </p:nvGrpSpPr>
        <p:grpSpPr bwMode="auto">
          <a:xfrm rot="668038">
            <a:off x="5965825" y="1970088"/>
            <a:ext cx="858838" cy="785812"/>
            <a:chOff x="1751" y="1135"/>
            <a:chExt cx="2232" cy="2232"/>
          </a:xfrm>
        </p:grpSpPr>
        <p:sp>
          <p:nvSpPr>
            <p:cNvPr id="8606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6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6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6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70" name="Group 54"/>
          <p:cNvGrpSpPr>
            <a:grpSpLocks/>
          </p:cNvGrpSpPr>
          <p:nvPr/>
        </p:nvGrpSpPr>
        <p:grpSpPr bwMode="auto">
          <a:xfrm rot="879490">
            <a:off x="4841875" y="1671638"/>
            <a:ext cx="858838" cy="785812"/>
            <a:chOff x="1751" y="1135"/>
            <a:chExt cx="2232" cy="2232"/>
          </a:xfrm>
        </p:grpSpPr>
        <p:sp>
          <p:nvSpPr>
            <p:cNvPr id="8607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607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7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8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8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8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6083" name="Group 67"/>
          <p:cNvGrpSpPr>
            <a:grpSpLocks/>
          </p:cNvGrpSpPr>
          <p:nvPr/>
        </p:nvGrpSpPr>
        <p:grpSpPr bwMode="auto">
          <a:xfrm>
            <a:off x="204788" y="4784725"/>
            <a:ext cx="858837" cy="785813"/>
            <a:chOff x="1751" y="1135"/>
            <a:chExt cx="2232" cy="2232"/>
          </a:xfrm>
        </p:grpSpPr>
        <p:sp>
          <p:nvSpPr>
            <p:cNvPr id="8608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8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8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8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88" name="Group 72"/>
          <p:cNvGrpSpPr>
            <a:grpSpLocks/>
          </p:cNvGrpSpPr>
          <p:nvPr/>
        </p:nvGrpSpPr>
        <p:grpSpPr bwMode="auto">
          <a:xfrm>
            <a:off x="479425" y="5757863"/>
            <a:ext cx="858838" cy="785812"/>
            <a:chOff x="1751" y="1135"/>
            <a:chExt cx="2232" cy="2232"/>
          </a:xfrm>
        </p:grpSpPr>
        <p:sp>
          <p:nvSpPr>
            <p:cNvPr id="8608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9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9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9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6093" name="Group 77"/>
          <p:cNvGrpSpPr>
            <a:grpSpLocks/>
          </p:cNvGrpSpPr>
          <p:nvPr/>
        </p:nvGrpSpPr>
        <p:grpSpPr bwMode="auto">
          <a:xfrm>
            <a:off x="471488" y="2281238"/>
            <a:ext cx="858837" cy="785812"/>
            <a:chOff x="1751" y="1135"/>
            <a:chExt cx="2232" cy="2232"/>
          </a:xfrm>
        </p:grpSpPr>
        <p:sp>
          <p:nvSpPr>
            <p:cNvPr id="8609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9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9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09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609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609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610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0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1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1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1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1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14"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6115"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6116"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6117"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6118"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6119" name="Group 103"/>
          <p:cNvGrpSpPr>
            <a:grpSpLocks/>
          </p:cNvGrpSpPr>
          <p:nvPr/>
        </p:nvGrpSpPr>
        <p:grpSpPr bwMode="auto">
          <a:xfrm rot="-3226531">
            <a:off x="6176963" y="5314950"/>
            <a:ext cx="858837" cy="785813"/>
            <a:chOff x="1751" y="1135"/>
            <a:chExt cx="2232" cy="2232"/>
          </a:xfrm>
        </p:grpSpPr>
        <p:sp>
          <p:nvSpPr>
            <p:cNvPr id="86120"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1"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2"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3"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6124"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5"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6"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7"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8"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29"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6130"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6131" name="Group 115"/>
          <p:cNvGrpSpPr>
            <a:grpSpLocks/>
          </p:cNvGrpSpPr>
          <p:nvPr/>
        </p:nvGrpSpPr>
        <p:grpSpPr bwMode="auto">
          <a:xfrm>
            <a:off x="2460625" y="2303463"/>
            <a:ext cx="1298575" cy="785812"/>
            <a:chOff x="1550" y="1451"/>
            <a:chExt cx="818" cy="495"/>
          </a:xfrm>
        </p:grpSpPr>
        <p:sp>
          <p:nvSpPr>
            <p:cNvPr id="86132"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33"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34"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35"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6136"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37"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6138"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39"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40"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6141"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grpSp>
        <p:nvGrpSpPr>
          <p:cNvPr id="86142" name="Group 126"/>
          <p:cNvGrpSpPr>
            <a:grpSpLocks/>
          </p:cNvGrpSpPr>
          <p:nvPr/>
        </p:nvGrpSpPr>
        <p:grpSpPr bwMode="auto">
          <a:xfrm rot="-1791541">
            <a:off x="7032625" y="3784600"/>
            <a:ext cx="1298575" cy="785813"/>
            <a:chOff x="4430" y="2384"/>
            <a:chExt cx="818" cy="495"/>
          </a:xfrm>
        </p:grpSpPr>
        <p:sp>
          <p:nvSpPr>
            <p:cNvPr id="86143"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44"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45"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6146"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47" name="Text Box 131"/>
          <p:cNvSpPr txBox="1">
            <a:spLocks noChangeArrowheads="1"/>
          </p:cNvSpPr>
          <p:nvPr/>
        </p:nvSpPr>
        <p:spPr bwMode="auto">
          <a:xfrm rot="-2137557">
            <a:off x="7550150" y="2705100"/>
            <a:ext cx="9382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1500">
                <a:solidFill>
                  <a:srgbClr val="000000"/>
                </a:solidFill>
              </a:rPr>
              <a:t>solvation</a:t>
            </a:r>
          </a:p>
        </p:txBody>
      </p:sp>
      <p:grpSp>
        <p:nvGrpSpPr>
          <p:cNvPr id="86148" name="Group 132"/>
          <p:cNvGrpSpPr>
            <a:grpSpLocks/>
          </p:cNvGrpSpPr>
          <p:nvPr/>
        </p:nvGrpSpPr>
        <p:grpSpPr bwMode="auto">
          <a:xfrm>
            <a:off x="4411663" y="3959225"/>
            <a:ext cx="858837" cy="785813"/>
            <a:chOff x="2779" y="2494"/>
            <a:chExt cx="541" cy="495"/>
          </a:xfrm>
        </p:grpSpPr>
        <p:sp>
          <p:nvSpPr>
            <p:cNvPr id="86149" name="Oval 133"/>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50" name="Oval 134"/>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51" name="Oval 135"/>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6152" name="Text Box 136"/>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1490763085"/>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ltLang="en-US"/>
              <a:t>Solvated electron</a:t>
            </a:r>
          </a:p>
        </p:txBody>
      </p:sp>
      <p:sp>
        <p:nvSpPr>
          <p:cNvPr id="239619" name="Text Box 3"/>
          <p:cNvSpPr txBox="1">
            <a:spLocks noChangeArrowheads="1"/>
          </p:cNvSpPr>
          <p:nvPr/>
        </p:nvSpPr>
        <p:spPr bwMode="auto">
          <a:xfrm>
            <a:off x="4213225" y="3603625"/>
            <a:ext cx="614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CC"/>
                </a:solidFill>
              </a:rPr>
              <a:t>e</a:t>
            </a:r>
            <a:r>
              <a:rPr lang="en-US" altLang="en-US" sz="2400" b="1" baseline="30000">
                <a:solidFill>
                  <a:srgbClr val="0000CC"/>
                </a:solidFill>
              </a:rPr>
              <a:t>-</a:t>
            </a:r>
          </a:p>
        </p:txBody>
      </p:sp>
      <p:pic>
        <p:nvPicPr>
          <p:cNvPr id="239620" name="Picture 4"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3033713"/>
            <a:ext cx="1574800" cy="1474787"/>
          </a:xfrm>
          <a:prstGeom prst="rect">
            <a:avLst/>
          </a:prstGeom>
          <a:noFill/>
          <a:extLst>
            <a:ext uri="{909E8E84-426E-40DD-AFC4-6F175D3DCCD1}">
              <a14:hiddenFill xmlns:a14="http://schemas.microsoft.com/office/drawing/2010/main">
                <a:solidFill>
                  <a:srgbClr val="FFFFFF"/>
                </a:solidFill>
              </a14:hiddenFill>
            </a:ext>
          </a:extLst>
        </p:spPr>
      </p:pic>
      <p:pic>
        <p:nvPicPr>
          <p:cNvPr id="239621" name="Picture 5"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3263" y="4979988"/>
            <a:ext cx="1931987" cy="1662112"/>
          </a:xfrm>
          <a:prstGeom prst="rect">
            <a:avLst/>
          </a:prstGeom>
          <a:noFill/>
          <a:extLst>
            <a:ext uri="{909E8E84-426E-40DD-AFC4-6F175D3DCCD1}">
              <a14:hiddenFill xmlns:a14="http://schemas.microsoft.com/office/drawing/2010/main">
                <a:solidFill>
                  <a:srgbClr val="FFFFFF"/>
                </a:solidFill>
              </a14:hiddenFill>
            </a:ext>
          </a:extLst>
        </p:spPr>
      </p:pic>
      <p:pic>
        <p:nvPicPr>
          <p:cNvPr id="239622" name="Picture 6"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3172199">
            <a:off x="4766469" y="1221581"/>
            <a:ext cx="1574800"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39623" name="Picture 7"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55301">
            <a:off x="-919163" y="198438"/>
            <a:ext cx="1943101" cy="1671637"/>
          </a:xfrm>
          <a:prstGeom prst="rect">
            <a:avLst/>
          </a:prstGeom>
          <a:noFill/>
          <a:extLst>
            <a:ext uri="{909E8E84-426E-40DD-AFC4-6F175D3DCCD1}">
              <a14:hiddenFill xmlns:a14="http://schemas.microsoft.com/office/drawing/2010/main">
                <a:solidFill>
                  <a:srgbClr val="FFFFFF"/>
                </a:solidFill>
              </a14:hiddenFill>
            </a:ext>
          </a:extLst>
        </p:spPr>
      </p:pic>
      <p:pic>
        <p:nvPicPr>
          <p:cNvPr id="239624" name="Picture 8"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888603">
            <a:off x="7834313" y="2762250"/>
            <a:ext cx="1943100" cy="1671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1504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39619"/>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24062 0.38888 C -0.22135 0.30023 -0.20208 0.21157 -0.15365 0.13101 C -0.10521 0.05046 0.0033 -0.09028 0.05 -0.09491 C 0.0967 -0.09954 0.09653 0.06851 0.12691 0.1037 C 0.15712 0.13888 0.19983 0.12731 0.23247 0.1162 C 0.26493 0.10509 0.31372 0.06134 0.32135 0.03703 C 0.32899 0.01273 0.30451 -0.00672 0.27882 -0.02963 C 0.25313 -0.05255 0.21319 -0.10487 0.16667 -0.1 C 0.12014 -0.09514 0.02778 -0.01667 5.55556E-7 7.40741E-7 " pathEditMode="relative" ptsTypes="aaaaaaaaA">
                                      <p:cBhvr>
                                        <p:cTn id="8" dur="2000" fill="hold"/>
                                        <p:tgtEl>
                                          <p:spTgt spid="2396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p:bldP spid="239619" grpId="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ltLang="en-US"/>
              <a:t>Solvated electron</a:t>
            </a:r>
          </a:p>
        </p:txBody>
      </p:sp>
      <p:sp>
        <p:nvSpPr>
          <p:cNvPr id="240643" name="Text Box 3"/>
          <p:cNvSpPr txBox="1">
            <a:spLocks noChangeArrowheads="1"/>
          </p:cNvSpPr>
          <p:nvPr/>
        </p:nvSpPr>
        <p:spPr bwMode="auto">
          <a:xfrm>
            <a:off x="4213225" y="3603625"/>
            <a:ext cx="614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CC"/>
                </a:solidFill>
              </a:rPr>
              <a:t>e</a:t>
            </a:r>
            <a:r>
              <a:rPr lang="en-US" altLang="en-US" sz="2400" b="1" baseline="30000">
                <a:solidFill>
                  <a:srgbClr val="0000CC"/>
                </a:solidFill>
              </a:rPr>
              <a:t>-</a:t>
            </a:r>
          </a:p>
        </p:txBody>
      </p:sp>
      <p:pic>
        <p:nvPicPr>
          <p:cNvPr id="240644" name="Picture 4"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175775">
            <a:off x="1461294" y="3034506"/>
            <a:ext cx="1574800" cy="1474788"/>
          </a:xfrm>
          <a:prstGeom prst="rect">
            <a:avLst/>
          </a:prstGeom>
          <a:noFill/>
          <a:extLst>
            <a:ext uri="{909E8E84-426E-40DD-AFC4-6F175D3DCCD1}">
              <a14:hiddenFill xmlns:a14="http://schemas.microsoft.com/office/drawing/2010/main">
                <a:solidFill>
                  <a:srgbClr val="FFFFFF"/>
                </a:solidFill>
              </a14:hiddenFill>
            </a:ext>
          </a:extLst>
        </p:spPr>
      </p:pic>
      <p:pic>
        <p:nvPicPr>
          <p:cNvPr id="240645" name="Picture 5"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159728">
            <a:off x="4513263" y="4979988"/>
            <a:ext cx="1931987" cy="1662112"/>
          </a:xfrm>
          <a:prstGeom prst="rect">
            <a:avLst/>
          </a:prstGeom>
          <a:noFill/>
          <a:extLst>
            <a:ext uri="{909E8E84-426E-40DD-AFC4-6F175D3DCCD1}">
              <a14:hiddenFill xmlns:a14="http://schemas.microsoft.com/office/drawing/2010/main">
                <a:solidFill>
                  <a:srgbClr val="FFFFFF"/>
                </a:solidFill>
              </a14:hiddenFill>
            </a:ext>
          </a:extLst>
        </p:spPr>
      </p:pic>
      <p:pic>
        <p:nvPicPr>
          <p:cNvPr id="240646" name="Picture 6" descr="640px-Water_molecule_3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17986">
            <a:off x="4767263" y="1220788"/>
            <a:ext cx="1574800" cy="1474787"/>
          </a:xfrm>
          <a:prstGeom prst="rect">
            <a:avLst/>
          </a:prstGeom>
          <a:noFill/>
          <a:extLst>
            <a:ext uri="{909E8E84-426E-40DD-AFC4-6F175D3DCCD1}">
              <a14:hiddenFill xmlns:a14="http://schemas.microsoft.com/office/drawing/2010/main">
                <a:solidFill>
                  <a:srgbClr val="FFFFFF"/>
                </a:solidFill>
              </a14:hiddenFill>
            </a:ext>
          </a:extLst>
        </p:spPr>
      </p:pic>
      <p:pic>
        <p:nvPicPr>
          <p:cNvPr id="240647" name="Picture 7" descr="640px-Water_molecule_3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74586">
            <a:off x="-919956" y="199231"/>
            <a:ext cx="1943100" cy="1671638"/>
          </a:xfrm>
          <a:prstGeom prst="rect">
            <a:avLst/>
          </a:prstGeom>
          <a:noFill/>
          <a:extLst>
            <a:ext uri="{909E8E84-426E-40DD-AFC4-6F175D3DCCD1}">
              <a14:hiddenFill xmlns:a14="http://schemas.microsoft.com/office/drawing/2010/main">
                <a:solidFill>
                  <a:srgbClr val="FFFFFF"/>
                </a:solidFill>
              </a14:hiddenFill>
            </a:ext>
          </a:extLst>
        </p:spPr>
      </p:pic>
      <p:pic>
        <p:nvPicPr>
          <p:cNvPr id="240648" name="Picture 8" descr="640px-Water_molecule_3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9250" y="2627313"/>
            <a:ext cx="1671638"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55395"/>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63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530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2046649874"/>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7"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87405111"/>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21975" cy="731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Oval 3"/>
          <p:cNvSpPr>
            <a:spLocks noChangeArrowheads="1"/>
          </p:cNvSpPr>
          <p:nvPr/>
        </p:nvSpPr>
        <p:spPr bwMode="auto">
          <a:xfrm>
            <a:off x="4443413" y="2263775"/>
            <a:ext cx="2003425" cy="2032000"/>
          </a:xfrm>
          <a:prstGeom prst="ellipse">
            <a:avLst/>
          </a:prstGeom>
          <a:noFill/>
          <a:ln w="762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703703905"/>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initial effects</a:t>
            </a:r>
          </a:p>
        </p:txBody>
      </p:sp>
      <p:sp>
        <p:nvSpPr>
          <p:cNvPr id="89091"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9092" name="Group 4"/>
          <p:cNvGrpSpPr>
            <a:grpSpLocks/>
          </p:cNvGrpSpPr>
          <p:nvPr/>
        </p:nvGrpSpPr>
        <p:grpSpPr bwMode="auto">
          <a:xfrm rot="1198672">
            <a:off x="2047875" y="4568825"/>
            <a:ext cx="858838" cy="785813"/>
            <a:chOff x="1751" y="1135"/>
            <a:chExt cx="2232" cy="2232"/>
          </a:xfrm>
        </p:grpSpPr>
        <p:sp>
          <p:nvSpPr>
            <p:cNvPr id="89093"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094"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095"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096"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097" name="Group 9"/>
          <p:cNvGrpSpPr>
            <a:grpSpLocks/>
          </p:cNvGrpSpPr>
          <p:nvPr/>
        </p:nvGrpSpPr>
        <p:grpSpPr bwMode="auto">
          <a:xfrm rot="-1425292">
            <a:off x="3419475" y="4343400"/>
            <a:ext cx="858838" cy="785813"/>
            <a:chOff x="1751" y="1135"/>
            <a:chExt cx="2232" cy="2232"/>
          </a:xfrm>
        </p:grpSpPr>
        <p:sp>
          <p:nvSpPr>
            <p:cNvPr id="89098"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099"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00"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01"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02" name="Group 14"/>
          <p:cNvGrpSpPr>
            <a:grpSpLocks/>
          </p:cNvGrpSpPr>
          <p:nvPr/>
        </p:nvGrpSpPr>
        <p:grpSpPr bwMode="auto">
          <a:xfrm rot="-583414">
            <a:off x="6169025" y="2941638"/>
            <a:ext cx="858838" cy="785812"/>
            <a:chOff x="1751" y="1135"/>
            <a:chExt cx="2232" cy="2232"/>
          </a:xfrm>
        </p:grpSpPr>
        <p:sp>
          <p:nvSpPr>
            <p:cNvPr id="89103"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04"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05"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06"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07" name="Group 19"/>
          <p:cNvGrpSpPr>
            <a:grpSpLocks/>
          </p:cNvGrpSpPr>
          <p:nvPr/>
        </p:nvGrpSpPr>
        <p:grpSpPr bwMode="auto">
          <a:xfrm>
            <a:off x="6221413" y="4371975"/>
            <a:ext cx="858837" cy="785813"/>
            <a:chOff x="1751" y="1135"/>
            <a:chExt cx="2232" cy="2232"/>
          </a:xfrm>
        </p:grpSpPr>
        <p:sp>
          <p:nvSpPr>
            <p:cNvPr id="89108"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09"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10"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11"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12" name="Group 24"/>
          <p:cNvGrpSpPr>
            <a:grpSpLocks/>
          </p:cNvGrpSpPr>
          <p:nvPr/>
        </p:nvGrpSpPr>
        <p:grpSpPr bwMode="auto">
          <a:xfrm>
            <a:off x="5081588" y="2724150"/>
            <a:ext cx="858837" cy="785813"/>
            <a:chOff x="1751" y="1135"/>
            <a:chExt cx="2232" cy="2232"/>
          </a:xfrm>
        </p:grpSpPr>
        <p:sp>
          <p:nvSpPr>
            <p:cNvPr id="89113"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14"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15"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16"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17" name="Group 29"/>
          <p:cNvGrpSpPr>
            <a:grpSpLocks/>
          </p:cNvGrpSpPr>
          <p:nvPr/>
        </p:nvGrpSpPr>
        <p:grpSpPr bwMode="auto">
          <a:xfrm rot="3434755">
            <a:off x="5226050" y="4930776"/>
            <a:ext cx="858837" cy="785812"/>
            <a:chOff x="1751" y="1135"/>
            <a:chExt cx="2232" cy="2232"/>
          </a:xfrm>
        </p:grpSpPr>
        <p:sp>
          <p:nvSpPr>
            <p:cNvPr id="89118"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19"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20"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21"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22" name="Group 34"/>
          <p:cNvGrpSpPr>
            <a:grpSpLocks/>
          </p:cNvGrpSpPr>
          <p:nvPr/>
        </p:nvGrpSpPr>
        <p:grpSpPr bwMode="auto">
          <a:xfrm>
            <a:off x="4049713" y="5264150"/>
            <a:ext cx="858837" cy="785813"/>
            <a:chOff x="1751" y="1135"/>
            <a:chExt cx="2232" cy="2232"/>
          </a:xfrm>
        </p:grpSpPr>
        <p:sp>
          <p:nvSpPr>
            <p:cNvPr id="89123"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24"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25"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26"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27" name="Group 39"/>
          <p:cNvGrpSpPr>
            <a:grpSpLocks/>
          </p:cNvGrpSpPr>
          <p:nvPr/>
        </p:nvGrpSpPr>
        <p:grpSpPr bwMode="auto">
          <a:xfrm rot="1626381">
            <a:off x="1901825" y="5641975"/>
            <a:ext cx="858838" cy="785813"/>
            <a:chOff x="1751" y="1135"/>
            <a:chExt cx="2232" cy="2232"/>
          </a:xfrm>
        </p:grpSpPr>
        <p:sp>
          <p:nvSpPr>
            <p:cNvPr id="89128"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29"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30"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31"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32" name="Group 44"/>
          <p:cNvGrpSpPr>
            <a:grpSpLocks/>
          </p:cNvGrpSpPr>
          <p:nvPr/>
        </p:nvGrpSpPr>
        <p:grpSpPr bwMode="auto">
          <a:xfrm>
            <a:off x="1082675" y="4937125"/>
            <a:ext cx="858838" cy="785813"/>
            <a:chOff x="1751" y="1135"/>
            <a:chExt cx="2232" cy="2232"/>
          </a:xfrm>
        </p:grpSpPr>
        <p:sp>
          <p:nvSpPr>
            <p:cNvPr id="89133"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34"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35"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36"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37" name="Group 49"/>
          <p:cNvGrpSpPr>
            <a:grpSpLocks/>
          </p:cNvGrpSpPr>
          <p:nvPr/>
        </p:nvGrpSpPr>
        <p:grpSpPr bwMode="auto">
          <a:xfrm rot="668038">
            <a:off x="5965825" y="1970088"/>
            <a:ext cx="858838" cy="785812"/>
            <a:chOff x="1751" y="1135"/>
            <a:chExt cx="2232" cy="2232"/>
          </a:xfrm>
        </p:grpSpPr>
        <p:sp>
          <p:nvSpPr>
            <p:cNvPr id="89138"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39"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0"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1"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42" name="Group 54"/>
          <p:cNvGrpSpPr>
            <a:grpSpLocks/>
          </p:cNvGrpSpPr>
          <p:nvPr/>
        </p:nvGrpSpPr>
        <p:grpSpPr bwMode="auto">
          <a:xfrm rot="879490">
            <a:off x="4841875" y="1671638"/>
            <a:ext cx="858838" cy="785812"/>
            <a:chOff x="1751" y="1135"/>
            <a:chExt cx="2232" cy="2232"/>
          </a:xfrm>
        </p:grpSpPr>
        <p:sp>
          <p:nvSpPr>
            <p:cNvPr id="89143"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4"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5"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6"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9147"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8"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49"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0"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1"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2"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3"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4"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9155" name="Group 67"/>
          <p:cNvGrpSpPr>
            <a:grpSpLocks/>
          </p:cNvGrpSpPr>
          <p:nvPr/>
        </p:nvGrpSpPr>
        <p:grpSpPr bwMode="auto">
          <a:xfrm>
            <a:off x="204788" y="4784725"/>
            <a:ext cx="858837" cy="785813"/>
            <a:chOff x="1751" y="1135"/>
            <a:chExt cx="2232" cy="2232"/>
          </a:xfrm>
        </p:grpSpPr>
        <p:sp>
          <p:nvSpPr>
            <p:cNvPr id="89156"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7"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8"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59"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60" name="Group 72"/>
          <p:cNvGrpSpPr>
            <a:grpSpLocks/>
          </p:cNvGrpSpPr>
          <p:nvPr/>
        </p:nvGrpSpPr>
        <p:grpSpPr bwMode="auto">
          <a:xfrm>
            <a:off x="479425" y="5757863"/>
            <a:ext cx="858838" cy="785812"/>
            <a:chOff x="1751" y="1135"/>
            <a:chExt cx="2232" cy="2232"/>
          </a:xfrm>
        </p:grpSpPr>
        <p:sp>
          <p:nvSpPr>
            <p:cNvPr id="89161"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62"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63"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64"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89165" name="Group 77"/>
          <p:cNvGrpSpPr>
            <a:grpSpLocks/>
          </p:cNvGrpSpPr>
          <p:nvPr/>
        </p:nvGrpSpPr>
        <p:grpSpPr bwMode="auto">
          <a:xfrm>
            <a:off x="471488" y="2281238"/>
            <a:ext cx="858837" cy="785812"/>
            <a:chOff x="1751" y="1135"/>
            <a:chExt cx="2232" cy="2232"/>
          </a:xfrm>
        </p:grpSpPr>
        <p:sp>
          <p:nvSpPr>
            <p:cNvPr id="89166"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67"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68"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69"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9170"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9171"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89172"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3"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4"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5"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6"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7"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8"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79"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0"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1"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2"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3"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4"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5"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86"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9187"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9188"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9189"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89190"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89191" name="Group 103"/>
          <p:cNvGrpSpPr>
            <a:grpSpLocks/>
          </p:cNvGrpSpPr>
          <p:nvPr/>
        </p:nvGrpSpPr>
        <p:grpSpPr bwMode="auto">
          <a:xfrm rot="-3226531">
            <a:off x="6176963" y="5314950"/>
            <a:ext cx="858837" cy="785813"/>
            <a:chOff x="1751" y="1135"/>
            <a:chExt cx="2232" cy="2232"/>
          </a:xfrm>
        </p:grpSpPr>
        <p:sp>
          <p:nvSpPr>
            <p:cNvPr id="89192"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93"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94"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95"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9196"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97"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98"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199"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00"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01"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9202"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9203" name="Group 115"/>
          <p:cNvGrpSpPr>
            <a:grpSpLocks/>
          </p:cNvGrpSpPr>
          <p:nvPr/>
        </p:nvGrpSpPr>
        <p:grpSpPr bwMode="auto">
          <a:xfrm>
            <a:off x="2460625" y="2303463"/>
            <a:ext cx="1298575" cy="785812"/>
            <a:chOff x="1550" y="1451"/>
            <a:chExt cx="818" cy="495"/>
          </a:xfrm>
        </p:grpSpPr>
        <p:sp>
          <p:nvSpPr>
            <p:cNvPr id="89204"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05"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06"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07"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9208"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09"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9210"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11"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12"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89213"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grpSp>
        <p:nvGrpSpPr>
          <p:cNvPr id="89214" name="Group 126"/>
          <p:cNvGrpSpPr>
            <a:grpSpLocks/>
          </p:cNvGrpSpPr>
          <p:nvPr/>
        </p:nvGrpSpPr>
        <p:grpSpPr bwMode="auto">
          <a:xfrm rot="-1791541">
            <a:off x="7032625" y="3784600"/>
            <a:ext cx="1298575" cy="785813"/>
            <a:chOff x="4430" y="2384"/>
            <a:chExt cx="818" cy="495"/>
          </a:xfrm>
        </p:grpSpPr>
        <p:sp>
          <p:nvSpPr>
            <p:cNvPr id="89215"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16"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17"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89218"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89219" name="Group 131"/>
          <p:cNvGrpSpPr>
            <a:grpSpLocks/>
          </p:cNvGrpSpPr>
          <p:nvPr/>
        </p:nvGrpSpPr>
        <p:grpSpPr bwMode="auto">
          <a:xfrm>
            <a:off x="4411663" y="3959225"/>
            <a:ext cx="858837" cy="785813"/>
            <a:chOff x="2779" y="2494"/>
            <a:chExt cx="541" cy="495"/>
          </a:xfrm>
        </p:grpSpPr>
        <p:sp>
          <p:nvSpPr>
            <p:cNvPr id="89220"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21"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22"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89223"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Tree>
    <p:extLst>
      <p:ext uri="{BB962C8B-B14F-4D97-AF65-F5344CB8AC3E}">
        <p14:creationId xmlns:p14="http://schemas.microsoft.com/office/powerpoint/2010/main" val="3729185758"/>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initial effects</a:t>
            </a:r>
          </a:p>
        </p:txBody>
      </p:sp>
      <p:sp>
        <p:nvSpPr>
          <p:cNvPr id="9011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0116" name="Group 4"/>
          <p:cNvGrpSpPr>
            <a:grpSpLocks/>
          </p:cNvGrpSpPr>
          <p:nvPr/>
        </p:nvGrpSpPr>
        <p:grpSpPr bwMode="auto">
          <a:xfrm rot="1198672">
            <a:off x="2047875" y="4568825"/>
            <a:ext cx="858838" cy="785813"/>
            <a:chOff x="1751" y="1135"/>
            <a:chExt cx="2232" cy="2232"/>
          </a:xfrm>
        </p:grpSpPr>
        <p:sp>
          <p:nvSpPr>
            <p:cNvPr id="9011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1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1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2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21" name="Group 9"/>
          <p:cNvGrpSpPr>
            <a:grpSpLocks/>
          </p:cNvGrpSpPr>
          <p:nvPr/>
        </p:nvGrpSpPr>
        <p:grpSpPr bwMode="auto">
          <a:xfrm rot="-1425292">
            <a:off x="3419475" y="4343400"/>
            <a:ext cx="858838" cy="785813"/>
            <a:chOff x="1751" y="1135"/>
            <a:chExt cx="2232" cy="2232"/>
          </a:xfrm>
        </p:grpSpPr>
        <p:sp>
          <p:nvSpPr>
            <p:cNvPr id="9012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2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2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2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26" name="Group 14"/>
          <p:cNvGrpSpPr>
            <a:grpSpLocks/>
          </p:cNvGrpSpPr>
          <p:nvPr/>
        </p:nvGrpSpPr>
        <p:grpSpPr bwMode="auto">
          <a:xfrm rot="-583414">
            <a:off x="6169025" y="2941638"/>
            <a:ext cx="858838" cy="785812"/>
            <a:chOff x="1751" y="1135"/>
            <a:chExt cx="2232" cy="2232"/>
          </a:xfrm>
        </p:grpSpPr>
        <p:sp>
          <p:nvSpPr>
            <p:cNvPr id="9012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2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2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3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31" name="Group 19"/>
          <p:cNvGrpSpPr>
            <a:grpSpLocks/>
          </p:cNvGrpSpPr>
          <p:nvPr/>
        </p:nvGrpSpPr>
        <p:grpSpPr bwMode="auto">
          <a:xfrm>
            <a:off x="6221413" y="4371975"/>
            <a:ext cx="858837" cy="785813"/>
            <a:chOff x="1751" y="1135"/>
            <a:chExt cx="2232" cy="2232"/>
          </a:xfrm>
        </p:grpSpPr>
        <p:sp>
          <p:nvSpPr>
            <p:cNvPr id="9013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3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3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3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36" name="Group 24"/>
          <p:cNvGrpSpPr>
            <a:grpSpLocks/>
          </p:cNvGrpSpPr>
          <p:nvPr/>
        </p:nvGrpSpPr>
        <p:grpSpPr bwMode="auto">
          <a:xfrm>
            <a:off x="5081588" y="2724150"/>
            <a:ext cx="858837" cy="785813"/>
            <a:chOff x="1751" y="1135"/>
            <a:chExt cx="2232" cy="2232"/>
          </a:xfrm>
        </p:grpSpPr>
        <p:sp>
          <p:nvSpPr>
            <p:cNvPr id="9013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3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3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4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41" name="Group 29"/>
          <p:cNvGrpSpPr>
            <a:grpSpLocks/>
          </p:cNvGrpSpPr>
          <p:nvPr/>
        </p:nvGrpSpPr>
        <p:grpSpPr bwMode="auto">
          <a:xfrm rot="3434755">
            <a:off x="5226050" y="4930776"/>
            <a:ext cx="858837" cy="785812"/>
            <a:chOff x="1751" y="1135"/>
            <a:chExt cx="2232" cy="2232"/>
          </a:xfrm>
        </p:grpSpPr>
        <p:sp>
          <p:nvSpPr>
            <p:cNvPr id="9014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4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4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4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46" name="Group 34"/>
          <p:cNvGrpSpPr>
            <a:grpSpLocks/>
          </p:cNvGrpSpPr>
          <p:nvPr/>
        </p:nvGrpSpPr>
        <p:grpSpPr bwMode="auto">
          <a:xfrm>
            <a:off x="4049713" y="5264150"/>
            <a:ext cx="858837" cy="785813"/>
            <a:chOff x="1751" y="1135"/>
            <a:chExt cx="2232" cy="2232"/>
          </a:xfrm>
        </p:grpSpPr>
        <p:sp>
          <p:nvSpPr>
            <p:cNvPr id="9014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4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4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5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51" name="Group 39"/>
          <p:cNvGrpSpPr>
            <a:grpSpLocks/>
          </p:cNvGrpSpPr>
          <p:nvPr/>
        </p:nvGrpSpPr>
        <p:grpSpPr bwMode="auto">
          <a:xfrm rot="1626381">
            <a:off x="1901825" y="5641975"/>
            <a:ext cx="858838" cy="785813"/>
            <a:chOff x="1751" y="1135"/>
            <a:chExt cx="2232" cy="2232"/>
          </a:xfrm>
        </p:grpSpPr>
        <p:sp>
          <p:nvSpPr>
            <p:cNvPr id="9015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5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5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5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56" name="Group 44"/>
          <p:cNvGrpSpPr>
            <a:grpSpLocks/>
          </p:cNvGrpSpPr>
          <p:nvPr/>
        </p:nvGrpSpPr>
        <p:grpSpPr bwMode="auto">
          <a:xfrm>
            <a:off x="1082675" y="4937125"/>
            <a:ext cx="858838" cy="785813"/>
            <a:chOff x="1751" y="1135"/>
            <a:chExt cx="2232" cy="2232"/>
          </a:xfrm>
        </p:grpSpPr>
        <p:sp>
          <p:nvSpPr>
            <p:cNvPr id="9015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5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5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6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61" name="Group 49"/>
          <p:cNvGrpSpPr>
            <a:grpSpLocks/>
          </p:cNvGrpSpPr>
          <p:nvPr/>
        </p:nvGrpSpPr>
        <p:grpSpPr bwMode="auto">
          <a:xfrm rot="668038">
            <a:off x="5965825" y="1970088"/>
            <a:ext cx="858838" cy="785812"/>
            <a:chOff x="1751" y="1135"/>
            <a:chExt cx="2232" cy="2232"/>
          </a:xfrm>
        </p:grpSpPr>
        <p:sp>
          <p:nvSpPr>
            <p:cNvPr id="9016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6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6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6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66" name="Group 54"/>
          <p:cNvGrpSpPr>
            <a:grpSpLocks/>
          </p:cNvGrpSpPr>
          <p:nvPr/>
        </p:nvGrpSpPr>
        <p:grpSpPr bwMode="auto">
          <a:xfrm rot="879490">
            <a:off x="4841875" y="1671638"/>
            <a:ext cx="858838" cy="785812"/>
            <a:chOff x="1751" y="1135"/>
            <a:chExt cx="2232" cy="2232"/>
          </a:xfrm>
        </p:grpSpPr>
        <p:sp>
          <p:nvSpPr>
            <p:cNvPr id="9016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6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6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017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7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0179" name="Group 67"/>
          <p:cNvGrpSpPr>
            <a:grpSpLocks/>
          </p:cNvGrpSpPr>
          <p:nvPr/>
        </p:nvGrpSpPr>
        <p:grpSpPr bwMode="auto">
          <a:xfrm>
            <a:off x="204788" y="4784725"/>
            <a:ext cx="858837" cy="785813"/>
            <a:chOff x="1751" y="1135"/>
            <a:chExt cx="2232" cy="2232"/>
          </a:xfrm>
        </p:grpSpPr>
        <p:sp>
          <p:nvSpPr>
            <p:cNvPr id="9018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8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8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8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84" name="Group 72"/>
          <p:cNvGrpSpPr>
            <a:grpSpLocks/>
          </p:cNvGrpSpPr>
          <p:nvPr/>
        </p:nvGrpSpPr>
        <p:grpSpPr bwMode="auto">
          <a:xfrm>
            <a:off x="479425" y="5757863"/>
            <a:ext cx="858838" cy="785812"/>
            <a:chOff x="1751" y="1135"/>
            <a:chExt cx="2232" cy="2232"/>
          </a:xfrm>
        </p:grpSpPr>
        <p:sp>
          <p:nvSpPr>
            <p:cNvPr id="9018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8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8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8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0189" name="Group 77"/>
          <p:cNvGrpSpPr>
            <a:grpSpLocks/>
          </p:cNvGrpSpPr>
          <p:nvPr/>
        </p:nvGrpSpPr>
        <p:grpSpPr bwMode="auto">
          <a:xfrm>
            <a:off x="471488" y="2281238"/>
            <a:ext cx="858837" cy="785812"/>
            <a:chOff x="1751" y="1135"/>
            <a:chExt cx="2232" cy="2232"/>
          </a:xfrm>
        </p:grpSpPr>
        <p:sp>
          <p:nvSpPr>
            <p:cNvPr id="9019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9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9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9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019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0195"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9019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9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9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19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4"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5"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6"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7"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8"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09"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10"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0211" name="Text Box 99"/>
          <p:cNvSpPr txBox="1">
            <a:spLocks noChangeArrowheads="1"/>
          </p:cNvSpPr>
          <p:nvPr/>
        </p:nvSpPr>
        <p:spPr bwMode="auto">
          <a:xfrm>
            <a:off x="5691188" y="3922713"/>
            <a:ext cx="36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0212"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0213"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0214"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90215" name="Group 103"/>
          <p:cNvGrpSpPr>
            <a:grpSpLocks/>
          </p:cNvGrpSpPr>
          <p:nvPr/>
        </p:nvGrpSpPr>
        <p:grpSpPr bwMode="auto">
          <a:xfrm rot="-3226531">
            <a:off x="6176963" y="5314950"/>
            <a:ext cx="858837" cy="785813"/>
            <a:chOff x="1751" y="1135"/>
            <a:chExt cx="2232" cy="2232"/>
          </a:xfrm>
        </p:grpSpPr>
        <p:sp>
          <p:nvSpPr>
            <p:cNvPr id="9021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1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1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1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0220"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21"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22"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23"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24"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25"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0226"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0227" name="Group 115"/>
          <p:cNvGrpSpPr>
            <a:grpSpLocks/>
          </p:cNvGrpSpPr>
          <p:nvPr/>
        </p:nvGrpSpPr>
        <p:grpSpPr bwMode="auto">
          <a:xfrm>
            <a:off x="2460625" y="2303463"/>
            <a:ext cx="1298575" cy="785812"/>
            <a:chOff x="1550" y="1451"/>
            <a:chExt cx="818" cy="495"/>
          </a:xfrm>
        </p:grpSpPr>
        <p:sp>
          <p:nvSpPr>
            <p:cNvPr id="90228"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29"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30"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31"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0232" name="Oval 120"/>
          <p:cNvSpPr>
            <a:spLocks noChangeAspect="1" noChangeArrowheads="1"/>
          </p:cNvSpPr>
          <p:nvPr/>
        </p:nvSpPr>
        <p:spPr bwMode="auto">
          <a:xfrm rot="15056320">
            <a:off x="4616450" y="1900238"/>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33" name="Text Box 121"/>
          <p:cNvSpPr txBox="1">
            <a:spLocks noChangeArrowheads="1"/>
          </p:cNvSpPr>
          <p:nvPr/>
        </p:nvSpPr>
        <p:spPr bwMode="auto">
          <a:xfrm>
            <a:off x="5126038" y="115093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0234"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35"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36"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0237"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grpSp>
        <p:nvGrpSpPr>
          <p:cNvPr id="90238" name="Group 126"/>
          <p:cNvGrpSpPr>
            <a:grpSpLocks/>
          </p:cNvGrpSpPr>
          <p:nvPr/>
        </p:nvGrpSpPr>
        <p:grpSpPr bwMode="auto">
          <a:xfrm rot="-1791541">
            <a:off x="7032625" y="3784600"/>
            <a:ext cx="1298575" cy="785813"/>
            <a:chOff x="4430" y="2384"/>
            <a:chExt cx="818" cy="495"/>
          </a:xfrm>
        </p:grpSpPr>
        <p:sp>
          <p:nvSpPr>
            <p:cNvPr id="90239"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40"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41"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0242"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0243" name="Group 131"/>
          <p:cNvGrpSpPr>
            <a:grpSpLocks/>
          </p:cNvGrpSpPr>
          <p:nvPr/>
        </p:nvGrpSpPr>
        <p:grpSpPr bwMode="auto">
          <a:xfrm>
            <a:off x="4411663" y="3959225"/>
            <a:ext cx="858837" cy="785813"/>
            <a:chOff x="2779" y="2494"/>
            <a:chExt cx="541" cy="495"/>
          </a:xfrm>
        </p:grpSpPr>
        <p:sp>
          <p:nvSpPr>
            <p:cNvPr id="9024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4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4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024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
        <p:nvSpPr>
          <p:cNvPr id="90248" name="Freeform 136"/>
          <p:cNvSpPr>
            <a:spLocks/>
          </p:cNvSpPr>
          <p:nvPr/>
        </p:nvSpPr>
        <p:spPr bwMode="auto">
          <a:xfrm>
            <a:off x="5572125" y="2457450"/>
            <a:ext cx="292100" cy="371475"/>
          </a:xfrm>
          <a:custGeom>
            <a:avLst/>
            <a:gdLst>
              <a:gd name="T0" fmla="*/ 0 w 184"/>
              <a:gd name="T1" fmla="*/ 0 h 234"/>
              <a:gd name="T2" fmla="*/ 171 w 184"/>
              <a:gd name="T3" fmla="*/ 81 h 234"/>
              <a:gd name="T4" fmla="*/ 81 w 184"/>
              <a:gd name="T5" fmla="*/ 234 h 234"/>
            </a:gdLst>
            <a:ahLst/>
            <a:cxnLst>
              <a:cxn ang="0">
                <a:pos x="T0" y="T1"/>
              </a:cxn>
              <a:cxn ang="0">
                <a:pos x="T2" y="T3"/>
              </a:cxn>
              <a:cxn ang="0">
                <a:pos x="T4" y="T5"/>
              </a:cxn>
            </a:cxnLst>
            <a:rect l="0" t="0" r="r" b="b"/>
            <a:pathLst>
              <a:path w="184" h="234">
                <a:moveTo>
                  <a:pt x="0" y="0"/>
                </a:moveTo>
                <a:cubicBezTo>
                  <a:pt x="79" y="21"/>
                  <a:pt x="158" y="42"/>
                  <a:pt x="171" y="81"/>
                </a:cubicBezTo>
                <a:cubicBezTo>
                  <a:pt x="184" y="120"/>
                  <a:pt x="96" y="208"/>
                  <a:pt x="81" y="23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0249" name="Freeform 137"/>
          <p:cNvSpPr>
            <a:spLocks/>
          </p:cNvSpPr>
          <p:nvPr/>
        </p:nvSpPr>
        <p:spPr bwMode="auto">
          <a:xfrm>
            <a:off x="5824538" y="3424238"/>
            <a:ext cx="292100" cy="371475"/>
          </a:xfrm>
          <a:custGeom>
            <a:avLst/>
            <a:gdLst>
              <a:gd name="T0" fmla="*/ 0 w 184"/>
              <a:gd name="T1" fmla="*/ 0 h 234"/>
              <a:gd name="T2" fmla="*/ 171 w 184"/>
              <a:gd name="T3" fmla="*/ 81 h 234"/>
              <a:gd name="T4" fmla="*/ 81 w 184"/>
              <a:gd name="T5" fmla="*/ 234 h 234"/>
            </a:gdLst>
            <a:ahLst/>
            <a:cxnLst>
              <a:cxn ang="0">
                <a:pos x="T0" y="T1"/>
              </a:cxn>
              <a:cxn ang="0">
                <a:pos x="T2" y="T3"/>
              </a:cxn>
              <a:cxn ang="0">
                <a:pos x="T4" y="T5"/>
              </a:cxn>
            </a:cxnLst>
            <a:rect l="0" t="0" r="r" b="b"/>
            <a:pathLst>
              <a:path w="184" h="234">
                <a:moveTo>
                  <a:pt x="0" y="0"/>
                </a:moveTo>
                <a:cubicBezTo>
                  <a:pt x="79" y="21"/>
                  <a:pt x="158" y="42"/>
                  <a:pt x="171" y="81"/>
                </a:cubicBezTo>
                <a:cubicBezTo>
                  <a:pt x="184" y="120"/>
                  <a:pt x="96" y="208"/>
                  <a:pt x="81" y="234"/>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09526332"/>
      </p:ext>
    </p:extLst>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initial effects</a:t>
            </a:r>
          </a:p>
        </p:txBody>
      </p:sp>
      <p:sp>
        <p:nvSpPr>
          <p:cNvPr id="95235"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5236" name="Group 4"/>
          <p:cNvGrpSpPr>
            <a:grpSpLocks/>
          </p:cNvGrpSpPr>
          <p:nvPr/>
        </p:nvGrpSpPr>
        <p:grpSpPr bwMode="auto">
          <a:xfrm rot="1198672">
            <a:off x="2047875" y="4568825"/>
            <a:ext cx="858838" cy="785813"/>
            <a:chOff x="1751" y="1135"/>
            <a:chExt cx="2232" cy="2232"/>
          </a:xfrm>
        </p:grpSpPr>
        <p:sp>
          <p:nvSpPr>
            <p:cNvPr id="95237"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38"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39"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0"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41" name="Group 9"/>
          <p:cNvGrpSpPr>
            <a:grpSpLocks/>
          </p:cNvGrpSpPr>
          <p:nvPr/>
        </p:nvGrpSpPr>
        <p:grpSpPr bwMode="auto">
          <a:xfrm rot="-1425292">
            <a:off x="3419475" y="4343400"/>
            <a:ext cx="858838" cy="785813"/>
            <a:chOff x="1751" y="1135"/>
            <a:chExt cx="2232" cy="2232"/>
          </a:xfrm>
        </p:grpSpPr>
        <p:sp>
          <p:nvSpPr>
            <p:cNvPr id="95242"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3"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4"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5"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46" name="Group 14"/>
          <p:cNvGrpSpPr>
            <a:grpSpLocks/>
          </p:cNvGrpSpPr>
          <p:nvPr/>
        </p:nvGrpSpPr>
        <p:grpSpPr bwMode="auto">
          <a:xfrm rot="-583414">
            <a:off x="6169025" y="2941638"/>
            <a:ext cx="858838" cy="785812"/>
            <a:chOff x="1751" y="1135"/>
            <a:chExt cx="2232" cy="2232"/>
          </a:xfrm>
        </p:grpSpPr>
        <p:sp>
          <p:nvSpPr>
            <p:cNvPr id="95247"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8"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49"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50"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51" name="Group 19"/>
          <p:cNvGrpSpPr>
            <a:grpSpLocks/>
          </p:cNvGrpSpPr>
          <p:nvPr/>
        </p:nvGrpSpPr>
        <p:grpSpPr bwMode="auto">
          <a:xfrm>
            <a:off x="6221413" y="4371975"/>
            <a:ext cx="858837" cy="785813"/>
            <a:chOff x="1751" y="1135"/>
            <a:chExt cx="2232" cy="2232"/>
          </a:xfrm>
        </p:grpSpPr>
        <p:sp>
          <p:nvSpPr>
            <p:cNvPr id="95252"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53"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54"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55"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56" name="Group 24"/>
          <p:cNvGrpSpPr>
            <a:grpSpLocks/>
          </p:cNvGrpSpPr>
          <p:nvPr/>
        </p:nvGrpSpPr>
        <p:grpSpPr bwMode="auto">
          <a:xfrm>
            <a:off x="5081588" y="2724150"/>
            <a:ext cx="858837" cy="785813"/>
            <a:chOff x="1751" y="1135"/>
            <a:chExt cx="2232" cy="2232"/>
          </a:xfrm>
        </p:grpSpPr>
        <p:sp>
          <p:nvSpPr>
            <p:cNvPr id="95257"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58"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59"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60"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61" name="Group 29"/>
          <p:cNvGrpSpPr>
            <a:grpSpLocks/>
          </p:cNvGrpSpPr>
          <p:nvPr/>
        </p:nvGrpSpPr>
        <p:grpSpPr bwMode="auto">
          <a:xfrm rot="3434755">
            <a:off x="5226050" y="4930776"/>
            <a:ext cx="858837" cy="785812"/>
            <a:chOff x="1751" y="1135"/>
            <a:chExt cx="2232" cy="2232"/>
          </a:xfrm>
        </p:grpSpPr>
        <p:sp>
          <p:nvSpPr>
            <p:cNvPr id="95262"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63"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64"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65"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66" name="Group 34"/>
          <p:cNvGrpSpPr>
            <a:grpSpLocks/>
          </p:cNvGrpSpPr>
          <p:nvPr/>
        </p:nvGrpSpPr>
        <p:grpSpPr bwMode="auto">
          <a:xfrm>
            <a:off x="4049713" y="5264150"/>
            <a:ext cx="858837" cy="785813"/>
            <a:chOff x="1751" y="1135"/>
            <a:chExt cx="2232" cy="2232"/>
          </a:xfrm>
        </p:grpSpPr>
        <p:sp>
          <p:nvSpPr>
            <p:cNvPr id="95267"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68"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69"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70"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71" name="Group 39"/>
          <p:cNvGrpSpPr>
            <a:grpSpLocks/>
          </p:cNvGrpSpPr>
          <p:nvPr/>
        </p:nvGrpSpPr>
        <p:grpSpPr bwMode="auto">
          <a:xfrm rot="1626381">
            <a:off x="1901825" y="5641975"/>
            <a:ext cx="858838" cy="785813"/>
            <a:chOff x="1751" y="1135"/>
            <a:chExt cx="2232" cy="2232"/>
          </a:xfrm>
        </p:grpSpPr>
        <p:sp>
          <p:nvSpPr>
            <p:cNvPr id="95272"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73"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74"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75"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76" name="Group 44"/>
          <p:cNvGrpSpPr>
            <a:grpSpLocks/>
          </p:cNvGrpSpPr>
          <p:nvPr/>
        </p:nvGrpSpPr>
        <p:grpSpPr bwMode="auto">
          <a:xfrm>
            <a:off x="1082675" y="4937125"/>
            <a:ext cx="858838" cy="785813"/>
            <a:chOff x="1751" y="1135"/>
            <a:chExt cx="2232" cy="2232"/>
          </a:xfrm>
        </p:grpSpPr>
        <p:sp>
          <p:nvSpPr>
            <p:cNvPr id="95277"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78"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79"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80"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81" name="Group 49"/>
          <p:cNvGrpSpPr>
            <a:grpSpLocks/>
          </p:cNvGrpSpPr>
          <p:nvPr/>
        </p:nvGrpSpPr>
        <p:grpSpPr bwMode="auto">
          <a:xfrm rot="668038">
            <a:off x="5965825" y="1970088"/>
            <a:ext cx="858838" cy="785812"/>
            <a:chOff x="1751" y="1135"/>
            <a:chExt cx="2232" cy="2232"/>
          </a:xfrm>
        </p:grpSpPr>
        <p:sp>
          <p:nvSpPr>
            <p:cNvPr id="95282"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83"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84"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85"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286" name="Group 54"/>
          <p:cNvGrpSpPr>
            <a:grpSpLocks/>
          </p:cNvGrpSpPr>
          <p:nvPr/>
        </p:nvGrpSpPr>
        <p:grpSpPr bwMode="auto">
          <a:xfrm rot="879490">
            <a:off x="4841875" y="1671638"/>
            <a:ext cx="858838" cy="785812"/>
            <a:chOff x="1751" y="1135"/>
            <a:chExt cx="2232" cy="2232"/>
          </a:xfrm>
        </p:grpSpPr>
        <p:sp>
          <p:nvSpPr>
            <p:cNvPr id="95287"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88"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89"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0"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5291"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2"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3"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4"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5"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6"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7"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298"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5299" name="Group 67"/>
          <p:cNvGrpSpPr>
            <a:grpSpLocks/>
          </p:cNvGrpSpPr>
          <p:nvPr/>
        </p:nvGrpSpPr>
        <p:grpSpPr bwMode="auto">
          <a:xfrm>
            <a:off x="204788" y="4784725"/>
            <a:ext cx="858837" cy="785813"/>
            <a:chOff x="1751" y="1135"/>
            <a:chExt cx="2232" cy="2232"/>
          </a:xfrm>
        </p:grpSpPr>
        <p:sp>
          <p:nvSpPr>
            <p:cNvPr id="95300"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01"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02"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03"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304" name="Group 72"/>
          <p:cNvGrpSpPr>
            <a:grpSpLocks/>
          </p:cNvGrpSpPr>
          <p:nvPr/>
        </p:nvGrpSpPr>
        <p:grpSpPr bwMode="auto">
          <a:xfrm>
            <a:off x="479425" y="5757863"/>
            <a:ext cx="858838" cy="785812"/>
            <a:chOff x="1751" y="1135"/>
            <a:chExt cx="2232" cy="2232"/>
          </a:xfrm>
        </p:grpSpPr>
        <p:sp>
          <p:nvSpPr>
            <p:cNvPr id="95305"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06"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07"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08"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5309" name="Group 77"/>
          <p:cNvGrpSpPr>
            <a:grpSpLocks/>
          </p:cNvGrpSpPr>
          <p:nvPr/>
        </p:nvGrpSpPr>
        <p:grpSpPr bwMode="auto">
          <a:xfrm>
            <a:off x="471488" y="2281238"/>
            <a:ext cx="858837" cy="785812"/>
            <a:chOff x="1751" y="1135"/>
            <a:chExt cx="2232" cy="2232"/>
          </a:xfrm>
        </p:grpSpPr>
        <p:sp>
          <p:nvSpPr>
            <p:cNvPr id="95310"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11"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12"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13"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5314"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5315"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95316"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17"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18"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19"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0"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1"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2"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3"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4"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5"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6"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7"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8"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29"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30" name="Text Box 98"/>
          <p:cNvSpPr txBox="1">
            <a:spLocks noChangeArrowheads="1"/>
          </p:cNvSpPr>
          <p:nvPr/>
        </p:nvSpPr>
        <p:spPr bwMode="auto">
          <a:xfrm>
            <a:off x="2732088" y="35750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5332" name="Text Box 100"/>
          <p:cNvSpPr txBox="1">
            <a:spLocks noChangeArrowheads="1"/>
          </p:cNvSpPr>
          <p:nvPr/>
        </p:nvSpPr>
        <p:spPr bwMode="auto">
          <a:xfrm>
            <a:off x="1728788" y="31527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5333" name="Text Box 101"/>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5334" name="Text Box 102"/>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95335" name="Group 103"/>
          <p:cNvGrpSpPr>
            <a:grpSpLocks/>
          </p:cNvGrpSpPr>
          <p:nvPr/>
        </p:nvGrpSpPr>
        <p:grpSpPr bwMode="auto">
          <a:xfrm rot="-3226531">
            <a:off x="6176963" y="5314950"/>
            <a:ext cx="858837" cy="785813"/>
            <a:chOff x="1751" y="1135"/>
            <a:chExt cx="2232" cy="2232"/>
          </a:xfrm>
        </p:grpSpPr>
        <p:sp>
          <p:nvSpPr>
            <p:cNvPr id="95336" name="Oval 10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37" name="Oval 10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38" name="Oval 10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39" name="Oval 10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5340" name="Oval 108"/>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41" name="Oval 109"/>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42" name="Oval 110"/>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43" name="Oval 111"/>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44" name="Oval 112"/>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45" name="Text Box 113"/>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5346" name="Oval 114"/>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5347" name="Group 115"/>
          <p:cNvGrpSpPr>
            <a:grpSpLocks/>
          </p:cNvGrpSpPr>
          <p:nvPr/>
        </p:nvGrpSpPr>
        <p:grpSpPr bwMode="auto">
          <a:xfrm>
            <a:off x="2460625" y="2303463"/>
            <a:ext cx="1298575" cy="785812"/>
            <a:chOff x="1550" y="1451"/>
            <a:chExt cx="818" cy="495"/>
          </a:xfrm>
        </p:grpSpPr>
        <p:sp>
          <p:nvSpPr>
            <p:cNvPr id="95348" name="Oval 116"/>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49" name="Oval 117"/>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50" name="Oval 118"/>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51" name="Oval 119"/>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5354" name="Oval 122"/>
          <p:cNvSpPr>
            <a:spLocks noChangeAspect="1" noChangeArrowheads="1"/>
          </p:cNvSpPr>
          <p:nvPr/>
        </p:nvSpPr>
        <p:spPr bwMode="auto">
          <a:xfrm rot="-4744189">
            <a:off x="1487487" y="21399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55" name="Oval 123"/>
          <p:cNvSpPr>
            <a:spLocks noChangeAspect="1" noChangeArrowheads="1"/>
          </p:cNvSpPr>
          <p:nvPr/>
        </p:nvSpPr>
        <p:spPr bwMode="auto">
          <a:xfrm rot="-5016168">
            <a:off x="2446337" y="2546351"/>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56" name="Text Box 124"/>
          <p:cNvSpPr txBox="1">
            <a:spLocks noChangeArrowheads="1"/>
          </p:cNvSpPr>
          <p:nvPr/>
        </p:nvSpPr>
        <p:spPr bwMode="auto">
          <a:xfrm>
            <a:off x="3071813" y="1695450"/>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5357" name="Text Box 125"/>
          <p:cNvSpPr txBox="1">
            <a:spLocks noChangeArrowheads="1"/>
          </p:cNvSpPr>
          <p:nvPr/>
        </p:nvSpPr>
        <p:spPr bwMode="auto">
          <a:xfrm>
            <a:off x="2249488" y="1296988"/>
            <a:ext cx="36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grpSp>
        <p:nvGrpSpPr>
          <p:cNvPr id="95358" name="Group 126"/>
          <p:cNvGrpSpPr>
            <a:grpSpLocks/>
          </p:cNvGrpSpPr>
          <p:nvPr/>
        </p:nvGrpSpPr>
        <p:grpSpPr bwMode="auto">
          <a:xfrm rot="-1791541">
            <a:off x="7032625" y="3784600"/>
            <a:ext cx="1298575" cy="785813"/>
            <a:chOff x="4430" y="2384"/>
            <a:chExt cx="818" cy="495"/>
          </a:xfrm>
        </p:grpSpPr>
        <p:sp>
          <p:nvSpPr>
            <p:cNvPr id="95359" name="Oval 127"/>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60" name="Oval 128"/>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61" name="Oval 129"/>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5362" name="Oval 130"/>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5363" name="Group 131"/>
          <p:cNvGrpSpPr>
            <a:grpSpLocks/>
          </p:cNvGrpSpPr>
          <p:nvPr/>
        </p:nvGrpSpPr>
        <p:grpSpPr bwMode="auto">
          <a:xfrm>
            <a:off x="4411663" y="3959225"/>
            <a:ext cx="858837" cy="785813"/>
            <a:chOff x="2779" y="2494"/>
            <a:chExt cx="541" cy="495"/>
          </a:xfrm>
        </p:grpSpPr>
        <p:sp>
          <p:nvSpPr>
            <p:cNvPr id="95364" name="Oval 132"/>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65" name="Oval 133"/>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66" name="Oval 134"/>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67" name="Text Box 135"/>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
        <p:nvSpPr>
          <p:cNvPr id="95370" name="Oval 138"/>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5371" name="Oval 139"/>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076656012"/>
      </p:ext>
    </p:extLst>
  </p:cSld>
  <p:clrMapOvr>
    <a:masterClrMapping/>
  </p:clrMapOvr>
  <p:transition spd="slow"/>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initial effects</a:t>
            </a:r>
          </a:p>
        </p:txBody>
      </p:sp>
      <p:sp>
        <p:nvSpPr>
          <p:cNvPr id="9625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6260" name="Group 4"/>
          <p:cNvGrpSpPr>
            <a:grpSpLocks/>
          </p:cNvGrpSpPr>
          <p:nvPr/>
        </p:nvGrpSpPr>
        <p:grpSpPr bwMode="auto">
          <a:xfrm rot="1198672">
            <a:off x="2047875" y="4568825"/>
            <a:ext cx="858838" cy="785813"/>
            <a:chOff x="1751" y="1135"/>
            <a:chExt cx="2232" cy="2232"/>
          </a:xfrm>
        </p:grpSpPr>
        <p:sp>
          <p:nvSpPr>
            <p:cNvPr id="9626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6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6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6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65" name="Group 9"/>
          <p:cNvGrpSpPr>
            <a:grpSpLocks/>
          </p:cNvGrpSpPr>
          <p:nvPr/>
        </p:nvGrpSpPr>
        <p:grpSpPr bwMode="auto">
          <a:xfrm rot="-1425292">
            <a:off x="3419475" y="4343400"/>
            <a:ext cx="858838" cy="785813"/>
            <a:chOff x="1751" y="1135"/>
            <a:chExt cx="2232" cy="2232"/>
          </a:xfrm>
        </p:grpSpPr>
        <p:sp>
          <p:nvSpPr>
            <p:cNvPr id="9626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6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6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6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70" name="Group 14"/>
          <p:cNvGrpSpPr>
            <a:grpSpLocks/>
          </p:cNvGrpSpPr>
          <p:nvPr/>
        </p:nvGrpSpPr>
        <p:grpSpPr bwMode="auto">
          <a:xfrm rot="-583414">
            <a:off x="6169025" y="2941638"/>
            <a:ext cx="858838" cy="785812"/>
            <a:chOff x="1751" y="1135"/>
            <a:chExt cx="2232" cy="2232"/>
          </a:xfrm>
        </p:grpSpPr>
        <p:sp>
          <p:nvSpPr>
            <p:cNvPr id="9627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7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7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7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75" name="Group 19"/>
          <p:cNvGrpSpPr>
            <a:grpSpLocks/>
          </p:cNvGrpSpPr>
          <p:nvPr/>
        </p:nvGrpSpPr>
        <p:grpSpPr bwMode="auto">
          <a:xfrm>
            <a:off x="6221413" y="4371975"/>
            <a:ext cx="858837" cy="785813"/>
            <a:chOff x="1751" y="1135"/>
            <a:chExt cx="2232" cy="2232"/>
          </a:xfrm>
        </p:grpSpPr>
        <p:sp>
          <p:nvSpPr>
            <p:cNvPr id="9627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7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7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7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80" name="Group 24"/>
          <p:cNvGrpSpPr>
            <a:grpSpLocks/>
          </p:cNvGrpSpPr>
          <p:nvPr/>
        </p:nvGrpSpPr>
        <p:grpSpPr bwMode="auto">
          <a:xfrm>
            <a:off x="5081588" y="2724150"/>
            <a:ext cx="858837" cy="785813"/>
            <a:chOff x="1751" y="1135"/>
            <a:chExt cx="2232" cy="2232"/>
          </a:xfrm>
        </p:grpSpPr>
        <p:sp>
          <p:nvSpPr>
            <p:cNvPr id="9628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8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8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8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85" name="Group 29"/>
          <p:cNvGrpSpPr>
            <a:grpSpLocks/>
          </p:cNvGrpSpPr>
          <p:nvPr/>
        </p:nvGrpSpPr>
        <p:grpSpPr bwMode="auto">
          <a:xfrm rot="3434755">
            <a:off x="5226050" y="4930776"/>
            <a:ext cx="858837" cy="785812"/>
            <a:chOff x="1751" y="1135"/>
            <a:chExt cx="2232" cy="2232"/>
          </a:xfrm>
        </p:grpSpPr>
        <p:sp>
          <p:nvSpPr>
            <p:cNvPr id="9628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8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8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8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90" name="Group 34"/>
          <p:cNvGrpSpPr>
            <a:grpSpLocks/>
          </p:cNvGrpSpPr>
          <p:nvPr/>
        </p:nvGrpSpPr>
        <p:grpSpPr bwMode="auto">
          <a:xfrm>
            <a:off x="4049713" y="5264150"/>
            <a:ext cx="858837" cy="785813"/>
            <a:chOff x="1751" y="1135"/>
            <a:chExt cx="2232" cy="2232"/>
          </a:xfrm>
        </p:grpSpPr>
        <p:sp>
          <p:nvSpPr>
            <p:cNvPr id="9629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9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9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9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295" name="Group 39"/>
          <p:cNvGrpSpPr>
            <a:grpSpLocks/>
          </p:cNvGrpSpPr>
          <p:nvPr/>
        </p:nvGrpSpPr>
        <p:grpSpPr bwMode="auto">
          <a:xfrm rot="1626381">
            <a:off x="1901825" y="5641975"/>
            <a:ext cx="858838" cy="785813"/>
            <a:chOff x="1751" y="1135"/>
            <a:chExt cx="2232" cy="2232"/>
          </a:xfrm>
        </p:grpSpPr>
        <p:sp>
          <p:nvSpPr>
            <p:cNvPr id="9629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9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9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29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300" name="Group 44"/>
          <p:cNvGrpSpPr>
            <a:grpSpLocks/>
          </p:cNvGrpSpPr>
          <p:nvPr/>
        </p:nvGrpSpPr>
        <p:grpSpPr bwMode="auto">
          <a:xfrm>
            <a:off x="1082675" y="4937125"/>
            <a:ext cx="858838" cy="785813"/>
            <a:chOff x="1751" y="1135"/>
            <a:chExt cx="2232" cy="2232"/>
          </a:xfrm>
        </p:grpSpPr>
        <p:sp>
          <p:nvSpPr>
            <p:cNvPr id="9630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0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0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0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305" name="Group 49"/>
          <p:cNvGrpSpPr>
            <a:grpSpLocks/>
          </p:cNvGrpSpPr>
          <p:nvPr/>
        </p:nvGrpSpPr>
        <p:grpSpPr bwMode="auto">
          <a:xfrm rot="668038">
            <a:off x="5965825" y="1970088"/>
            <a:ext cx="858838" cy="785812"/>
            <a:chOff x="1751" y="1135"/>
            <a:chExt cx="2232" cy="2232"/>
          </a:xfrm>
        </p:grpSpPr>
        <p:sp>
          <p:nvSpPr>
            <p:cNvPr id="9630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0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0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0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310" name="Group 54"/>
          <p:cNvGrpSpPr>
            <a:grpSpLocks/>
          </p:cNvGrpSpPr>
          <p:nvPr/>
        </p:nvGrpSpPr>
        <p:grpSpPr bwMode="auto">
          <a:xfrm rot="879490">
            <a:off x="4841875" y="1671638"/>
            <a:ext cx="858838" cy="785812"/>
            <a:chOff x="1751" y="1135"/>
            <a:chExt cx="2232" cy="2232"/>
          </a:xfrm>
        </p:grpSpPr>
        <p:sp>
          <p:nvSpPr>
            <p:cNvPr id="9631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631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1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2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2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2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6323" name="Group 67"/>
          <p:cNvGrpSpPr>
            <a:grpSpLocks/>
          </p:cNvGrpSpPr>
          <p:nvPr/>
        </p:nvGrpSpPr>
        <p:grpSpPr bwMode="auto">
          <a:xfrm>
            <a:off x="204788" y="4784725"/>
            <a:ext cx="858837" cy="785813"/>
            <a:chOff x="1751" y="1135"/>
            <a:chExt cx="2232" cy="2232"/>
          </a:xfrm>
        </p:grpSpPr>
        <p:sp>
          <p:nvSpPr>
            <p:cNvPr id="9632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2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2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2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328" name="Group 72"/>
          <p:cNvGrpSpPr>
            <a:grpSpLocks/>
          </p:cNvGrpSpPr>
          <p:nvPr/>
        </p:nvGrpSpPr>
        <p:grpSpPr bwMode="auto">
          <a:xfrm>
            <a:off x="479425" y="5757863"/>
            <a:ext cx="858838" cy="785812"/>
            <a:chOff x="1751" y="1135"/>
            <a:chExt cx="2232" cy="2232"/>
          </a:xfrm>
        </p:grpSpPr>
        <p:sp>
          <p:nvSpPr>
            <p:cNvPr id="9632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3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3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3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333" name="Group 77"/>
          <p:cNvGrpSpPr>
            <a:grpSpLocks/>
          </p:cNvGrpSpPr>
          <p:nvPr/>
        </p:nvGrpSpPr>
        <p:grpSpPr bwMode="auto">
          <a:xfrm>
            <a:off x="471488" y="2281238"/>
            <a:ext cx="858837" cy="785812"/>
            <a:chOff x="1751" y="1135"/>
            <a:chExt cx="2232" cy="2232"/>
          </a:xfrm>
        </p:grpSpPr>
        <p:sp>
          <p:nvSpPr>
            <p:cNvPr id="9633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3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3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3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633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633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9634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4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5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5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5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5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56" name="Text Box 100"/>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6357" name="Text Box 101"/>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96358" name="Group 102"/>
          <p:cNvGrpSpPr>
            <a:grpSpLocks/>
          </p:cNvGrpSpPr>
          <p:nvPr/>
        </p:nvGrpSpPr>
        <p:grpSpPr bwMode="auto">
          <a:xfrm rot="-3226531">
            <a:off x="6176963" y="5314950"/>
            <a:ext cx="858837" cy="785813"/>
            <a:chOff x="1751" y="1135"/>
            <a:chExt cx="2232" cy="2232"/>
          </a:xfrm>
        </p:grpSpPr>
        <p:sp>
          <p:nvSpPr>
            <p:cNvPr id="96359" name="Oval 10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0" name="Oval 10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1" name="Oval 10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2" name="Oval 10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6363" name="Oval 107"/>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4" name="Oval 108"/>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5" name="Oval 109"/>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6" name="Oval 110"/>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7" name="Oval 111"/>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68" name="Text Box 112"/>
          <p:cNvSpPr txBox="1">
            <a:spLocks noChangeArrowheads="1"/>
          </p:cNvSpPr>
          <p:nvPr/>
        </p:nvSpPr>
        <p:spPr bwMode="auto">
          <a:xfrm>
            <a:off x="4800600" y="487362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6369" name="Oval 113"/>
          <p:cNvSpPr>
            <a:spLocks noChangeAspect="1" noChangeArrowheads="1"/>
          </p:cNvSpPr>
          <p:nvPr/>
        </p:nvSpPr>
        <p:spPr bwMode="auto">
          <a:xfrm rot="19715977">
            <a:off x="3840163" y="54927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6370" name="Group 114"/>
          <p:cNvGrpSpPr>
            <a:grpSpLocks/>
          </p:cNvGrpSpPr>
          <p:nvPr/>
        </p:nvGrpSpPr>
        <p:grpSpPr bwMode="auto">
          <a:xfrm>
            <a:off x="2460625" y="2303463"/>
            <a:ext cx="1298575" cy="785812"/>
            <a:chOff x="1550" y="1451"/>
            <a:chExt cx="818" cy="495"/>
          </a:xfrm>
        </p:grpSpPr>
        <p:sp>
          <p:nvSpPr>
            <p:cNvPr id="96371" name="Oval 115"/>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72" name="Oval 116"/>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73" name="Oval 117"/>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74" name="Oval 118"/>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6379" name="Group 123"/>
          <p:cNvGrpSpPr>
            <a:grpSpLocks/>
          </p:cNvGrpSpPr>
          <p:nvPr/>
        </p:nvGrpSpPr>
        <p:grpSpPr bwMode="auto">
          <a:xfrm rot="-1791541">
            <a:off x="7032625" y="3784600"/>
            <a:ext cx="1298575" cy="785813"/>
            <a:chOff x="4430" y="2384"/>
            <a:chExt cx="818" cy="495"/>
          </a:xfrm>
        </p:grpSpPr>
        <p:sp>
          <p:nvSpPr>
            <p:cNvPr id="96380" name="Oval 12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81" name="Oval 125"/>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82" name="Oval 126"/>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6383" name="Oval 127"/>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6384" name="Group 128"/>
          <p:cNvGrpSpPr>
            <a:grpSpLocks/>
          </p:cNvGrpSpPr>
          <p:nvPr/>
        </p:nvGrpSpPr>
        <p:grpSpPr bwMode="auto">
          <a:xfrm>
            <a:off x="4411663" y="3959225"/>
            <a:ext cx="858837" cy="785813"/>
            <a:chOff x="2779" y="2494"/>
            <a:chExt cx="541" cy="495"/>
          </a:xfrm>
        </p:grpSpPr>
        <p:sp>
          <p:nvSpPr>
            <p:cNvPr id="96385" name="Oval 129"/>
            <p:cNvSpPr>
              <a:spLocks noChangeArrowheads="1"/>
            </p:cNvSpPr>
            <p:nvPr/>
          </p:nvSpPr>
          <p:spPr bwMode="auto">
            <a:xfrm rot="17869698">
              <a:off x="2802" y="267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86" name="Oval 130"/>
            <p:cNvSpPr>
              <a:spLocks noChangeArrowheads="1"/>
            </p:cNvSpPr>
            <p:nvPr/>
          </p:nvSpPr>
          <p:spPr bwMode="auto">
            <a:xfrm rot="17869698">
              <a:off x="3043" y="273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87" name="Oval 131"/>
            <p:cNvSpPr>
              <a:spLocks noChangeArrowheads="1"/>
            </p:cNvSpPr>
            <p:nvPr/>
          </p:nvSpPr>
          <p:spPr bwMode="auto">
            <a:xfrm rot="21241377">
              <a:off x="2779" y="267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88" name="Text Box 132"/>
            <p:cNvSpPr txBox="1">
              <a:spLocks noChangeArrowheads="1"/>
            </p:cNvSpPr>
            <p:nvPr/>
          </p:nvSpPr>
          <p:spPr bwMode="auto">
            <a:xfrm>
              <a:off x="2949" y="2630"/>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sp>
        <p:nvSpPr>
          <p:cNvPr id="96389" name="Oval 133"/>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90" name="Oval 134"/>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91" name="Oval 135"/>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92" name="Oval 136"/>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93" name="Oval 137"/>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6394" name="Oval 138"/>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60250313"/>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initial effects</a:t>
            </a:r>
          </a:p>
        </p:txBody>
      </p:sp>
      <p:sp>
        <p:nvSpPr>
          <p:cNvPr id="97283"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7284" name="Group 4"/>
          <p:cNvGrpSpPr>
            <a:grpSpLocks/>
          </p:cNvGrpSpPr>
          <p:nvPr/>
        </p:nvGrpSpPr>
        <p:grpSpPr bwMode="auto">
          <a:xfrm rot="1198672">
            <a:off x="2047875" y="4568825"/>
            <a:ext cx="858838" cy="785813"/>
            <a:chOff x="1751" y="1135"/>
            <a:chExt cx="2232" cy="2232"/>
          </a:xfrm>
        </p:grpSpPr>
        <p:sp>
          <p:nvSpPr>
            <p:cNvPr id="97285"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6"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7"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88"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289" name="Group 9"/>
          <p:cNvGrpSpPr>
            <a:grpSpLocks/>
          </p:cNvGrpSpPr>
          <p:nvPr/>
        </p:nvGrpSpPr>
        <p:grpSpPr bwMode="auto">
          <a:xfrm rot="-1425292">
            <a:off x="3419475" y="4343400"/>
            <a:ext cx="858838" cy="785813"/>
            <a:chOff x="1751" y="1135"/>
            <a:chExt cx="2232" cy="2232"/>
          </a:xfrm>
        </p:grpSpPr>
        <p:sp>
          <p:nvSpPr>
            <p:cNvPr id="97290"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91"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92"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93"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294" name="Group 14"/>
          <p:cNvGrpSpPr>
            <a:grpSpLocks/>
          </p:cNvGrpSpPr>
          <p:nvPr/>
        </p:nvGrpSpPr>
        <p:grpSpPr bwMode="auto">
          <a:xfrm rot="-583414">
            <a:off x="6169025" y="2941638"/>
            <a:ext cx="858838" cy="785812"/>
            <a:chOff x="1751" y="1135"/>
            <a:chExt cx="2232" cy="2232"/>
          </a:xfrm>
        </p:grpSpPr>
        <p:sp>
          <p:nvSpPr>
            <p:cNvPr id="97295"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96"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97"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298"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299" name="Group 19"/>
          <p:cNvGrpSpPr>
            <a:grpSpLocks/>
          </p:cNvGrpSpPr>
          <p:nvPr/>
        </p:nvGrpSpPr>
        <p:grpSpPr bwMode="auto">
          <a:xfrm>
            <a:off x="6221413" y="4371975"/>
            <a:ext cx="858837" cy="785813"/>
            <a:chOff x="1751" y="1135"/>
            <a:chExt cx="2232" cy="2232"/>
          </a:xfrm>
        </p:grpSpPr>
        <p:sp>
          <p:nvSpPr>
            <p:cNvPr id="97300"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01"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02"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03"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04" name="Group 24"/>
          <p:cNvGrpSpPr>
            <a:grpSpLocks/>
          </p:cNvGrpSpPr>
          <p:nvPr/>
        </p:nvGrpSpPr>
        <p:grpSpPr bwMode="auto">
          <a:xfrm>
            <a:off x="5081588" y="2724150"/>
            <a:ext cx="858837" cy="785813"/>
            <a:chOff x="1751" y="1135"/>
            <a:chExt cx="2232" cy="2232"/>
          </a:xfrm>
        </p:grpSpPr>
        <p:sp>
          <p:nvSpPr>
            <p:cNvPr id="97305"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06"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07"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08"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09" name="Group 29"/>
          <p:cNvGrpSpPr>
            <a:grpSpLocks/>
          </p:cNvGrpSpPr>
          <p:nvPr/>
        </p:nvGrpSpPr>
        <p:grpSpPr bwMode="auto">
          <a:xfrm rot="3434755">
            <a:off x="5226050" y="4930776"/>
            <a:ext cx="858837" cy="785812"/>
            <a:chOff x="1751" y="1135"/>
            <a:chExt cx="2232" cy="2232"/>
          </a:xfrm>
        </p:grpSpPr>
        <p:sp>
          <p:nvSpPr>
            <p:cNvPr id="97310"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11"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12"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13"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14" name="Group 34"/>
          <p:cNvGrpSpPr>
            <a:grpSpLocks/>
          </p:cNvGrpSpPr>
          <p:nvPr/>
        </p:nvGrpSpPr>
        <p:grpSpPr bwMode="auto">
          <a:xfrm>
            <a:off x="4049713" y="5264150"/>
            <a:ext cx="858837" cy="785813"/>
            <a:chOff x="1751" y="1135"/>
            <a:chExt cx="2232" cy="2232"/>
          </a:xfrm>
        </p:grpSpPr>
        <p:sp>
          <p:nvSpPr>
            <p:cNvPr id="97315"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16"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17"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18"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19" name="Group 39"/>
          <p:cNvGrpSpPr>
            <a:grpSpLocks/>
          </p:cNvGrpSpPr>
          <p:nvPr/>
        </p:nvGrpSpPr>
        <p:grpSpPr bwMode="auto">
          <a:xfrm rot="1626381">
            <a:off x="1901825" y="5641975"/>
            <a:ext cx="858838" cy="785813"/>
            <a:chOff x="1751" y="1135"/>
            <a:chExt cx="2232" cy="2232"/>
          </a:xfrm>
        </p:grpSpPr>
        <p:sp>
          <p:nvSpPr>
            <p:cNvPr id="97320"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21"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22"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23"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24" name="Group 44"/>
          <p:cNvGrpSpPr>
            <a:grpSpLocks/>
          </p:cNvGrpSpPr>
          <p:nvPr/>
        </p:nvGrpSpPr>
        <p:grpSpPr bwMode="auto">
          <a:xfrm>
            <a:off x="1082675" y="4937125"/>
            <a:ext cx="858838" cy="785813"/>
            <a:chOff x="1751" y="1135"/>
            <a:chExt cx="2232" cy="2232"/>
          </a:xfrm>
        </p:grpSpPr>
        <p:sp>
          <p:nvSpPr>
            <p:cNvPr id="97325"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26"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27"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28"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29" name="Group 49"/>
          <p:cNvGrpSpPr>
            <a:grpSpLocks/>
          </p:cNvGrpSpPr>
          <p:nvPr/>
        </p:nvGrpSpPr>
        <p:grpSpPr bwMode="auto">
          <a:xfrm rot="668038">
            <a:off x="5965825" y="1970088"/>
            <a:ext cx="858838" cy="785812"/>
            <a:chOff x="1751" y="1135"/>
            <a:chExt cx="2232" cy="2232"/>
          </a:xfrm>
        </p:grpSpPr>
        <p:sp>
          <p:nvSpPr>
            <p:cNvPr id="97330"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31"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32"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33"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34" name="Group 54"/>
          <p:cNvGrpSpPr>
            <a:grpSpLocks/>
          </p:cNvGrpSpPr>
          <p:nvPr/>
        </p:nvGrpSpPr>
        <p:grpSpPr bwMode="auto">
          <a:xfrm rot="879490">
            <a:off x="4841875" y="1671638"/>
            <a:ext cx="858838" cy="785812"/>
            <a:chOff x="1751" y="1135"/>
            <a:chExt cx="2232" cy="2232"/>
          </a:xfrm>
        </p:grpSpPr>
        <p:sp>
          <p:nvSpPr>
            <p:cNvPr id="97335"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36"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37"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38"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7339"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0"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1"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2"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3"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4"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5"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6"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7347" name="Group 67"/>
          <p:cNvGrpSpPr>
            <a:grpSpLocks/>
          </p:cNvGrpSpPr>
          <p:nvPr/>
        </p:nvGrpSpPr>
        <p:grpSpPr bwMode="auto">
          <a:xfrm>
            <a:off x="204788" y="4784725"/>
            <a:ext cx="858837" cy="785813"/>
            <a:chOff x="1751" y="1135"/>
            <a:chExt cx="2232" cy="2232"/>
          </a:xfrm>
        </p:grpSpPr>
        <p:sp>
          <p:nvSpPr>
            <p:cNvPr id="97348"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49"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50"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51"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52" name="Group 72"/>
          <p:cNvGrpSpPr>
            <a:grpSpLocks/>
          </p:cNvGrpSpPr>
          <p:nvPr/>
        </p:nvGrpSpPr>
        <p:grpSpPr bwMode="auto">
          <a:xfrm>
            <a:off x="479425" y="5757863"/>
            <a:ext cx="858838" cy="785812"/>
            <a:chOff x="1751" y="1135"/>
            <a:chExt cx="2232" cy="2232"/>
          </a:xfrm>
        </p:grpSpPr>
        <p:sp>
          <p:nvSpPr>
            <p:cNvPr id="97353"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54"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55"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56"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57" name="Group 77"/>
          <p:cNvGrpSpPr>
            <a:grpSpLocks/>
          </p:cNvGrpSpPr>
          <p:nvPr/>
        </p:nvGrpSpPr>
        <p:grpSpPr bwMode="auto">
          <a:xfrm>
            <a:off x="471488" y="2281238"/>
            <a:ext cx="858837" cy="785812"/>
            <a:chOff x="1751" y="1135"/>
            <a:chExt cx="2232" cy="2232"/>
          </a:xfrm>
        </p:grpSpPr>
        <p:sp>
          <p:nvSpPr>
            <p:cNvPr id="97358"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59"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0"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1"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7362"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97363"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97364"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5"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6"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7"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8"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69"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0"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1"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2"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3"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4"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5"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6"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7"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78" name="Text Box 98"/>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97379" name="Text Box 99"/>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97380" name="Group 100"/>
          <p:cNvGrpSpPr>
            <a:grpSpLocks/>
          </p:cNvGrpSpPr>
          <p:nvPr/>
        </p:nvGrpSpPr>
        <p:grpSpPr bwMode="auto">
          <a:xfrm rot="-3226531">
            <a:off x="6176963" y="5314950"/>
            <a:ext cx="858837" cy="785813"/>
            <a:chOff x="1751" y="1135"/>
            <a:chExt cx="2232" cy="2232"/>
          </a:xfrm>
        </p:grpSpPr>
        <p:sp>
          <p:nvSpPr>
            <p:cNvPr id="97381" name="Oval 10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2" name="Oval 10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3"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4" name="Oval 10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7385" name="Oval 105"/>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6" name="Oval 106"/>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7" name="Oval 107"/>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8" name="Oval 108"/>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89" name="Oval 109"/>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97392" name="Group 112"/>
          <p:cNvGrpSpPr>
            <a:grpSpLocks/>
          </p:cNvGrpSpPr>
          <p:nvPr/>
        </p:nvGrpSpPr>
        <p:grpSpPr bwMode="auto">
          <a:xfrm>
            <a:off x="2460625" y="2303463"/>
            <a:ext cx="1298575" cy="785812"/>
            <a:chOff x="1550" y="1451"/>
            <a:chExt cx="818" cy="495"/>
          </a:xfrm>
        </p:grpSpPr>
        <p:sp>
          <p:nvSpPr>
            <p:cNvPr id="97393" name="Oval 113"/>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94" name="Oval 114"/>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95" name="Oval 115"/>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96" name="Oval 116"/>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97397" name="Group 117"/>
          <p:cNvGrpSpPr>
            <a:grpSpLocks/>
          </p:cNvGrpSpPr>
          <p:nvPr/>
        </p:nvGrpSpPr>
        <p:grpSpPr bwMode="auto">
          <a:xfrm rot="-1791541">
            <a:off x="7032625" y="3784600"/>
            <a:ext cx="1298575" cy="785813"/>
            <a:chOff x="4430" y="2384"/>
            <a:chExt cx="818" cy="495"/>
          </a:xfrm>
        </p:grpSpPr>
        <p:sp>
          <p:nvSpPr>
            <p:cNvPr id="97398" name="Oval 118"/>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399" name="Oval 119"/>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0" name="Oval 120"/>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7401" name="Oval 121"/>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3" name="Oval 123"/>
          <p:cNvSpPr>
            <a:spLocks noChangeArrowheads="1"/>
          </p:cNvSpPr>
          <p:nvPr/>
        </p:nvSpPr>
        <p:spPr bwMode="auto">
          <a:xfrm rot="17869698">
            <a:off x="4448175" y="42386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4" name="Oval 124"/>
          <p:cNvSpPr>
            <a:spLocks noChangeArrowheads="1"/>
          </p:cNvSpPr>
          <p:nvPr/>
        </p:nvSpPr>
        <p:spPr bwMode="auto">
          <a:xfrm rot="17869698">
            <a:off x="4830763" y="43386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5" name="Oval 125"/>
          <p:cNvSpPr>
            <a:spLocks noChangeArrowheads="1"/>
          </p:cNvSpPr>
          <p:nvPr/>
        </p:nvSpPr>
        <p:spPr bwMode="auto">
          <a:xfrm rot="21241377">
            <a:off x="4411663" y="42481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7" name="Oval 127"/>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8" name="Oval 128"/>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09" name="Oval 129"/>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10" name="Oval 130"/>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11" name="Oval 131"/>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12" name="Oval 132"/>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97413" name="Oval 133"/>
          <p:cNvSpPr>
            <a:spLocks noChangeAspect="1" noChangeArrowheads="1"/>
          </p:cNvSpPr>
          <p:nvPr/>
        </p:nvSpPr>
        <p:spPr bwMode="auto">
          <a:xfrm rot="24992214">
            <a:off x="4183062" y="420052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011847542"/>
      </p:ext>
    </p:extLst>
  </p:cSld>
  <p:clrMapOvr>
    <a:masterClrMapping/>
  </p:clrMapOvr>
  <p:transition spd="slow"/>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Excitation transfer</a:t>
            </a:r>
          </a:p>
        </p:txBody>
      </p:sp>
      <p:grpSp>
        <p:nvGrpSpPr>
          <p:cNvPr id="100362" name="Group 10"/>
          <p:cNvGrpSpPr>
            <a:grpSpLocks noChangeAspect="1"/>
          </p:cNvGrpSpPr>
          <p:nvPr/>
        </p:nvGrpSpPr>
        <p:grpSpPr bwMode="auto">
          <a:xfrm>
            <a:off x="482600" y="2830513"/>
            <a:ext cx="3190875" cy="1773237"/>
            <a:chOff x="817" y="1135"/>
            <a:chExt cx="4016" cy="2232"/>
          </a:xfrm>
        </p:grpSpPr>
        <p:sp>
          <p:nvSpPr>
            <p:cNvPr id="100355" name="Oval 3"/>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56" name="Oval 4"/>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57" name="Oval 5"/>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58" name="Oval 6"/>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0363" name="Group 11"/>
          <p:cNvGrpSpPr>
            <a:grpSpLocks noChangeAspect="1"/>
          </p:cNvGrpSpPr>
          <p:nvPr/>
        </p:nvGrpSpPr>
        <p:grpSpPr bwMode="auto">
          <a:xfrm>
            <a:off x="5851525" y="2887663"/>
            <a:ext cx="1773238" cy="1773237"/>
            <a:chOff x="1751" y="1135"/>
            <a:chExt cx="2232" cy="2232"/>
          </a:xfrm>
        </p:grpSpPr>
        <p:sp>
          <p:nvSpPr>
            <p:cNvPr id="100364" name="Oval 12"/>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65" name="Oval 13"/>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66" name="Oval 14"/>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0367" name="Oval 15"/>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4165843482"/>
      </p:ext>
    </p:extLst>
  </p:cSld>
  <p:clrMapOvr>
    <a:masterClrMapping/>
  </p:clrMapOvr>
  <p:transition spd="slow"/>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Excitation transfer</a:t>
            </a:r>
          </a:p>
        </p:txBody>
      </p:sp>
      <p:grpSp>
        <p:nvGrpSpPr>
          <p:cNvPr id="101384" name="Group 8"/>
          <p:cNvGrpSpPr>
            <a:grpSpLocks noChangeAspect="1"/>
          </p:cNvGrpSpPr>
          <p:nvPr/>
        </p:nvGrpSpPr>
        <p:grpSpPr bwMode="auto">
          <a:xfrm>
            <a:off x="5851525" y="2887663"/>
            <a:ext cx="1773238" cy="1773237"/>
            <a:chOff x="1751" y="1135"/>
            <a:chExt cx="2232" cy="2232"/>
          </a:xfrm>
        </p:grpSpPr>
        <p:sp>
          <p:nvSpPr>
            <p:cNvPr id="101385"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86"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87"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388"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1414" name="Group 38"/>
          <p:cNvGrpSpPr>
            <a:grpSpLocks/>
          </p:cNvGrpSpPr>
          <p:nvPr/>
        </p:nvGrpSpPr>
        <p:grpSpPr bwMode="auto">
          <a:xfrm>
            <a:off x="2114550" y="3152775"/>
            <a:ext cx="3714750" cy="585788"/>
            <a:chOff x="1197" y="1221"/>
            <a:chExt cx="738" cy="369"/>
          </a:xfrm>
        </p:grpSpPr>
        <p:grpSp>
          <p:nvGrpSpPr>
            <p:cNvPr id="101390" name="Group 14"/>
            <p:cNvGrpSpPr>
              <a:grpSpLocks/>
            </p:cNvGrpSpPr>
            <p:nvPr/>
          </p:nvGrpSpPr>
          <p:grpSpPr bwMode="auto">
            <a:xfrm>
              <a:off x="1197" y="1221"/>
              <a:ext cx="370" cy="369"/>
              <a:chOff x="362" y="2318"/>
              <a:chExt cx="370" cy="369"/>
            </a:xfrm>
          </p:grpSpPr>
          <p:sp>
            <p:nvSpPr>
              <p:cNvPr id="101391" name="Freeform 1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2" name="Freeform 1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1393" name="Group 17"/>
            <p:cNvGrpSpPr>
              <a:grpSpLocks/>
            </p:cNvGrpSpPr>
            <p:nvPr/>
          </p:nvGrpSpPr>
          <p:grpSpPr bwMode="auto">
            <a:xfrm>
              <a:off x="1565" y="1221"/>
              <a:ext cx="370" cy="369"/>
              <a:chOff x="362" y="2318"/>
              <a:chExt cx="370" cy="369"/>
            </a:xfrm>
          </p:grpSpPr>
          <p:sp>
            <p:nvSpPr>
              <p:cNvPr id="101394" name="Freeform 1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1395" name="Freeform 1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101415" name="Text Box 39"/>
          <p:cNvSpPr txBox="1">
            <a:spLocks noChangeArrowheads="1"/>
          </p:cNvSpPr>
          <p:nvPr/>
        </p:nvSpPr>
        <p:spPr bwMode="auto">
          <a:xfrm>
            <a:off x="3879850" y="3903663"/>
            <a:ext cx="126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UV photon</a:t>
            </a:r>
          </a:p>
        </p:txBody>
      </p:sp>
      <p:grpSp>
        <p:nvGrpSpPr>
          <p:cNvPr id="101421" name="Group 45"/>
          <p:cNvGrpSpPr>
            <a:grpSpLocks noChangeAspect="1"/>
          </p:cNvGrpSpPr>
          <p:nvPr/>
        </p:nvGrpSpPr>
        <p:grpSpPr bwMode="auto">
          <a:xfrm>
            <a:off x="1222375" y="2830513"/>
            <a:ext cx="1773238" cy="1773237"/>
            <a:chOff x="1751" y="1135"/>
            <a:chExt cx="2232" cy="2232"/>
          </a:xfrm>
        </p:grpSpPr>
        <p:sp>
          <p:nvSpPr>
            <p:cNvPr id="101422" name="Oval 46"/>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423" name="Oval 47"/>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424" name="Oval 48"/>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1425" name="Oval 49"/>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275470215"/>
      </p:ext>
    </p:extLst>
  </p:cSld>
  <p:clrMapOvr>
    <a:masterClrMapping/>
  </p:clrMapOvr>
  <p:transition spd="slow"/>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a:t>Excitation transfer</a:t>
            </a:r>
          </a:p>
        </p:txBody>
      </p:sp>
      <p:grpSp>
        <p:nvGrpSpPr>
          <p:cNvPr id="102403" name="Group 3"/>
          <p:cNvGrpSpPr>
            <a:grpSpLocks noChangeAspect="1"/>
          </p:cNvGrpSpPr>
          <p:nvPr/>
        </p:nvGrpSpPr>
        <p:grpSpPr bwMode="auto">
          <a:xfrm>
            <a:off x="5111750" y="2881313"/>
            <a:ext cx="3190875" cy="1773237"/>
            <a:chOff x="817" y="1135"/>
            <a:chExt cx="4016" cy="2232"/>
          </a:xfrm>
        </p:grpSpPr>
        <p:sp>
          <p:nvSpPr>
            <p:cNvPr id="102404"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05"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06"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07"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2421" name="Group 21"/>
          <p:cNvGrpSpPr>
            <a:grpSpLocks noChangeAspect="1"/>
          </p:cNvGrpSpPr>
          <p:nvPr/>
        </p:nvGrpSpPr>
        <p:grpSpPr bwMode="auto">
          <a:xfrm>
            <a:off x="1222375" y="2830513"/>
            <a:ext cx="1773238" cy="1773237"/>
            <a:chOff x="1751" y="1135"/>
            <a:chExt cx="2232" cy="2232"/>
          </a:xfrm>
        </p:grpSpPr>
        <p:sp>
          <p:nvSpPr>
            <p:cNvPr id="102422" name="Oval 22"/>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3" name="Oval 23"/>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4" name="Oval 24"/>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425" name="Oval 25"/>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07060428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7363" name="Object 3"/>
          <p:cNvGraphicFramePr>
            <a:graphicFrameLocks noChangeAspect="1"/>
          </p:cNvGraphicFramePr>
          <p:nvPr>
            <p:extLst>
              <p:ext uri="{D42A27DB-BD31-4B8C-83A1-F6EECF244321}">
                <p14:modId xmlns:p14="http://schemas.microsoft.com/office/powerpoint/2010/main" val="2946453381"/>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6333" name="Chart" r:id="rId3" imgW="6458065" imgH="4648256" progId="MSGraph.Chart.8">
                  <p:embed followColorScheme="full"/>
                </p:oleObj>
              </mc:Choice>
              <mc:Fallback>
                <p:oleObj name="Chart" r:id="rId3" imgW="6458065" imgH="4648256"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fraction Sulfur</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800" b="1">
                <a:solidFill>
                  <a:srgbClr val="000000"/>
                </a:solidFill>
                <a:cs typeface="Arial" pitchFamily="34" charset="0"/>
              </a:rPr>
              <a:t>correlation coefficient</a:t>
            </a:r>
          </a:p>
        </p:txBody>
      </p:sp>
      <p:sp>
        <p:nvSpPr>
          <p:cNvPr id="8" name="Rectangle 2"/>
          <p:cNvSpPr>
            <a:spLocks noGrp="1" noChangeArrowheads="1"/>
          </p:cNvSpPr>
          <p:nvPr>
            <p:ph type="title"/>
          </p:nvPr>
        </p:nvSpPr>
        <p:spPr>
          <a:xfrm>
            <a:off x="685800" y="0"/>
            <a:ext cx="7772400" cy="1143000"/>
          </a:xfrm>
          <a:noFill/>
        </p:spPr>
        <p:txBody>
          <a:bodyPr/>
          <a:lstStyle/>
          <a:p>
            <a:pPr eaLnBrk="1" hangingPunct="1"/>
            <a:r>
              <a:rPr lang="pt-BR" altLang="en-US" dirty="0"/>
              <a:t>Global </a:t>
            </a:r>
            <a:r>
              <a:rPr lang="pt-BR" altLang="en-US" dirty="0" smtClean="0"/>
              <a:t>Challenge: Se phasing</a:t>
            </a:r>
            <a:endParaRPr lang="en-US" altLang="en-US" dirty="0" smtClean="0"/>
          </a:p>
        </p:txBody>
      </p:sp>
    </p:spTree>
    <p:extLst>
      <p:ext uri="{BB962C8B-B14F-4D97-AF65-F5344CB8AC3E}">
        <p14:creationId xmlns:p14="http://schemas.microsoft.com/office/powerpoint/2010/main" val="1084325561"/>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Excitation transfer</a:t>
            </a:r>
          </a:p>
        </p:txBody>
      </p:sp>
      <p:grpSp>
        <p:nvGrpSpPr>
          <p:cNvPr id="103427" name="Group 3"/>
          <p:cNvGrpSpPr>
            <a:grpSpLocks noChangeAspect="1"/>
          </p:cNvGrpSpPr>
          <p:nvPr/>
        </p:nvGrpSpPr>
        <p:grpSpPr bwMode="auto">
          <a:xfrm>
            <a:off x="482600" y="2830513"/>
            <a:ext cx="3190875" cy="1773237"/>
            <a:chOff x="817" y="1135"/>
            <a:chExt cx="4016" cy="2232"/>
          </a:xfrm>
        </p:grpSpPr>
        <p:sp>
          <p:nvSpPr>
            <p:cNvPr id="103428"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3429"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3430"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3431"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3432" name="Group 8"/>
          <p:cNvGrpSpPr>
            <a:grpSpLocks noChangeAspect="1"/>
          </p:cNvGrpSpPr>
          <p:nvPr/>
        </p:nvGrpSpPr>
        <p:grpSpPr bwMode="auto">
          <a:xfrm>
            <a:off x="5851525" y="2887663"/>
            <a:ext cx="1773238" cy="1773237"/>
            <a:chOff x="1751" y="1135"/>
            <a:chExt cx="2232" cy="2232"/>
          </a:xfrm>
        </p:grpSpPr>
        <p:sp>
          <p:nvSpPr>
            <p:cNvPr id="103433"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3434"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3435"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3436"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03437" name="Freeform 13"/>
          <p:cNvSpPr>
            <a:spLocks/>
          </p:cNvSpPr>
          <p:nvPr/>
        </p:nvSpPr>
        <p:spPr bwMode="auto">
          <a:xfrm>
            <a:off x="2957513" y="2771775"/>
            <a:ext cx="3171825" cy="1130300"/>
          </a:xfrm>
          <a:custGeom>
            <a:avLst/>
            <a:gdLst>
              <a:gd name="T0" fmla="*/ 0 w 1998"/>
              <a:gd name="T1" fmla="*/ 0 h 712"/>
              <a:gd name="T2" fmla="*/ 945 w 1998"/>
              <a:gd name="T3" fmla="*/ 594 h 712"/>
              <a:gd name="T4" fmla="*/ 1998 w 1998"/>
              <a:gd name="T5" fmla="*/ 711 h 712"/>
            </a:gdLst>
            <a:ahLst/>
            <a:cxnLst>
              <a:cxn ang="0">
                <a:pos x="T0" y="T1"/>
              </a:cxn>
              <a:cxn ang="0">
                <a:pos x="T2" y="T3"/>
              </a:cxn>
              <a:cxn ang="0">
                <a:pos x="T4" y="T5"/>
              </a:cxn>
            </a:cxnLst>
            <a:rect l="0" t="0" r="r" b="b"/>
            <a:pathLst>
              <a:path w="1998" h="712">
                <a:moveTo>
                  <a:pt x="0" y="0"/>
                </a:moveTo>
                <a:cubicBezTo>
                  <a:pt x="306" y="238"/>
                  <a:pt x="612" y="476"/>
                  <a:pt x="945" y="594"/>
                </a:cubicBezTo>
                <a:cubicBezTo>
                  <a:pt x="1278" y="712"/>
                  <a:pt x="1638" y="711"/>
                  <a:pt x="1998" y="711"/>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3438" name="Text Box 14"/>
          <p:cNvSpPr txBox="1">
            <a:spLocks noChangeArrowheads="1"/>
          </p:cNvSpPr>
          <p:nvPr/>
        </p:nvSpPr>
        <p:spPr bwMode="auto">
          <a:xfrm>
            <a:off x="3736975" y="4003675"/>
            <a:ext cx="174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F</a:t>
            </a:r>
            <a:r>
              <a:rPr lang="en-US" altLang="en-US">
                <a:solidFill>
                  <a:srgbClr val="000000"/>
                </a:solidFill>
                <a:cs typeface="Arial" pitchFamily="34" charset="0"/>
              </a:rPr>
              <a:t>örster transfer</a:t>
            </a:r>
          </a:p>
        </p:txBody>
      </p:sp>
      <p:sp>
        <p:nvSpPr>
          <p:cNvPr id="103439" name="Text Box 15"/>
          <p:cNvSpPr txBox="1">
            <a:spLocks noChangeArrowheads="1"/>
          </p:cNvSpPr>
          <p:nvPr/>
        </p:nvSpPr>
        <p:spPr bwMode="auto">
          <a:xfrm>
            <a:off x="4175125" y="3213100"/>
            <a:ext cx="395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r</a:t>
            </a:r>
            <a:r>
              <a:rPr lang="en-US" altLang="en-US" baseline="30000">
                <a:solidFill>
                  <a:srgbClr val="000000"/>
                </a:solidFill>
              </a:rPr>
              <a:t>-6</a:t>
            </a:r>
            <a:endParaRPr lang="en-US" altLang="en-US" baseline="30000">
              <a:solidFill>
                <a:srgbClr val="000000"/>
              </a:solidFill>
              <a:cs typeface="Arial" pitchFamily="34" charset="0"/>
            </a:endParaRPr>
          </a:p>
        </p:txBody>
      </p:sp>
    </p:spTree>
    <p:extLst>
      <p:ext uri="{BB962C8B-B14F-4D97-AF65-F5344CB8AC3E}">
        <p14:creationId xmlns:p14="http://schemas.microsoft.com/office/powerpoint/2010/main" val="3819899424"/>
      </p:ext>
    </p:extLst>
  </p:cSld>
  <p:clrMapOvr>
    <a:masterClrMapping/>
  </p:clrMapOvr>
  <p:transition spd="slow"/>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Excitation transfer</a:t>
            </a:r>
          </a:p>
        </p:txBody>
      </p:sp>
      <p:grpSp>
        <p:nvGrpSpPr>
          <p:cNvPr id="104451" name="Group 3"/>
          <p:cNvGrpSpPr>
            <a:grpSpLocks noChangeAspect="1"/>
          </p:cNvGrpSpPr>
          <p:nvPr/>
        </p:nvGrpSpPr>
        <p:grpSpPr bwMode="auto">
          <a:xfrm>
            <a:off x="5111750" y="2881313"/>
            <a:ext cx="3190875" cy="1773237"/>
            <a:chOff x="817" y="1135"/>
            <a:chExt cx="4016" cy="2232"/>
          </a:xfrm>
        </p:grpSpPr>
        <p:sp>
          <p:nvSpPr>
            <p:cNvPr id="104452" name="Oval 4"/>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4453" name="Oval 5"/>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4454" name="Oval 6"/>
            <p:cNvSpPr>
              <a:spLocks noChangeAspect="1" noChangeArrowheads="1"/>
            </p:cNvSpPr>
            <p:nvPr/>
          </p:nvSpPr>
          <p:spPr bwMode="auto">
            <a:xfrm rot="-8804052">
              <a:off x="817" y="1610"/>
              <a:ext cx="4016" cy="122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4455" name="Oval 7"/>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4456" name="Group 8"/>
          <p:cNvGrpSpPr>
            <a:grpSpLocks noChangeAspect="1"/>
          </p:cNvGrpSpPr>
          <p:nvPr/>
        </p:nvGrpSpPr>
        <p:grpSpPr bwMode="auto">
          <a:xfrm>
            <a:off x="1222375" y="2830513"/>
            <a:ext cx="1773238" cy="1773237"/>
            <a:chOff x="1751" y="1135"/>
            <a:chExt cx="2232" cy="2232"/>
          </a:xfrm>
        </p:grpSpPr>
        <p:sp>
          <p:nvSpPr>
            <p:cNvPr id="104457" name="Oval 9"/>
            <p:cNvSpPr>
              <a:spLocks noChangeAspect="1"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4458" name="Oval 10"/>
            <p:cNvSpPr>
              <a:spLocks noChangeAspect="1"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4459" name="Oval 11"/>
            <p:cNvSpPr>
              <a:spLocks noChangeAspect="1"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4460" name="Oval 12"/>
            <p:cNvSpPr>
              <a:spLocks noChangeAspect="1"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178722093"/>
      </p:ext>
    </p:extLst>
  </p:cSld>
  <p:clrMapOvr>
    <a:masterClrMapping/>
  </p:clrMapOvr>
  <p:transition spd="slow"/>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t = 0 s</a:t>
            </a:r>
          </a:p>
        </p:txBody>
      </p:sp>
      <p:grpSp>
        <p:nvGrpSpPr>
          <p:cNvPr id="105505" name="Group 33"/>
          <p:cNvGrpSpPr>
            <a:grpSpLocks/>
          </p:cNvGrpSpPr>
          <p:nvPr/>
        </p:nvGrpSpPr>
        <p:grpSpPr bwMode="auto">
          <a:xfrm>
            <a:off x="3935413" y="2941638"/>
            <a:ext cx="858837" cy="785812"/>
            <a:chOff x="2479" y="1853"/>
            <a:chExt cx="541" cy="495"/>
          </a:xfrm>
        </p:grpSpPr>
        <p:sp>
          <p:nvSpPr>
            <p:cNvPr id="105506" name="Oval 34"/>
            <p:cNvSpPr>
              <a:spLocks noChangeArrowheads="1"/>
            </p:cNvSpPr>
            <p:nvPr/>
          </p:nvSpPr>
          <p:spPr bwMode="auto">
            <a:xfrm rot="16200000">
              <a:off x="2502" y="2029"/>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07" name="Oval 35"/>
            <p:cNvSpPr>
              <a:spLocks noChangeArrowheads="1"/>
            </p:cNvSpPr>
            <p:nvPr/>
          </p:nvSpPr>
          <p:spPr bwMode="auto">
            <a:xfrm rot="16200000">
              <a:off x="2743" y="2092"/>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08" name="Oval 36"/>
            <p:cNvSpPr>
              <a:spLocks noChangeArrowheads="1"/>
            </p:cNvSpPr>
            <p:nvPr/>
          </p:nvSpPr>
          <p:spPr bwMode="auto">
            <a:xfrm rot="-8804052">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09" name="Oval 37"/>
            <p:cNvSpPr>
              <a:spLocks noChangeArrowheads="1"/>
            </p:cNvSpPr>
            <p:nvPr/>
          </p:nvSpPr>
          <p:spPr bwMode="auto">
            <a:xfrm rot="19571678">
              <a:off x="2479" y="2035"/>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10" name="Group 38"/>
          <p:cNvGrpSpPr>
            <a:grpSpLocks/>
          </p:cNvGrpSpPr>
          <p:nvPr/>
        </p:nvGrpSpPr>
        <p:grpSpPr bwMode="auto">
          <a:xfrm>
            <a:off x="1270000" y="3892550"/>
            <a:ext cx="858838" cy="785813"/>
            <a:chOff x="1751" y="1135"/>
            <a:chExt cx="2232" cy="2232"/>
          </a:xfrm>
        </p:grpSpPr>
        <p:sp>
          <p:nvSpPr>
            <p:cNvPr id="105511" name="Oval 3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12" name="Oval 4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13" name="Oval 4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14" name="Oval 4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15" name="Group 43"/>
          <p:cNvGrpSpPr>
            <a:grpSpLocks/>
          </p:cNvGrpSpPr>
          <p:nvPr/>
        </p:nvGrpSpPr>
        <p:grpSpPr bwMode="auto">
          <a:xfrm rot="1669699">
            <a:off x="4411663" y="3959225"/>
            <a:ext cx="858837" cy="785813"/>
            <a:chOff x="1751" y="1135"/>
            <a:chExt cx="2232" cy="2232"/>
          </a:xfrm>
        </p:grpSpPr>
        <p:sp>
          <p:nvSpPr>
            <p:cNvPr id="105516" name="Oval 4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17" name="Oval 4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18" name="Oval 4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19" name="Oval 4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20" name="Group 48"/>
          <p:cNvGrpSpPr>
            <a:grpSpLocks/>
          </p:cNvGrpSpPr>
          <p:nvPr/>
        </p:nvGrpSpPr>
        <p:grpSpPr bwMode="auto">
          <a:xfrm>
            <a:off x="2462213" y="3355975"/>
            <a:ext cx="858837" cy="785813"/>
            <a:chOff x="1751" y="1135"/>
            <a:chExt cx="2232" cy="2232"/>
          </a:xfrm>
        </p:grpSpPr>
        <p:sp>
          <p:nvSpPr>
            <p:cNvPr id="105521" name="Oval 4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22" name="Oval 5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23" name="Oval 5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24" name="Oval 5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25" name="Group 53"/>
          <p:cNvGrpSpPr>
            <a:grpSpLocks/>
          </p:cNvGrpSpPr>
          <p:nvPr/>
        </p:nvGrpSpPr>
        <p:grpSpPr bwMode="auto">
          <a:xfrm>
            <a:off x="7259638" y="3784600"/>
            <a:ext cx="858837" cy="785813"/>
            <a:chOff x="4573" y="2384"/>
            <a:chExt cx="541" cy="495"/>
          </a:xfrm>
        </p:grpSpPr>
        <p:sp>
          <p:nvSpPr>
            <p:cNvPr id="105526" name="Oval 54"/>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27" name="Oval 55"/>
            <p:cNvSpPr>
              <a:spLocks noChangeArrowheads="1"/>
            </p:cNvSpPr>
            <p:nvPr/>
          </p:nvSpPr>
          <p:spPr bwMode="auto">
            <a:xfrm rot="16200000">
              <a:off x="4837" y="262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28" name="Oval 56"/>
            <p:cNvSpPr>
              <a:spLocks noChangeArrowheads="1"/>
            </p:cNvSpPr>
            <p:nvPr/>
          </p:nvSpPr>
          <p:spPr bwMode="auto">
            <a:xfrm rot="-8804052">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29" name="Oval 5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30" name="Group 58"/>
          <p:cNvGrpSpPr>
            <a:grpSpLocks/>
          </p:cNvGrpSpPr>
          <p:nvPr/>
        </p:nvGrpSpPr>
        <p:grpSpPr bwMode="auto">
          <a:xfrm rot="1198672">
            <a:off x="2047875" y="4568825"/>
            <a:ext cx="858838" cy="785813"/>
            <a:chOff x="1751" y="1135"/>
            <a:chExt cx="2232" cy="2232"/>
          </a:xfrm>
        </p:grpSpPr>
        <p:sp>
          <p:nvSpPr>
            <p:cNvPr id="105531" name="Oval 5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32" name="Oval 6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33" name="Oval 6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34" name="Oval 6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35" name="Group 63"/>
          <p:cNvGrpSpPr>
            <a:grpSpLocks/>
          </p:cNvGrpSpPr>
          <p:nvPr/>
        </p:nvGrpSpPr>
        <p:grpSpPr bwMode="auto">
          <a:xfrm rot="-1425292">
            <a:off x="3419475" y="4343400"/>
            <a:ext cx="858838" cy="785813"/>
            <a:chOff x="1751" y="1135"/>
            <a:chExt cx="2232" cy="2232"/>
          </a:xfrm>
        </p:grpSpPr>
        <p:sp>
          <p:nvSpPr>
            <p:cNvPr id="105536" name="Oval 6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37" name="Oval 6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38" name="Oval 6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39" name="Oval 6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40" name="Group 68"/>
          <p:cNvGrpSpPr>
            <a:grpSpLocks/>
          </p:cNvGrpSpPr>
          <p:nvPr/>
        </p:nvGrpSpPr>
        <p:grpSpPr bwMode="auto">
          <a:xfrm>
            <a:off x="6169025" y="2941638"/>
            <a:ext cx="858838" cy="785812"/>
            <a:chOff x="1751" y="1135"/>
            <a:chExt cx="2232" cy="2232"/>
          </a:xfrm>
        </p:grpSpPr>
        <p:sp>
          <p:nvSpPr>
            <p:cNvPr id="105541" name="Oval 6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42" name="Oval 7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43" name="Oval 7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44" name="Oval 7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45" name="Group 73"/>
          <p:cNvGrpSpPr>
            <a:grpSpLocks/>
          </p:cNvGrpSpPr>
          <p:nvPr/>
        </p:nvGrpSpPr>
        <p:grpSpPr bwMode="auto">
          <a:xfrm>
            <a:off x="6221413" y="4371975"/>
            <a:ext cx="858837" cy="785813"/>
            <a:chOff x="1751" y="1135"/>
            <a:chExt cx="2232" cy="2232"/>
          </a:xfrm>
        </p:grpSpPr>
        <p:sp>
          <p:nvSpPr>
            <p:cNvPr id="105546" name="Oval 7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47" name="Oval 7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48" name="Oval 7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49" name="Oval 7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50" name="Group 78"/>
          <p:cNvGrpSpPr>
            <a:grpSpLocks/>
          </p:cNvGrpSpPr>
          <p:nvPr/>
        </p:nvGrpSpPr>
        <p:grpSpPr bwMode="auto">
          <a:xfrm>
            <a:off x="5081588" y="2724150"/>
            <a:ext cx="858837" cy="785813"/>
            <a:chOff x="1751" y="1135"/>
            <a:chExt cx="2232" cy="2232"/>
          </a:xfrm>
        </p:grpSpPr>
        <p:sp>
          <p:nvSpPr>
            <p:cNvPr id="105551" name="Oval 7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52" name="Oval 8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53" name="Oval 8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54" name="Oval 8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55" name="Group 83"/>
          <p:cNvGrpSpPr>
            <a:grpSpLocks/>
          </p:cNvGrpSpPr>
          <p:nvPr/>
        </p:nvGrpSpPr>
        <p:grpSpPr bwMode="auto">
          <a:xfrm>
            <a:off x="1446213" y="2935288"/>
            <a:ext cx="858837" cy="785812"/>
            <a:chOff x="1751" y="1135"/>
            <a:chExt cx="2232" cy="2232"/>
          </a:xfrm>
        </p:grpSpPr>
        <p:sp>
          <p:nvSpPr>
            <p:cNvPr id="105556" name="Oval 84"/>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57" name="Oval 85"/>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58" name="Oval 86"/>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59" name="Oval 87"/>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60" name="Group 88"/>
          <p:cNvGrpSpPr>
            <a:grpSpLocks/>
          </p:cNvGrpSpPr>
          <p:nvPr/>
        </p:nvGrpSpPr>
        <p:grpSpPr bwMode="auto">
          <a:xfrm rot="3434755">
            <a:off x="5226050" y="4930776"/>
            <a:ext cx="858837" cy="785812"/>
            <a:chOff x="1751" y="1135"/>
            <a:chExt cx="2232" cy="2232"/>
          </a:xfrm>
        </p:grpSpPr>
        <p:sp>
          <p:nvSpPr>
            <p:cNvPr id="105561" name="Oval 8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62" name="Oval 9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63" name="Oval 9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64" name="Oval 9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65" name="Group 93"/>
          <p:cNvGrpSpPr>
            <a:grpSpLocks/>
          </p:cNvGrpSpPr>
          <p:nvPr/>
        </p:nvGrpSpPr>
        <p:grpSpPr bwMode="auto">
          <a:xfrm>
            <a:off x="2901950" y="5254625"/>
            <a:ext cx="858838" cy="858838"/>
            <a:chOff x="1828" y="3310"/>
            <a:chExt cx="541" cy="541"/>
          </a:xfrm>
        </p:grpSpPr>
        <p:sp>
          <p:nvSpPr>
            <p:cNvPr id="105566" name="Oval 94"/>
            <p:cNvSpPr>
              <a:spLocks noChangeArrowheads="1"/>
            </p:cNvSpPr>
            <p:nvPr/>
          </p:nvSpPr>
          <p:spPr bwMode="auto">
            <a:xfrm rot="13846770">
              <a:off x="1852" y="351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67" name="Oval 95"/>
            <p:cNvSpPr>
              <a:spLocks noChangeArrowheads="1"/>
            </p:cNvSpPr>
            <p:nvPr/>
          </p:nvSpPr>
          <p:spPr bwMode="auto">
            <a:xfrm rot="13846770">
              <a:off x="2093" y="3573"/>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68" name="Oval 96"/>
            <p:cNvSpPr>
              <a:spLocks noChangeArrowheads="1"/>
            </p:cNvSpPr>
            <p:nvPr/>
          </p:nvSpPr>
          <p:spPr bwMode="auto">
            <a:xfrm rot="-11157283">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69" name="Oval 97"/>
            <p:cNvSpPr>
              <a:spLocks noChangeArrowheads="1"/>
            </p:cNvSpPr>
            <p:nvPr/>
          </p:nvSpPr>
          <p:spPr bwMode="auto">
            <a:xfrm rot="17218447">
              <a:off x="1828" y="351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70" name="Group 98"/>
          <p:cNvGrpSpPr>
            <a:grpSpLocks/>
          </p:cNvGrpSpPr>
          <p:nvPr/>
        </p:nvGrpSpPr>
        <p:grpSpPr bwMode="auto">
          <a:xfrm>
            <a:off x="4049713" y="5264150"/>
            <a:ext cx="858837" cy="785813"/>
            <a:chOff x="1751" y="1135"/>
            <a:chExt cx="2232" cy="2232"/>
          </a:xfrm>
        </p:grpSpPr>
        <p:sp>
          <p:nvSpPr>
            <p:cNvPr id="105571" name="Oval 99"/>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72" name="Oval 100"/>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73" name="Oval 101"/>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74" name="Oval 102"/>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05575" name="Oval 103"/>
          <p:cNvSpPr>
            <a:spLocks noChangeArrowheads="1"/>
          </p:cNvSpPr>
          <p:nvPr/>
        </p:nvSpPr>
        <p:spPr bwMode="auto">
          <a:xfrm rot="16643075">
            <a:off x="2708276" y="2582862"/>
            <a:ext cx="785812"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76" name="Oval 104"/>
          <p:cNvSpPr>
            <a:spLocks noChangeArrowheads="1"/>
          </p:cNvSpPr>
          <p:nvPr/>
        </p:nvSpPr>
        <p:spPr bwMode="auto">
          <a:xfrm rot="16643075">
            <a:off x="3090863" y="26828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77" name="Oval 105"/>
          <p:cNvSpPr>
            <a:spLocks noChangeArrowheads="1"/>
          </p:cNvSpPr>
          <p:nvPr/>
        </p:nvSpPr>
        <p:spPr bwMode="auto">
          <a:xfrm rot="-8360977">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78" name="Oval 106"/>
          <p:cNvSpPr>
            <a:spLocks noChangeArrowheads="1"/>
          </p:cNvSpPr>
          <p:nvPr/>
        </p:nvSpPr>
        <p:spPr bwMode="auto">
          <a:xfrm rot="20014753">
            <a:off x="2671763" y="25923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5579" name="Group 107"/>
          <p:cNvGrpSpPr>
            <a:grpSpLocks/>
          </p:cNvGrpSpPr>
          <p:nvPr/>
        </p:nvGrpSpPr>
        <p:grpSpPr bwMode="auto">
          <a:xfrm>
            <a:off x="5400675" y="3697288"/>
            <a:ext cx="858838" cy="785812"/>
            <a:chOff x="1751" y="1135"/>
            <a:chExt cx="2232" cy="2232"/>
          </a:xfrm>
        </p:grpSpPr>
        <p:sp>
          <p:nvSpPr>
            <p:cNvPr id="105580" name="Oval 10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81" name="Oval 10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82" name="Oval 11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83" name="Oval 11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84" name="Group 112"/>
          <p:cNvGrpSpPr>
            <a:grpSpLocks/>
          </p:cNvGrpSpPr>
          <p:nvPr/>
        </p:nvGrpSpPr>
        <p:grpSpPr bwMode="auto">
          <a:xfrm rot="1626381">
            <a:off x="1901825" y="5641975"/>
            <a:ext cx="858838" cy="785813"/>
            <a:chOff x="1751" y="1135"/>
            <a:chExt cx="2232" cy="2232"/>
          </a:xfrm>
        </p:grpSpPr>
        <p:sp>
          <p:nvSpPr>
            <p:cNvPr id="105585" name="Oval 11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86" name="Oval 11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87" name="Oval 11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88" name="Oval 11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89" name="Group 117"/>
          <p:cNvGrpSpPr>
            <a:grpSpLocks/>
          </p:cNvGrpSpPr>
          <p:nvPr/>
        </p:nvGrpSpPr>
        <p:grpSpPr bwMode="auto">
          <a:xfrm>
            <a:off x="1082675" y="4937125"/>
            <a:ext cx="858838" cy="785813"/>
            <a:chOff x="1751" y="1135"/>
            <a:chExt cx="2232" cy="2232"/>
          </a:xfrm>
        </p:grpSpPr>
        <p:sp>
          <p:nvSpPr>
            <p:cNvPr id="105590" name="Oval 11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91" name="Oval 11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92" name="Oval 12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93" name="Oval 12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94" name="Group 122"/>
          <p:cNvGrpSpPr>
            <a:grpSpLocks/>
          </p:cNvGrpSpPr>
          <p:nvPr/>
        </p:nvGrpSpPr>
        <p:grpSpPr bwMode="auto">
          <a:xfrm>
            <a:off x="5965825" y="1970088"/>
            <a:ext cx="858838" cy="785812"/>
            <a:chOff x="1751" y="1135"/>
            <a:chExt cx="2232" cy="2232"/>
          </a:xfrm>
        </p:grpSpPr>
        <p:sp>
          <p:nvSpPr>
            <p:cNvPr id="105595" name="Oval 12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96" name="Oval 12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97" name="Oval 12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598" name="Oval 12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599" name="Group 127"/>
          <p:cNvGrpSpPr>
            <a:grpSpLocks/>
          </p:cNvGrpSpPr>
          <p:nvPr/>
        </p:nvGrpSpPr>
        <p:grpSpPr bwMode="auto">
          <a:xfrm rot="879490">
            <a:off x="4841875" y="1671638"/>
            <a:ext cx="858838" cy="785812"/>
            <a:chOff x="1751" y="1135"/>
            <a:chExt cx="2232" cy="2232"/>
          </a:xfrm>
        </p:grpSpPr>
        <p:sp>
          <p:nvSpPr>
            <p:cNvPr id="105600" name="Oval 12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01" name="Oval 12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02" name="Oval 13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03" name="Oval 13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04" name="Group 132"/>
          <p:cNvGrpSpPr>
            <a:grpSpLocks/>
          </p:cNvGrpSpPr>
          <p:nvPr/>
        </p:nvGrpSpPr>
        <p:grpSpPr bwMode="auto">
          <a:xfrm rot="1128729">
            <a:off x="3775075" y="1998663"/>
            <a:ext cx="858838" cy="785812"/>
            <a:chOff x="1751" y="1135"/>
            <a:chExt cx="2232" cy="2232"/>
          </a:xfrm>
        </p:grpSpPr>
        <p:sp>
          <p:nvSpPr>
            <p:cNvPr id="105605" name="Oval 13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06" name="Oval 13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07" name="Oval 13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08" name="Oval 13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09" name="Group 137"/>
          <p:cNvGrpSpPr>
            <a:grpSpLocks/>
          </p:cNvGrpSpPr>
          <p:nvPr/>
        </p:nvGrpSpPr>
        <p:grpSpPr bwMode="auto">
          <a:xfrm rot="738582">
            <a:off x="1700213" y="1939925"/>
            <a:ext cx="858837" cy="785813"/>
            <a:chOff x="1751" y="1135"/>
            <a:chExt cx="2232" cy="2232"/>
          </a:xfrm>
        </p:grpSpPr>
        <p:sp>
          <p:nvSpPr>
            <p:cNvPr id="105610" name="Oval 13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11" name="Oval 13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12" name="Oval 14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13" name="Oval 14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14" name="Group 142"/>
          <p:cNvGrpSpPr>
            <a:grpSpLocks/>
          </p:cNvGrpSpPr>
          <p:nvPr/>
        </p:nvGrpSpPr>
        <p:grpSpPr bwMode="auto">
          <a:xfrm rot="-3226531">
            <a:off x="6176963" y="5314950"/>
            <a:ext cx="858837" cy="785813"/>
            <a:chOff x="1751" y="1135"/>
            <a:chExt cx="2232" cy="2232"/>
          </a:xfrm>
        </p:grpSpPr>
        <p:sp>
          <p:nvSpPr>
            <p:cNvPr id="105615" name="Oval 14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16" name="Oval 14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17" name="Oval 14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18" name="Oval 14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19" name="Group 147"/>
          <p:cNvGrpSpPr>
            <a:grpSpLocks/>
          </p:cNvGrpSpPr>
          <p:nvPr/>
        </p:nvGrpSpPr>
        <p:grpSpPr bwMode="auto">
          <a:xfrm>
            <a:off x="204788" y="4784725"/>
            <a:ext cx="858837" cy="785813"/>
            <a:chOff x="1751" y="1135"/>
            <a:chExt cx="2232" cy="2232"/>
          </a:xfrm>
        </p:grpSpPr>
        <p:sp>
          <p:nvSpPr>
            <p:cNvPr id="105620" name="Oval 14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21" name="Oval 14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22" name="Oval 15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23" name="Oval 15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24" name="Group 152"/>
          <p:cNvGrpSpPr>
            <a:grpSpLocks/>
          </p:cNvGrpSpPr>
          <p:nvPr/>
        </p:nvGrpSpPr>
        <p:grpSpPr bwMode="auto">
          <a:xfrm>
            <a:off x="479425" y="5757863"/>
            <a:ext cx="858838" cy="785812"/>
            <a:chOff x="1751" y="1135"/>
            <a:chExt cx="2232" cy="2232"/>
          </a:xfrm>
        </p:grpSpPr>
        <p:sp>
          <p:nvSpPr>
            <p:cNvPr id="105625" name="Oval 15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26" name="Oval 15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27" name="Oval 15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28" name="Oval 15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29" name="Group 157"/>
          <p:cNvGrpSpPr>
            <a:grpSpLocks/>
          </p:cNvGrpSpPr>
          <p:nvPr/>
        </p:nvGrpSpPr>
        <p:grpSpPr bwMode="auto">
          <a:xfrm>
            <a:off x="471488" y="2281238"/>
            <a:ext cx="858837" cy="785812"/>
            <a:chOff x="1751" y="1135"/>
            <a:chExt cx="2232" cy="2232"/>
          </a:xfrm>
        </p:grpSpPr>
        <p:sp>
          <p:nvSpPr>
            <p:cNvPr id="105630" name="Oval 15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31" name="Oval 15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32" name="Oval 16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33" name="Oval 16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34" name="Group 162"/>
          <p:cNvGrpSpPr>
            <a:grpSpLocks/>
          </p:cNvGrpSpPr>
          <p:nvPr/>
        </p:nvGrpSpPr>
        <p:grpSpPr bwMode="auto">
          <a:xfrm>
            <a:off x="431800" y="-619125"/>
            <a:ext cx="588963" cy="4748213"/>
            <a:chOff x="272" y="-390"/>
            <a:chExt cx="371" cy="2991"/>
          </a:xfrm>
        </p:grpSpPr>
        <p:grpSp>
          <p:nvGrpSpPr>
            <p:cNvPr id="105635" name="Group 163"/>
            <p:cNvGrpSpPr>
              <a:grpSpLocks/>
            </p:cNvGrpSpPr>
            <p:nvPr/>
          </p:nvGrpSpPr>
          <p:grpSpPr bwMode="auto">
            <a:xfrm rot="5400000">
              <a:off x="272" y="-390"/>
              <a:ext cx="370" cy="369"/>
              <a:chOff x="362" y="2318"/>
              <a:chExt cx="370" cy="369"/>
            </a:xfrm>
          </p:grpSpPr>
          <p:sp>
            <p:nvSpPr>
              <p:cNvPr id="105636" name="Freeform 16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37" name="Freeform 16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5638" name="Group 166"/>
            <p:cNvGrpSpPr>
              <a:grpSpLocks/>
            </p:cNvGrpSpPr>
            <p:nvPr/>
          </p:nvGrpSpPr>
          <p:grpSpPr bwMode="auto">
            <a:xfrm rot="5400000">
              <a:off x="272" y="-22"/>
              <a:ext cx="370" cy="369"/>
              <a:chOff x="362" y="2318"/>
              <a:chExt cx="370" cy="369"/>
            </a:xfrm>
          </p:grpSpPr>
          <p:sp>
            <p:nvSpPr>
              <p:cNvPr id="105639" name="Freeform 16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40" name="Freeform 16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5641" name="Group 169"/>
            <p:cNvGrpSpPr>
              <a:grpSpLocks/>
            </p:cNvGrpSpPr>
            <p:nvPr/>
          </p:nvGrpSpPr>
          <p:grpSpPr bwMode="auto">
            <a:xfrm rot="5400000">
              <a:off x="273" y="346"/>
              <a:ext cx="370" cy="369"/>
              <a:chOff x="362" y="2318"/>
              <a:chExt cx="370" cy="369"/>
            </a:xfrm>
          </p:grpSpPr>
          <p:sp>
            <p:nvSpPr>
              <p:cNvPr id="105642" name="Freeform 17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43" name="Freeform 17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5644" name="Group 172"/>
            <p:cNvGrpSpPr>
              <a:grpSpLocks/>
            </p:cNvGrpSpPr>
            <p:nvPr/>
          </p:nvGrpSpPr>
          <p:grpSpPr bwMode="auto">
            <a:xfrm rot="5400000">
              <a:off x="273" y="714"/>
              <a:ext cx="370" cy="369"/>
              <a:chOff x="362" y="2318"/>
              <a:chExt cx="370" cy="369"/>
            </a:xfrm>
          </p:grpSpPr>
          <p:sp>
            <p:nvSpPr>
              <p:cNvPr id="105645" name="Freeform 17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46" name="Freeform 17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5647" name="Group 175"/>
            <p:cNvGrpSpPr>
              <a:grpSpLocks/>
            </p:cNvGrpSpPr>
            <p:nvPr/>
          </p:nvGrpSpPr>
          <p:grpSpPr bwMode="auto">
            <a:xfrm rot="5400000">
              <a:off x="273" y="1082"/>
              <a:ext cx="370" cy="369"/>
              <a:chOff x="362" y="2318"/>
              <a:chExt cx="370" cy="369"/>
            </a:xfrm>
          </p:grpSpPr>
          <p:sp>
            <p:nvSpPr>
              <p:cNvPr id="105648" name="Freeform 176"/>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49" name="Freeform 177"/>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5650" name="Group 178"/>
            <p:cNvGrpSpPr>
              <a:grpSpLocks/>
            </p:cNvGrpSpPr>
            <p:nvPr/>
          </p:nvGrpSpPr>
          <p:grpSpPr bwMode="auto">
            <a:xfrm rot="5400000">
              <a:off x="273" y="1450"/>
              <a:ext cx="370" cy="369"/>
              <a:chOff x="362" y="2318"/>
              <a:chExt cx="370" cy="369"/>
            </a:xfrm>
          </p:grpSpPr>
          <p:sp>
            <p:nvSpPr>
              <p:cNvPr id="105651" name="Freeform 17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52" name="Freeform 18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05653" name="Group 181"/>
            <p:cNvGrpSpPr>
              <a:grpSpLocks/>
            </p:cNvGrpSpPr>
            <p:nvPr/>
          </p:nvGrpSpPr>
          <p:grpSpPr bwMode="auto">
            <a:xfrm rot="5400000">
              <a:off x="273" y="1818"/>
              <a:ext cx="370" cy="369"/>
              <a:chOff x="362" y="2318"/>
              <a:chExt cx="370" cy="369"/>
            </a:xfrm>
          </p:grpSpPr>
          <p:sp>
            <p:nvSpPr>
              <p:cNvPr id="105654" name="Freeform 18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55" name="Freeform 18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05656" name="Freeform 184"/>
            <p:cNvSpPr>
              <a:spLocks/>
            </p:cNvSpPr>
            <p:nvPr/>
          </p:nvSpPr>
          <p:spPr bwMode="auto">
            <a:xfrm rot="5400000">
              <a:off x="275" y="2185"/>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57" name="Freeform 185"/>
            <p:cNvSpPr>
              <a:spLocks/>
            </p:cNvSpPr>
            <p:nvPr/>
          </p:nvSpPr>
          <p:spPr bwMode="auto">
            <a:xfrm rot="16200000">
              <a:off x="456" y="2370"/>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5658" name="Rectangle 186"/>
            <p:cNvSpPr>
              <a:spLocks noChangeArrowheads="1"/>
            </p:cNvSpPr>
            <p:nvPr/>
          </p:nvSpPr>
          <p:spPr bwMode="auto">
            <a:xfrm rot="5400000">
              <a:off x="458" y="2420"/>
              <a:ext cx="136" cy="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5659" name="Group 187"/>
          <p:cNvGrpSpPr>
            <a:grpSpLocks/>
          </p:cNvGrpSpPr>
          <p:nvPr/>
        </p:nvGrpSpPr>
        <p:grpSpPr bwMode="auto">
          <a:xfrm>
            <a:off x="284163" y="3675063"/>
            <a:ext cx="858837" cy="785812"/>
            <a:chOff x="1751" y="1135"/>
            <a:chExt cx="2232" cy="2232"/>
          </a:xfrm>
        </p:grpSpPr>
        <p:sp>
          <p:nvSpPr>
            <p:cNvPr id="105660" name="Oval 18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61" name="Oval 18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62" name="Oval 19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5663" name="Oval 19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108612444"/>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t </a:t>
            </a:r>
            <a:r>
              <a:rPr lang="en-US" altLang="en-US">
                <a:cs typeface="Arial" pitchFamily="34" charset="0"/>
              </a:rPr>
              <a:t>≈</a:t>
            </a:r>
            <a:r>
              <a:rPr lang="en-US" altLang="en-US"/>
              <a:t> 10</a:t>
            </a:r>
            <a:r>
              <a:rPr lang="en-US" altLang="en-US" sz="4000" baseline="50000"/>
              <a:t>-15 </a:t>
            </a:r>
            <a:r>
              <a:rPr lang="en-US" altLang="en-US"/>
              <a:t>s</a:t>
            </a:r>
          </a:p>
        </p:txBody>
      </p:sp>
      <p:sp>
        <p:nvSpPr>
          <p:cNvPr id="106499" name="Oval 3"/>
          <p:cNvSpPr>
            <a:spLocks noChangeArrowheads="1"/>
          </p:cNvSpPr>
          <p:nvPr/>
        </p:nvSpPr>
        <p:spPr bwMode="auto">
          <a:xfrm rot="16200000">
            <a:off x="703263" y="4054475"/>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6500" name="Group 4"/>
          <p:cNvGrpSpPr>
            <a:grpSpLocks/>
          </p:cNvGrpSpPr>
          <p:nvPr/>
        </p:nvGrpSpPr>
        <p:grpSpPr bwMode="auto">
          <a:xfrm rot="1198672">
            <a:off x="2047875" y="4568825"/>
            <a:ext cx="858838" cy="785813"/>
            <a:chOff x="1751" y="1135"/>
            <a:chExt cx="2232" cy="2232"/>
          </a:xfrm>
        </p:grpSpPr>
        <p:sp>
          <p:nvSpPr>
            <p:cNvPr id="106501" name="Oval 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02" name="Oval 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03" name="Oval 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04" name="Oval 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05" name="Group 9"/>
          <p:cNvGrpSpPr>
            <a:grpSpLocks/>
          </p:cNvGrpSpPr>
          <p:nvPr/>
        </p:nvGrpSpPr>
        <p:grpSpPr bwMode="auto">
          <a:xfrm rot="-1425292">
            <a:off x="3419475" y="4343400"/>
            <a:ext cx="858838" cy="785813"/>
            <a:chOff x="1751" y="1135"/>
            <a:chExt cx="2232" cy="2232"/>
          </a:xfrm>
        </p:grpSpPr>
        <p:sp>
          <p:nvSpPr>
            <p:cNvPr id="106506" name="Oval 1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07" name="Oval 1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08" name="Oval 1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09" name="Oval 1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10" name="Group 14"/>
          <p:cNvGrpSpPr>
            <a:grpSpLocks/>
          </p:cNvGrpSpPr>
          <p:nvPr/>
        </p:nvGrpSpPr>
        <p:grpSpPr bwMode="auto">
          <a:xfrm rot="-583414">
            <a:off x="6169025" y="2941638"/>
            <a:ext cx="858838" cy="785812"/>
            <a:chOff x="1751" y="1135"/>
            <a:chExt cx="2232" cy="2232"/>
          </a:xfrm>
        </p:grpSpPr>
        <p:sp>
          <p:nvSpPr>
            <p:cNvPr id="106511" name="Oval 1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12" name="Oval 1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13" name="Oval 1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14" name="Oval 1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15" name="Group 19"/>
          <p:cNvGrpSpPr>
            <a:grpSpLocks/>
          </p:cNvGrpSpPr>
          <p:nvPr/>
        </p:nvGrpSpPr>
        <p:grpSpPr bwMode="auto">
          <a:xfrm>
            <a:off x="6221413" y="4371975"/>
            <a:ext cx="858837" cy="785813"/>
            <a:chOff x="1751" y="1135"/>
            <a:chExt cx="2232" cy="2232"/>
          </a:xfrm>
        </p:grpSpPr>
        <p:sp>
          <p:nvSpPr>
            <p:cNvPr id="106516" name="Oval 2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17" name="Oval 2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18" name="Oval 2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19" name="Oval 2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20" name="Group 24"/>
          <p:cNvGrpSpPr>
            <a:grpSpLocks/>
          </p:cNvGrpSpPr>
          <p:nvPr/>
        </p:nvGrpSpPr>
        <p:grpSpPr bwMode="auto">
          <a:xfrm>
            <a:off x="5081588" y="2724150"/>
            <a:ext cx="858837" cy="785813"/>
            <a:chOff x="1751" y="1135"/>
            <a:chExt cx="2232" cy="2232"/>
          </a:xfrm>
        </p:grpSpPr>
        <p:sp>
          <p:nvSpPr>
            <p:cNvPr id="106521" name="Oval 2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22" name="Oval 2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23" name="Oval 2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24" name="Oval 2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25" name="Group 29"/>
          <p:cNvGrpSpPr>
            <a:grpSpLocks/>
          </p:cNvGrpSpPr>
          <p:nvPr/>
        </p:nvGrpSpPr>
        <p:grpSpPr bwMode="auto">
          <a:xfrm rot="3434755">
            <a:off x="5226050" y="4930776"/>
            <a:ext cx="858837" cy="785812"/>
            <a:chOff x="1751" y="1135"/>
            <a:chExt cx="2232" cy="2232"/>
          </a:xfrm>
        </p:grpSpPr>
        <p:sp>
          <p:nvSpPr>
            <p:cNvPr id="106526" name="Oval 3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27" name="Oval 3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28" name="Oval 3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29" name="Oval 3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30" name="Group 34"/>
          <p:cNvGrpSpPr>
            <a:grpSpLocks/>
          </p:cNvGrpSpPr>
          <p:nvPr/>
        </p:nvGrpSpPr>
        <p:grpSpPr bwMode="auto">
          <a:xfrm>
            <a:off x="4049713" y="5264150"/>
            <a:ext cx="858837" cy="785813"/>
            <a:chOff x="1751" y="1135"/>
            <a:chExt cx="2232" cy="2232"/>
          </a:xfrm>
        </p:grpSpPr>
        <p:sp>
          <p:nvSpPr>
            <p:cNvPr id="106531" name="Oval 3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32" name="Oval 3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33" name="Oval 3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34" name="Oval 3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35" name="Group 39"/>
          <p:cNvGrpSpPr>
            <a:grpSpLocks/>
          </p:cNvGrpSpPr>
          <p:nvPr/>
        </p:nvGrpSpPr>
        <p:grpSpPr bwMode="auto">
          <a:xfrm rot="1626381">
            <a:off x="1901825" y="5641975"/>
            <a:ext cx="858838" cy="785813"/>
            <a:chOff x="1751" y="1135"/>
            <a:chExt cx="2232" cy="2232"/>
          </a:xfrm>
        </p:grpSpPr>
        <p:sp>
          <p:nvSpPr>
            <p:cNvPr id="106536" name="Oval 4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37" name="Oval 4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38" name="Oval 4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39" name="Oval 4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40" name="Group 44"/>
          <p:cNvGrpSpPr>
            <a:grpSpLocks/>
          </p:cNvGrpSpPr>
          <p:nvPr/>
        </p:nvGrpSpPr>
        <p:grpSpPr bwMode="auto">
          <a:xfrm>
            <a:off x="1082675" y="4937125"/>
            <a:ext cx="858838" cy="785813"/>
            <a:chOff x="1751" y="1135"/>
            <a:chExt cx="2232" cy="2232"/>
          </a:xfrm>
        </p:grpSpPr>
        <p:sp>
          <p:nvSpPr>
            <p:cNvPr id="106541" name="Oval 4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42" name="Oval 4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43" name="Oval 4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44" name="Oval 4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45" name="Group 49"/>
          <p:cNvGrpSpPr>
            <a:grpSpLocks/>
          </p:cNvGrpSpPr>
          <p:nvPr/>
        </p:nvGrpSpPr>
        <p:grpSpPr bwMode="auto">
          <a:xfrm rot="668038">
            <a:off x="5965825" y="1970088"/>
            <a:ext cx="858838" cy="785812"/>
            <a:chOff x="1751" y="1135"/>
            <a:chExt cx="2232" cy="2232"/>
          </a:xfrm>
        </p:grpSpPr>
        <p:sp>
          <p:nvSpPr>
            <p:cNvPr id="106546" name="Oval 50"/>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47" name="Oval 51"/>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48" name="Oval 52"/>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49" name="Oval 53"/>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50" name="Group 54"/>
          <p:cNvGrpSpPr>
            <a:grpSpLocks/>
          </p:cNvGrpSpPr>
          <p:nvPr/>
        </p:nvGrpSpPr>
        <p:grpSpPr bwMode="auto">
          <a:xfrm rot="879490">
            <a:off x="4841875" y="1671638"/>
            <a:ext cx="858838" cy="785812"/>
            <a:chOff x="1751" y="1135"/>
            <a:chExt cx="2232" cy="2232"/>
          </a:xfrm>
        </p:grpSpPr>
        <p:sp>
          <p:nvSpPr>
            <p:cNvPr id="106551" name="Oval 55"/>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2" name="Oval 56"/>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3" name="Oval 57"/>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4" name="Oval 58"/>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06555" name="Oval 59"/>
          <p:cNvSpPr>
            <a:spLocks noChangeArrowheads="1"/>
          </p:cNvSpPr>
          <p:nvPr/>
        </p:nvSpPr>
        <p:spPr bwMode="auto">
          <a:xfrm rot="17328728">
            <a:off x="3811588" y="2278063"/>
            <a:ext cx="785812" cy="22701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6" name="Oval 60"/>
          <p:cNvSpPr>
            <a:spLocks noChangeArrowheads="1"/>
          </p:cNvSpPr>
          <p:nvPr/>
        </p:nvSpPr>
        <p:spPr bwMode="auto">
          <a:xfrm rot="17328728">
            <a:off x="4194175" y="2378075"/>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7" name="Oval 61"/>
          <p:cNvSpPr>
            <a:spLocks noChangeArrowheads="1"/>
          </p:cNvSpPr>
          <p:nvPr/>
        </p:nvSpPr>
        <p:spPr bwMode="auto">
          <a:xfrm rot="-7675323">
            <a:off x="3775869" y="2286794"/>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8" name="Oval 62"/>
          <p:cNvSpPr>
            <a:spLocks noChangeAspect="1" noChangeArrowheads="1"/>
          </p:cNvSpPr>
          <p:nvPr/>
        </p:nvSpPr>
        <p:spPr bwMode="auto">
          <a:xfrm rot="20700406">
            <a:off x="3549650" y="22272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59" name="Oval 63"/>
          <p:cNvSpPr>
            <a:spLocks noChangeArrowheads="1"/>
          </p:cNvSpPr>
          <p:nvPr/>
        </p:nvSpPr>
        <p:spPr bwMode="auto">
          <a:xfrm rot="16938582">
            <a:off x="1736725" y="22193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60" name="Oval 64"/>
          <p:cNvSpPr>
            <a:spLocks noChangeArrowheads="1"/>
          </p:cNvSpPr>
          <p:nvPr/>
        </p:nvSpPr>
        <p:spPr bwMode="auto">
          <a:xfrm rot="16938582">
            <a:off x="2119313" y="23193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61" name="Oval 65"/>
          <p:cNvSpPr>
            <a:spLocks noChangeAspect="1" noChangeArrowheads="1"/>
          </p:cNvSpPr>
          <p:nvPr/>
        </p:nvSpPr>
        <p:spPr bwMode="auto">
          <a:xfrm rot="-8065471">
            <a:off x="1481138" y="2184400"/>
            <a:ext cx="1295400"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62" name="Oval 66"/>
          <p:cNvSpPr>
            <a:spLocks noChangeArrowheads="1"/>
          </p:cNvSpPr>
          <p:nvPr/>
        </p:nvSpPr>
        <p:spPr bwMode="auto">
          <a:xfrm rot="20310260">
            <a:off x="1700213" y="22288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6563" name="Group 67"/>
          <p:cNvGrpSpPr>
            <a:grpSpLocks/>
          </p:cNvGrpSpPr>
          <p:nvPr/>
        </p:nvGrpSpPr>
        <p:grpSpPr bwMode="auto">
          <a:xfrm>
            <a:off x="204788" y="4784725"/>
            <a:ext cx="858837" cy="785813"/>
            <a:chOff x="1751" y="1135"/>
            <a:chExt cx="2232" cy="2232"/>
          </a:xfrm>
        </p:grpSpPr>
        <p:sp>
          <p:nvSpPr>
            <p:cNvPr id="106564" name="Oval 6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65" name="Oval 6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66" name="Oval 7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67" name="Oval 7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68" name="Group 72"/>
          <p:cNvGrpSpPr>
            <a:grpSpLocks/>
          </p:cNvGrpSpPr>
          <p:nvPr/>
        </p:nvGrpSpPr>
        <p:grpSpPr bwMode="auto">
          <a:xfrm>
            <a:off x="479425" y="5757863"/>
            <a:ext cx="858838" cy="785812"/>
            <a:chOff x="1751" y="1135"/>
            <a:chExt cx="2232" cy="2232"/>
          </a:xfrm>
        </p:grpSpPr>
        <p:sp>
          <p:nvSpPr>
            <p:cNvPr id="106569" name="Oval 73"/>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70" name="Oval 74"/>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71" name="Oval 75"/>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72" name="Oval 76"/>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573" name="Group 77"/>
          <p:cNvGrpSpPr>
            <a:grpSpLocks/>
          </p:cNvGrpSpPr>
          <p:nvPr/>
        </p:nvGrpSpPr>
        <p:grpSpPr bwMode="auto">
          <a:xfrm>
            <a:off x="471488" y="2281238"/>
            <a:ext cx="858837" cy="785812"/>
            <a:chOff x="1751" y="1135"/>
            <a:chExt cx="2232" cy="2232"/>
          </a:xfrm>
        </p:grpSpPr>
        <p:sp>
          <p:nvSpPr>
            <p:cNvPr id="106574" name="Oval 78"/>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75" name="Oval 79"/>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76" name="Oval 80"/>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77" name="Oval 81"/>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06578" name="Text Box 82"/>
          <p:cNvSpPr txBox="1">
            <a:spLocks noChangeArrowheads="1"/>
          </p:cNvSpPr>
          <p:nvPr/>
        </p:nvSpPr>
        <p:spPr bwMode="auto">
          <a:xfrm>
            <a:off x="7100888" y="5083175"/>
            <a:ext cx="361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sz="2800" b="1">
                <a:solidFill>
                  <a:srgbClr val="0000CC"/>
                </a:solidFill>
              </a:rPr>
              <a:t>-</a:t>
            </a:r>
            <a:endParaRPr lang="en-US" altLang="en-US" sz="2800" b="1" baseline="30000">
              <a:solidFill>
                <a:srgbClr val="0000CC"/>
              </a:solidFill>
            </a:endParaRPr>
          </a:p>
        </p:txBody>
      </p:sp>
      <p:sp>
        <p:nvSpPr>
          <p:cNvPr id="106579" name="Text Box 83"/>
          <p:cNvSpPr txBox="1">
            <a:spLocks noChangeArrowheads="1"/>
          </p:cNvSpPr>
          <p:nvPr/>
        </p:nvSpPr>
        <p:spPr bwMode="auto">
          <a:xfrm>
            <a:off x="7312025" y="30575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0000CC"/>
                </a:solidFill>
              </a:rPr>
              <a:t>e</a:t>
            </a:r>
            <a:r>
              <a:rPr lang="en-US" altLang="en-US" b="1" baseline="30000">
                <a:solidFill>
                  <a:srgbClr val="0000CC"/>
                </a:solidFill>
              </a:rPr>
              <a:t>-</a:t>
            </a:r>
          </a:p>
        </p:txBody>
      </p:sp>
      <p:sp>
        <p:nvSpPr>
          <p:cNvPr id="106580" name="Oval 84"/>
          <p:cNvSpPr>
            <a:spLocks noChangeArrowheads="1"/>
          </p:cNvSpPr>
          <p:nvPr/>
        </p:nvSpPr>
        <p:spPr bwMode="auto">
          <a:xfrm rot="-8804052">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1" name="Oval 85"/>
          <p:cNvSpPr>
            <a:spLocks noChangeArrowheads="1"/>
          </p:cNvSpPr>
          <p:nvPr/>
        </p:nvSpPr>
        <p:spPr bwMode="auto">
          <a:xfrm rot="19571678">
            <a:off x="284163" y="3963988"/>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2" name="Oval 86"/>
          <p:cNvSpPr>
            <a:spLocks noChangeArrowheads="1"/>
          </p:cNvSpPr>
          <p:nvPr/>
        </p:nvSpPr>
        <p:spPr bwMode="auto">
          <a:xfrm rot="-8804052">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3" name="Oval 87"/>
          <p:cNvSpPr>
            <a:spLocks noChangeArrowheads="1"/>
          </p:cNvSpPr>
          <p:nvPr/>
        </p:nvSpPr>
        <p:spPr bwMode="auto">
          <a:xfrm rot="19571678">
            <a:off x="3935413" y="323056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4" name="Oval 88"/>
          <p:cNvSpPr>
            <a:spLocks noChangeArrowheads="1"/>
          </p:cNvSpPr>
          <p:nvPr/>
        </p:nvSpPr>
        <p:spPr bwMode="auto">
          <a:xfrm rot="-8804052">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5" name="Oval 89"/>
          <p:cNvSpPr>
            <a:spLocks noChangeArrowheads="1"/>
          </p:cNvSpPr>
          <p:nvPr/>
        </p:nvSpPr>
        <p:spPr bwMode="auto">
          <a:xfrm rot="19571678">
            <a:off x="1270000" y="4181475"/>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6" name="Oval 90"/>
          <p:cNvSpPr>
            <a:spLocks noChangeArrowheads="1"/>
          </p:cNvSpPr>
          <p:nvPr/>
        </p:nvSpPr>
        <p:spPr bwMode="auto">
          <a:xfrm rot="16200000">
            <a:off x="2498725" y="363537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7" name="Oval 91"/>
          <p:cNvSpPr>
            <a:spLocks noChangeArrowheads="1"/>
          </p:cNvSpPr>
          <p:nvPr/>
        </p:nvSpPr>
        <p:spPr bwMode="auto">
          <a:xfrm rot="-8804052">
            <a:off x="2462213" y="364490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8" name="Oval 92"/>
          <p:cNvSpPr>
            <a:spLocks noChangeArrowheads="1"/>
          </p:cNvSpPr>
          <p:nvPr/>
        </p:nvSpPr>
        <p:spPr bwMode="auto">
          <a:xfrm rot="-8804052">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89" name="Oval 93"/>
          <p:cNvSpPr>
            <a:spLocks noChangeArrowheads="1"/>
          </p:cNvSpPr>
          <p:nvPr/>
        </p:nvSpPr>
        <p:spPr bwMode="auto">
          <a:xfrm rot="19571678">
            <a:off x="1446213" y="3224213"/>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0" name="Oval 94"/>
          <p:cNvSpPr>
            <a:spLocks noChangeArrowheads="1"/>
          </p:cNvSpPr>
          <p:nvPr/>
        </p:nvSpPr>
        <p:spPr bwMode="auto">
          <a:xfrm rot="13846770">
            <a:off x="2940050" y="55721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1" name="Oval 95"/>
          <p:cNvSpPr>
            <a:spLocks noChangeArrowheads="1"/>
          </p:cNvSpPr>
          <p:nvPr/>
        </p:nvSpPr>
        <p:spPr bwMode="auto">
          <a:xfrm rot="-11157283">
            <a:off x="2901950" y="5581650"/>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2" name="Oval 96"/>
          <p:cNvSpPr>
            <a:spLocks noChangeArrowheads="1"/>
          </p:cNvSpPr>
          <p:nvPr/>
        </p:nvSpPr>
        <p:spPr bwMode="auto">
          <a:xfrm rot="-8804052">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3" name="Oval 97"/>
          <p:cNvSpPr>
            <a:spLocks noChangeArrowheads="1"/>
          </p:cNvSpPr>
          <p:nvPr/>
        </p:nvSpPr>
        <p:spPr bwMode="auto">
          <a:xfrm rot="19571678">
            <a:off x="5400675" y="3986213"/>
            <a:ext cx="858838"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4" name="Text Box 98"/>
          <p:cNvSpPr txBox="1">
            <a:spLocks noChangeArrowheads="1"/>
          </p:cNvSpPr>
          <p:nvPr/>
        </p:nvSpPr>
        <p:spPr bwMode="auto">
          <a:xfrm>
            <a:off x="1533525" y="4121150"/>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sp>
        <p:nvSpPr>
          <p:cNvPr id="106595" name="Text Box 99"/>
          <p:cNvSpPr txBox="1">
            <a:spLocks noChangeArrowheads="1"/>
          </p:cNvSpPr>
          <p:nvPr/>
        </p:nvSpPr>
        <p:spPr bwMode="auto">
          <a:xfrm>
            <a:off x="560388" y="388937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b="1">
                <a:solidFill>
                  <a:srgbClr val="FF0000"/>
                </a:solidFill>
              </a:rPr>
              <a:t>+</a:t>
            </a:r>
            <a:endParaRPr lang="en-US" altLang="en-US" b="1" baseline="30000">
              <a:solidFill>
                <a:srgbClr val="FF0000"/>
              </a:solidFill>
            </a:endParaRPr>
          </a:p>
        </p:txBody>
      </p:sp>
      <p:grpSp>
        <p:nvGrpSpPr>
          <p:cNvPr id="106596" name="Group 100"/>
          <p:cNvGrpSpPr>
            <a:grpSpLocks/>
          </p:cNvGrpSpPr>
          <p:nvPr/>
        </p:nvGrpSpPr>
        <p:grpSpPr bwMode="auto">
          <a:xfrm rot="-3226531">
            <a:off x="6176963" y="5314950"/>
            <a:ext cx="858837" cy="785813"/>
            <a:chOff x="1751" y="1135"/>
            <a:chExt cx="2232" cy="2232"/>
          </a:xfrm>
        </p:grpSpPr>
        <p:sp>
          <p:nvSpPr>
            <p:cNvPr id="106597" name="Oval 101"/>
            <p:cNvSpPr>
              <a:spLocks noChangeArrowheads="1"/>
            </p:cNvSpPr>
            <p:nvPr/>
          </p:nvSpPr>
          <p:spPr bwMode="auto">
            <a:xfrm rot="16200000">
              <a:off x="1751" y="1957"/>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8" name="Oval 102"/>
            <p:cNvSpPr>
              <a:spLocks noChangeArrowheads="1"/>
            </p:cNvSpPr>
            <p:nvPr/>
          </p:nvSpPr>
          <p:spPr bwMode="auto">
            <a:xfrm rot="16200000">
              <a:off x="2837" y="2217"/>
              <a:ext cx="60" cy="6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599" name="Oval 103"/>
            <p:cNvSpPr>
              <a:spLocks noChangeArrowheads="1"/>
            </p:cNvSpPr>
            <p:nvPr/>
          </p:nvSpPr>
          <p:spPr bwMode="auto">
            <a:xfrm rot="-8804052">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0" name="Oval 104"/>
            <p:cNvSpPr>
              <a:spLocks noChangeArrowheads="1"/>
            </p:cNvSpPr>
            <p:nvPr/>
          </p:nvSpPr>
          <p:spPr bwMode="auto">
            <a:xfrm rot="19571678">
              <a:off x="1751" y="1956"/>
              <a:ext cx="2232" cy="588"/>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06601" name="Oval 105"/>
          <p:cNvSpPr>
            <a:spLocks noChangeAspect="1" noChangeArrowheads="1"/>
          </p:cNvSpPr>
          <p:nvPr/>
        </p:nvSpPr>
        <p:spPr bwMode="auto">
          <a:xfrm rot="23586493">
            <a:off x="3716338" y="31765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2" name="Oval 106"/>
          <p:cNvSpPr>
            <a:spLocks noChangeArrowheads="1"/>
          </p:cNvSpPr>
          <p:nvPr/>
        </p:nvSpPr>
        <p:spPr bwMode="auto">
          <a:xfrm rot="16200000">
            <a:off x="4354513" y="332105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3" name="Oval 107"/>
          <p:cNvSpPr>
            <a:spLocks noChangeAspect="1" noChangeArrowheads="1"/>
          </p:cNvSpPr>
          <p:nvPr/>
        </p:nvSpPr>
        <p:spPr bwMode="auto">
          <a:xfrm rot="21131629">
            <a:off x="2663825" y="5521325"/>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4" name="Oval 108"/>
          <p:cNvSpPr>
            <a:spLocks noChangeArrowheads="1"/>
          </p:cNvSpPr>
          <p:nvPr/>
        </p:nvSpPr>
        <p:spPr bwMode="auto">
          <a:xfrm rot="13846770">
            <a:off x="3322638" y="56721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5" name="Oval 109"/>
          <p:cNvSpPr>
            <a:spLocks noChangeAspect="1" noChangeArrowheads="1"/>
          </p:cNvSpPr>
          <p:nvPr/>
        </p:nvSpPr>
        <p:spPr bwMode="auto">
          <a:xfrm rot="20382907">
            <a:off x="5951538" y="5543550"/>
            <a:ext cx="1298575" cy="311150"/>
          </a:xfrm>
          <a:prstGeom prst="ellipse">
            <a:avLst/>
          </a:prstGeom>
          <a:noFill/>
          <a:ln w="1270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nvGrpSpPr>
          <p:cNvPr id="106606" name="Group 110"/>
          <p:cNvGrpSpPr>
            <a:grpSpLocks/>
          </p:cNvGrpSpPr>
          <p:nvPr/>
        </p:nvGrpSpPr>
        <p:grpSpPr bwMode="auto">
          <a:xfrm>
            <a:off x="2460625" y="2303463"/>
            <a:ext cx="1298575" cy="785812"/>
            <a:chOff x="1550" y="1451"/>
            <a:chExt cx="818" cy="495"/>
          </a:xfrm>
        </p:grpSpPr>
        <p:sp>
          <p:nvSpPr>
            <p:cNvPr id="106607" name="Oval 111"/>
            <p:cNvSpPr>
              <a:spLocks noChangeArrowheads="1"/>
            </p:cNvSpPr>
            <p:nvPr/>
          </p:nvSpPr>
          <p:spPr bwMode="auto">
            <a:xfrm rot="16643075">
              <a:off x="1706" y="1627"/>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8" name="Oval 112"/>
            <p:cNvSpPr>
              <a:spLocks noChangeArrowheads="1"/>
            </p:cNvSpPr>
            <p:nvPr/>
          </p:nvSpPr>
          <p:spPr bwMode="auto">
            <a:xfrm rot="-8360977">
              <a:off x="1683" y="1633"/>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09" name="Oval 113"/>
            <p:cNvSpPr>
              <a:spLocks noChangeArrowheads="1"/>
            </p:cNvSpPr>
            <p:nvPr/>
          </p:nvSpPr>
          <p:spPr bwMode="auto">
            <a:xfrm rot="16643075">
              <a:off x="1947" y="1690"/>
              <a:ext cx="13" cy="1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0" name="Oval 114"/>
            <p:cNvSpPr>
              <a:spLocks noChangeAspect="1" noChangeArrowheads="1"/>
            </p:cNvSpPr>
            <p:nvPr/>
          </p:nvSpPr>
          <p:spPr bwMode="auto">
            <a:xfrm rot="24113925">
              <a:off x="1550" y="1603"/>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106611" name="Group 115"/>
          <p:cNvGrpSpPr>
            <a:grpSpLocks/>
          </p:cNvGrpSpPr>
          <p:nvPr/>
        </p:nvGrpSpPr>
        <p:grpSpPr bwMode="auto">
          <a:xfrm rot="-1791541">
            <a:off x="7032625" y="3784600"/>
            <a:ext cx="1298575" cy="785813"/>
            <a:chOff x="4430" y="2384"/>
            <a:chExt cx="818" cy="495"/>
          </a:xfrm>
        </p:grpSpPr>
        <p:sp>
          <p:nvSpPr>
            <p:cNvPr id="106612" name="Oval 116"/>
            <p:cNvSpPr>
              <a:spLocks noChangeArrowheads="1"/>
            </p:cNvSpPr>
            <p:nvPr/>
          </p:nvSpPr>
          <p:spPr bwMode="auto">
            <a:xfrm rot="16200000">
              <a:off x="4596" y="2560"/>
              <a:ext cx="495" cy="14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3" name="Oval 117"/>
            <p:cNvSpPr>
              <a:spLocks noChangeArrowheads="1"/>
            </p:cNvSpPr>
            <p:nvPr/>
          </p:nvSpPr>
          <p:spPr bwMode="auto">
            <a:xfrm rot="19571678">
              <a:off x="4573" y="2566"/>
              <a:ext cx="541" cy="13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4" name="Oval 118"/>
            <p:cNvSpPr>
              <a:spLocks noChangeAspect="1" noChangeArrowheads="1"/>
            </p:cNvSpPr>
            <p:nvPr/>
          </p:nvSpPr>
          <p:spPr bwMode="auto">
            <a:xfrm rot="23586493">
              <a:off x="4430" y="2535"/>
              <a:ext cx="818" cy="196"/>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06615" name="Oval 119"/>
          <p:cNvSpPr>
            <a:spLocks noChangeArrowheads="1"/>
          </p:cNvSpPr>
          <p:nvPr/>
        </p:nvSpPr>
        <p:spPr bwMode="auto">
          <a:xfrm rot="16200000">
            <a:off x="7678738" y="4164013"/>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6" name="Oval 120"/>
          <p:cNvSpPr>
            <a:spLocks noChangeArrowheads="1"/>
          </p:cNvSpPr>
          <p:nvPr/>
        </p:nvSpPr>
        <p:spPr bwMode="auto">
          <a:xfrm rot="17869698">
            <a:off x="4448175" y="4238625"/>
            <a:ext cx="785813" cy="227013"/>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7" name="Oval 121"/>
          <p:cNvSpPr>
            <a:spLocks noChangeArrowheads="1"/>
          </p:cNvSpPr>
          <p:nvPr/>
        </p:nvSpPr>
        <p:spPr bwMode="auto">
          <a:xfrm rot="17869698">
            <a:off x="4830763" y="433863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8" name="Oval 122"/>
          <p:cNvSpPr>
            <a:spLocks noChangeArrowheads="1"/>
          </p:cNvSpPr>
          <p:nvPr/>
        </p:nvSpPr>
        <p:spPr bwMode="auto">
          <a:xfrm rot="21241377">
            <a:off x="4411663" y="4248150"/>
            <a:ext cx="858837" cy="20637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19" name="Oval 123"/>
          <p:cNvSpPr>
            <a:spLocks noChangeArrowheads="1"/>
          </p:cNvSpPr>
          <p:nvPr/>
        </p:nvSpPr>
        <p:spPr bwMode="auto">
          <a:xfrm rot="16200000">
            <a:off x="5819775" y="4076700"/>
            <a:ext cx="20638" cy="269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20" name="Oval 124"/>
          <p:cNvSpPr>
            <a:spLocks noChangeAspect="1" noChangeArrowheads="1"/>
          </p:cNvSpPr>
          <p:nvPr/>
        </p:nvSpPr>
        <p:spPr bwMode="auto">
          <a:xfrm rot="5400000">
            <a:off x="5168900" y="391477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21" name="Oval 125"/>
          <p:cNvSpPr>
            <a:spLocks noChangeAspect="1" noChangeArrowheads="1"/>
          </p:cNvSpPr>
          <p:nvPr/>
        </p:nvSpPr>
        <p:spPr bwMode="auto">
          <a:xfrm rot="5400000">
            <a:off x="1220787" y="3167063"/>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22" name="Oval 126"/>
          <p:cNvSpPr>
            <a:spLocks noChangeAspect="1" noChangeArrowheads="1"/>
          </p:cNvSpPr>
          <p:nvPr/>
        </p:nvSpPr>
        <p:spPr bwMode="auto">
          <a:xfrm rot="-1702755">
            <a:off x="2235200" y="3595688"/>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23" name="Oval 127"/>
          <p:cNvSpPr>
            <a:spLocks noChangeArrowheads="1"/>
          </p:cNvSpPr>
          <p:nvPr/>
        </p:nvSpPr>
        <p:spPr bwMode="auto">
          <a:xfrm rot="16200000">
            <a:off x="2881313" y="3735388"/>
            <a:ext cx="20637"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24" name="Oval 128"/>
          <p:cNvSpPr>
            <a:spLocks noChangeArrowheads="1"/>
          </p:cNvSpPr>
          <p:nvPr/>
        </p:nvSpPr>
        <p:spPr bwMode="auto">
          <a:xfrm rot="16200000">
            <a:off x="1865313" y="3314700"/>
            <a:ext cx="20638" cy="269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6625" name="Oval 129"/>
          <p:cNvSpPr>
            <a:spLocks noChangeAspect="1" noChangeArrowheads="1"/>
          </p:cNvSpPr>
          <p:nvPr/>
        </p:nvSpPr>
        <p:spPr bwMode="auto">
          <a:xfrm rot="24992214">
            <a:off x="4183062" y="4200526"/>
            <a:ext cx="1298575" cy="3111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54067366"/>
      </p:ext>
    </p:extLst>
  </p:cSld>
  <p:clrMapOvr>
    <a:masterClrMapping/>
  </p:clrMapOvr>
  <p:transition spd="slow"/>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5" name="Rectangle 3"/>
          <p:cNvSpPr>
            <a:spLocks noGrp="1" noChangeArrowheads="1"/>
          </p:cNvSpPr>
          <p:nvPr>
            <p:ph type="title"/>
          </p:nvPr>
        </p:nvSpPr>
        <p:spPr/>
        <p:txBody>
          <a:bodyPr/>
          <a:lstStyle/>
          <a:p>
            <a:r>
              <a:rPr lang="en-US" altLang="en-US"/>
              <a:t>Timescales of radiation damage</a:t>
            </a:r>
          </a:p>
        </p:txBody>
      </p:sp>
      <p:sp>
        <p:nvSpPr>
          <p:cNvPr id="136196"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300">
                <a:solidFill>
                  <a:srgbClr val="000000"/>
                </a:solidFill>
              </a:rPr>
              <a:t>Garret et. al. (2005) </a:t>
            </a:r>
            <a:r>
              <a:rPr lang="en-US" altLang="en-US" sz="2300" i="1">
                <a:solidFill>
                  <a:srgbClr val="000000"/>
                </a:solidFill>
              </a:rPr>
              <a:t>Chem. Rev</a:t>
            </a:r>
            <a:r>
              <a:rPr lang="en-US" altLang="en-US" sz="2300" b="1" i="1">
                <a:solidFill>
                  <a:srgbClr val="000000"/>
                </a:solidFill>
              </a:rPr>
              <a:t>.</a:t>
            </a:r>
            <a:r>
              <a:rPr lang="en-US" altLang="en-US" sz="2300" b="1">
                <a:solidFill>
                  <a:srgbClr val="000000"/>
                </a:solidFill>
              </a:rPr>
              <a:t> 105</a:t>
            </a:r>
            <a:r>
              <a:rPr lang="en-US" altLang="en-US" sz="2300">
                <a:solidFill>
                  <a:srgbClr val="000000"/>
                </a:solidFill>
              </a:rPr>
              <a:t>, 355-389</a:t>
            </a:r>
          </a:p>
          <a:p>
            <a:pPr algn="ctr" fontAlgn="base">
              <a:spcBef>
                <a:spcPct val="50000"/>
              </a:spcBef>
              <a:spcAft>
                <a:spcPct val="0"/>
              </a:spcAft>
            </a:pPr>
            <a:endParaRPr lang="en-US" altLang="en-US" sz="2300">
              <a:solidFill>
                <a:srgbClr val="000000"/>
              </a:solidFill>
            </a:endParaRPr>
          </a:p>
        </p:txBody>
      </p:sp>
      <p:sp>
        <p:nvSpPr>
          <p:cNvPr id="136197" name="Rectangle 5"/>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6198" name="Rectangle 6"/>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206695253"/>
      </p:ext>
    </p:extLst>
  </p:cSld>
  <p:clrMapOvr>
    <a:masterClrMapping/>
  </p:clrMapOvr>
  <p:transition spd="slow"/>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t="6337" b="13107"/>
          <a:stretch>
            <a:fillRect/>
          </a:stretch>
        </p:blipFill>
        <p:spPr bwMode="auto">
          <a:xfrm>
            <a:off x="581025" y="1260475"/>
            <a:ext cx="8080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Rectangle 3"/>
          <p:cNvSpPr>
            <a:spLocks noGrp="1" noChangeArrowheads="1"/>
          </p:cNvSpPr>
          <p:nvPr>
            <p:ph type="title"/>
          </p:nvPr>
        </p:nvSpPr>
        <p:spPr/>
        <p:txBody>
          <a:bodyPr/>
          <a:lstStyle/>
          <a:p>
            <a:r>
              <a:rPr lang="en-US" altLang="en-US"/>
              <a:t>Timescales of radiation damage</a:t>
            </a:r>
          </a:p>
        </p:txBody>
      </p:sp>
      <p:sp>
        <p:nvSpPr>
          <p:cNvPr id="139268" name="Text Box 4"/>
          <p:cNvSpPr txBox="1">
            <a:spLocks noChangeArrowheads="1"/>
          </p:cNvSpPr>
          <p:nvPr/>
        </p:nvSpPr>
        <p:spPr bwMode="auto">
          <a:xfrm>
            <a:off x="363538" y="5888038"/>
            <a:ext cx="8447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300">
                <a:solidFill>
                  <a:srgbClr val="000000"/>
                </a:solidFill>
              </a:rPr>
              <a:t>Garret et. al. (2005) </a:t>
            </a:r>
            <a:r>
              <a:rPr lang="en-US" altLang="en-US" sz="2300" i="1">
                <a:solidFill>
                  <a:srgbClr val="000000"/>
                </a:solidFill>
              </a:rPr>
              <a:t>Chem. Rev</a:t>
            </a:r>
            <a:r>
              <a:rPr lang="en-US" altLang="en-US" sz="2300" b="1" i="1">
                <a:solidFill>
                  <a:srgbClr val="000000"/>
                </a:solidFill>
              </a:rPr>
              <a:t>.</a:t>
            </a:r>
            <a:r>
              <a:rPr lang="en-US" altLang="en-US" sz="2300" b="1">
                <a:solidFill>
                  <a:srgbClr val="000000"/>
                </a:solidFill>
              </a:rPr>
              <a:t> 105</a:t>
            </a:r>
            <a:r>
              <a:rPr lang="en-US" altLang="en-US" sz="2300">
                <a:solidFill>
                  <a:srgbClr val="000000"/>
                </a:solidFill>
              </a:rPr>
              <a:t>, 355-389</a:t>
            </a:r>
          </a:p>
          <a:p>
            <a:pPr algn="ctr" fontAlgn="base">
              <a:spcBef>
                <a:spcPct val="50000"/>
              </a:spcBef>
              <a:spcAft>
                <a:spcPct val="0"/>
              </a:spcAft>
            </a:pPr>
            <a:endParaRPr lang="en-US" altLang="en-US" sz="2300">
              <a:solidFill>
                <a:srgbClr val="000000"/>
              </a:solidFill>
            </a:endParaRPr>
          </a:p>
        </p:txBody>
      </p:sp>
      <p:sp>
        <p:nvSpPr>
          <p:cNvPr id="139269" name="Line 5"/>
          <p:cNvSpPr>
            <a:spLocks noChangeShapeType="1"/>
          </p:cNvSpPr>
          <p:nvPr/>
        </p:nvSpPr>
        <p:spPr bwMode="auto">
          <a:xfrm>
            <a:off x="4456113" y="3455988"/>
            <a:ext cx="0" cy="739775"/>
          </a:xfrm>
          <a:prstGeom prst="line">
            <a:avLst/>
          </a:prstGeom>
          <a:noFill/>
          <a:ln w="762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0" name="Text Box 6"/>
          <p:cNvSpPr txBox="1">
            <a:spLocks noChangeArrowheads="1"/>
          </p:cNvSpPr>
          <p:nvPr/>
        </p:nvSpPr>
        <p:spPr bwMode="auto">
          <a:xfrm>
            <a:off x="3933825" y="2938463"/>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99CC00"/>
                </a:solidFill>
              </a:rPr>
              <a:t>LCLS</a:t>
            </a:r>
          </a:p>
        </p:txBody>
      </p:sp>
      <p:grpSp>
        <p:nvGrpSpPr>
          <p:cNvPr id="139271" name="Group 7"/>
          <p:cNvGrpSpPr>
            <a:grpSpLocks/>
          </p:cNvGrpSpPr>
          <p:nvPr/>
        </p:nvGrpSpPr>
        <p:grpSpPr bwMode="auto">
          <a:xfrm>
            <a:off x="6629400" y="3521075"/>
            <a:ext cx="1154113" cy="822325"/>
            <a:chOff x="4745" y="2040"/>
            <a:chExt cx="727" cy="518"/>
          </a:xfrm>
        </p:grpSpPr>
        <p:sp>
          <p:nvSpPr>
            <p:cNvPr id="139272" name="Line 8"/>
            <p:cNvSpPr>
              <a:spLocks noChangeShapeType="1"/>
            </p:cNvSpPr>
            <p:nvPr/>
          </p:nvSpPr>
          <p:spPr bwMode="auto">
            <a:xfrm flipV="1">
              <a:off x="4745" y="2117"/>
              <a:ext cx="0" cy="320"/>
            </a:xfrm>
            <a:prstGeom prst="line">
              <a:avLst/>
            </a:prstGeom>
            <a:noFill/>
            <a:ln w="762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39273" name="Text Box 9"/>
            <p:cNvSpPr txBox="1">
              <a:spLocks noChangeArrowheads="1"/>
            </p:cNvSpPr>
            <p:nvPr/>
          </p:nvSpPr>
          <p:spPr bwMode="auto">
            <a:xfrm>
              <a:off x="4781" y="2040"/>
              <a:ext cx="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b="1">
                  <a:solidFill>
                    <a:srgbClr val="0000FF"/>
                  </a:solidFill>
                </a:rPr>
                <a:t>ALS</a:t>
              </a:r>
            </a:p>
            <a:p>
              <a:pPr algn="ctr" fontAlgn="base">
                <a:spcBef>
                  <a:spcPct val="0"/>
                </a:spcBef>
                <a:spcAft>
                  <a:spcPct val="0"/>
                </a:spcAft>
              </a:pPr>
              <a:r>
                <a:rPr lang="en-US" altLang="en-US" sz="2400" b="1">
                  <a:solidFill>
                    <a:srgbClr val="0000FF"/>
                  </a:solidFill>
                </a:rPr>
                <a:t>bunch</a:t>
              </a:r>
            </a:p>
          </p:txBody>
        </p:sp>
      </p:grpSp>
      <p:sp>
        <p:nvSpPr>
          <p:cNvPr id="139274" name="Rectangle 10"/>
          <p:cNvSpPr>
            <a:spLocks noChangeArrowheads="1"/>
          </p:cNvSpPr>
          <p:nvPr/>
        </p:nvSpPr>
        <p:spPr bwMode="auto">
          <a:xfrm>
            <a:off x="6692900" y="1639888"/>
            <a:ext cx="1812925" cy="349250"/>
          </a:xfrm>
          <a:prstGeom prst="rect">
            <a:avLst/>
          </a:prstGeom>
          <a:gradFill rotWithShape="1">
            <a:gsLst>
              <a:gs pos="0">
                <a:srgbClr val="FF0000"/>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39275" name="Rectangle 11"/>
          <p:cNvSpPr>
            <a:spLocks noChangeArrowheads="1"/>
          </p:cNvSpPr>
          <p:nvPr/>
        </p:nvSpPr>
        <p:spPr bwMode="auto">
          <a:xfrm>
            <a:off x="6207125" y="2257425"/>
            <a:ext cx="1274763" cy="349250"/>
          </a:xfrm>
          <a:prstGeom prst="rect">
            <a:avLst/>
          </a:prstGeom>
          <a:gradFill rotWithShape="1">
            <a:gsLst>
              <a:gs pos="0">
                <a:srgbClr val="FF0000">
                  <a:alpha val="0"/>
                </a:srgbClr>
              </a:gs>
              <a:gs pos="100000">
                <a:srgbClr val="FF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307491928"/>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Ionization track</a:t>
            </a:r>
          </a:p>
        </p:txBody>
      </p:sp>
      <p:grpSp>
        <p:nvGrpSpPr>
          <p:cNvPr id="93187" name="Group 3"/>
          <p:cNvGrpSpPr>
            <a:grpSpLocks/>
          </p:cNvGrpSpPr>
          <p:nvPr/>
        </p:nvGrpSpPr>
        <p:grpSpPr bwMode="auto">
          <a:xfrm>
            <a:off x="431800" y="-433388"/>
            <a:ext cx="588963" cy="4778376"/>
            <a:chOff x="272" y="-273"/>
            <a:chExt cx="371" cy="3010"/>
          </a:xfrm>
        </p:grpSpPr>
        <p:grpSp>
          <p:nvGrpSpPr>
            <p:cNvPr id="93188" name="Group 4"/>
            <p:cNvGrpSpPr>
              <a:grpSpLocks/>
            </p:cNvGrpSpPr>
            <p:nvPr/>
          </p:nvGrpSpPr>
          <p:grpSpPr bwMode="auto">
            <a:xfrm rot="5400000">
              <a:off x="272" y="-273"/>
              <a:ext cx="370" cy="369"/>
              <a:chOff x="362" y="2318"/>
              <a:chExt cx="370" cy="369"/>
            </a:xfrm>
          </p:grpSpPr>
          <p:sp>
            <p:nvSpPr>
              <p:cNvPr id="93189" name="Freeform 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190" name="Freeform 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3191" name="Group 7"/>
            <p:cNvGrpSpPr>
              <a:grpSpLocks/>
            </p:cNvGrpSpPr>
            <p:nvPr/>
          </p:nvGrpSpPr>
          <p:grpSpPr bwMode="auto">
            <a:xfrm rot="5400000">
              <a:off x="272" y="95"/>
              <a:ext cx="370" cy="369"/>
              <a:chOff x="362" y="2318"/>
              <a:chExt cx="370" cy="369"/>
            </a:xfrm>
          </p:grpSpPr>
          <p:sp>
            <p:nvSpPr>
              <p:cNvPr id="93192" name="Freeform 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193" name="Freeform 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3194" name="Group 10"/>
            <p:cNvGrpSpPr>
              <a:grpSpLocks/>
            </p:cNvGrpSpPr>
            <p:nvPr/>
          </p:nvGrpSpPr>
          <p:grpSpPr bwMode="auto">
            <a:xfrm rot="5400000">
              <a:off x="273" y="463"/>
              <a:ext cx="370" cy="369"/>
              <a:chOff x="362" y="2318"/>
              <a:chExt cx="370" cy="369"/>
            </a:xfrm>
          </p:grpSpPr>
          <p:sp>
            <p:nvSpPr>
              <p:cNvPr id="93195" name="Freeform 1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196" name="Freeform 1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3197" name="Group 13"/>
            <p:cNvGrpSpPr>
              <a:grpSpLocks/>
            </p:cNvGrpSpPr>
            <p:nvPr/>
          </p:nvGrpSpPr>
          <p:grpSpPr bwMode="auto">
            <a:xfrm rot="5400000">
              <a:off x="273" y="831"/>
              <a:ext cx="370" cy="369"/>
              <a:chOff x="362" y="2318"/>
              <a:chExt cx="370" cy="369"/>
            </a:xfrm>
          </p:grpSpPr>
          <p:sp>
            <p:nvSpPr>
              <p:cNvPr id="93198" name="Freeform 1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199" name="Freeform 1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3200" name="Group 16"/>
            <p:cNvGrpSpPr>
              <a:grpSpLocks/>
            </p:cNvGrpSpPr>
            <p:nvPr/>
          </p:nvGrpSpPr>
          <p:grpSpPr bwMode="auto">
            <a:xfrm rot="5400000">
              <a:off x="273" y="1199"/>
              <a:ext cx="370" cy="369"/>
              <a:chOff x="362" y="2318"/>
              <a:chExt cx="370" cy="369"/>
            </a:xfrm>
          </p:grpSpPr>
          <p:sp>
            <p:nvSpPr>
              <p:cNvPr id="93201" name="Freeform 1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202" name="Freeform 1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3203" name="Group 19"/>
            <p:cNvGrpSpPr>
              <a:grpSpLocks/>
            </p:cNvGrpSpPr>
            <p:nvPr/>
          </p:nvGrpSpPr>
          <p:grpSpPr bwMode="auto">
            <a:xfrm rot="5400000">
              <a:off x="273" y="1567"/>
              <a:ext cx="370" cy="369"/>
              <a:chOff x="362" y="2318"/>
              <a:chExt cx="370" cy="369"/>
            </a:xfrm>
          </p:grpSpPr>
          <p:sp>
            <p:nvSpPr>
              <p:cNvPr id="93204" name="Freeform 2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205" name="Freeform 2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3206" name="Group 22"/>
            <p:cNvGrpSpPr>
              <a:grpSpLocks/>
            </p:cNvGrpSpPr>
            <p:nvPr/>
          </p:nvGrpSpPr>
          <p:grpSpPr bwMode="auto">
            <a:xfrm rot="5400000">
              <a:off x="273" y="1935"/>
              <a:ext cx="370" cy="369"/>
              <a:chOff x="362" y="2318"/>
              <a:chExt cx="370" cy="369"/>
            </a:xfrm>
          </p:grpSpPr>
          <p:sp>
            <p:nvSpPr>
              <p:cNvPr id="93207" name="Freeform 23"/>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208" name="Freeform 24"/>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3209" name="Freeform 25"/>
            <p:cNvSpPr>
              <a:spLocks/>
            </p:cNvSpPr>
            <p:nvPr/>
          </p:nvSpPr>
          <p:spPr bwMode="auto">
            <a:xfrm rot="5400000">
              <a:off x="275" y="2302"/>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210" name="Freeform 26"/>
            <p:cNvSpPr>
              <a:spLocks/>
            </p:cNvSpPr>
            <p:nvPr/>
          </p:nvSpPr>
          <p:spPr bwMode="auto">
            <a:xfrm rot="16200000">
              <a:off x="456" y="2487"/>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93211" name="Rectangle 27"/>
            <p:cNvSpPr>
              <a:spLocks noChangeArrowheads="1"/>
            </p:cNvSpPr>
            <p:nvPr/>
          </p:nvSpPr>
          <p:spPr bwMode="auto">
            <a:xfrm rot="5400000">
              <a:off x="442" y="2542"/>
              <a:ext cx="155" cy="2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93212" name="Line 28"/>
          <p:cNvSpPr>
            <a:spLocks noChangeShapeType="1"/>
          </p:cNvSpPr>
          <p:nvPr/>
        </p:nvSpPr>
        <p:spPr bwMode="auto">
          <a:xfrm flipV="1">
            <a:off x="4659313" y="3641725"/>
            <a:ext cx="1712912" cy="47942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3" name="Line 29"/>
          <p:cNvSpPr>
            <a:spLocks noChangeShapeType="1"/>
          </p:cNvSpPr>
          <p:nvPr/>
        </p:nvSpPr>
        <p:spPr bwMode="auto">
          <a:xfrm>
            <a:off x="863600" y="4129088"/>
            <a:ext cx="3773488" cy="0"/>
          </a:xfrm>
          <a:prstGeom prst="line">
            <a:avLst/>
          </a:prstGeom>
          <a:noFill/>
          <a:ln w="635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4" name="Line 30"/>
          <p:cNvSpPr>
            <a:spLocks noChangeShapeType="1"/>
          </p:cNvSpPr>
          <p:nvPr/>
        </p:nvSpPr>
        <p:spPr bwMode="auto">
          <a:xfrm flipV="1">
            <a:off x="6392863" y="2879725"/>
            <a:ext cx="1176337" cy="739775"/>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5" name="Line 31"/>
          <p:cNvSpPr>
            <a:spLocks noChangeShapeType="1"/>
          </p:cNvSpPr>
          <p:nvPr/>
        </p:nvSpPr>
        <p:spPr bwMode="auto">
          <a:xfrm>
            <a:off x="7591425" y="2914650"/>
            <a:ext cx="942975" cy="319088"/>
          </a:xfrm>
          <a:prstGeom prst="line">
            <a:avLst/>
          </a:prstGeom>
          <a:noFill/>
          <a:ln w="127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6" name="Line 32"/>
          <p:cNvSpPr>
            <a:spLocks noChangeShapeType="1"/>
          </p:cNvSpPr>
          <p:nvPr/>
        </p:nvSpPr>
        <p:spPr bwMode="auto">
          <a:xfrm>
            <a:off x="4652963" y="4135438"/>
            <a:ext cx="73025" cy="260350"/>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7" name="Line 33"/>
          <p:cNvSpPr>
            <a:spLocks noChangeShapeType="1"/>
          </p:cNvSpPr>
          <p:nvPr/>
        </p:nvSpPr>
        <p:spPr bwMode="auto">
          <a:xfrm flipV="1">
            <a:off x="7583488" y="2686050"/>
            <a:ext cx="28575" cy="2190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8" name="Line 34"/>
          <p:cNvSpPr>
            <a:spLocks noChangeShapeType="1"/>
          </p:cNvSpPr>
          <p:nvPr/>
        </p:nvSpPr>
        <p:spPr bwMode="auto">
          <a:xfrm>
            <a:off x="6372225" y="3648075"/>
            <a:ext cx="144463" cy="244475"/>
          </a:xfrm>
          <a:prstGeom prst="line">
            <a:avLst/>
          </a:prstGeom>
          <a:noFill/>
          <a:ln w="2857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19" name="Line 35"/>
          <p:cNvSpPr>
            <a:spLocks noChangeShapeType="1"/>
          </p:cNvSpPr>
          <p:nvPr/>
        </p:nvSpPr>
        <p:spPr bwMode="auto">
          <a:xfrm>
            <a:off x="8505825" y="3228975"/>
            <a:ext cx="73025" cy="1714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0" name="Line 36"/>
          <p:cNvSpPr>
            <a:spLocks noChangeShapeType="1"/>
          </p:cNvSpPr>
          <p:nvPr/>
        </p:nvSpPr>
        <p:spPr bwMode="auto">
          <a:xfrm>
            <a:off x="6496050" y="388620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1" name="Line 37"/>
          <p:cNvSpPr>
            <a:spLocks noChangeShapeType="1"/>
          </p:cNvSpPr>
          <p:nvPr/>
        </p:nvSpPr>
        <p:spPr bwMode="auto">
          <a:xfrm>
            <a:off x="6648450" y="4038600"/>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2" name="Line 38"/>
          <p:cNvSpPr>
            <a:spLocks noChangeShapeType="1"/>
          </p:cNvSpPr>
          <p:nvPr/>
        </p:nvSpPr>
        <p:spPr bwMode="auto">
          <a:xfrm flipH="1">
            <a:off x="6592888" y="404812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3" name="Line 39"/>
          <p:cNvSpPr>
            <a:spLocks noChangeShapeType="1"/>
          </p:cNvSpPr>
          <p:nvPr/>
        </p:nvSpPr>
        <p:spPr bwMode="auto">
          <a:xfrm>
            <a:off x="6610350" y="4257675"/>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4" name="Line 40"/>
          <p:cNvSpPr>
            <a:spLocks noChangeShapeType="1"/>
          </p:cNvSpPr>
          <p:nvPr/>
        </p:nvSpPr>
        <p:spPr bwMode="auto">
          <a:xfrm flipH="1">
            <a:off x="6364288" y="3886200"/>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5" name="Line 41"/>
          <p:cNvSpPr>
            <a:spLocks noChangeShapeType="1"/>
          </p:cNvSpPr>
          <p:nvPr/>
        </p:nvSpPr>
        <p:spPr bwMode="auto">
          <a:xfrm>
            <a:off x="6848475" y="4057650"/>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6" name="Line 42"/>
          <p:cNvSpPr>
            <a:spLocks noChangeShapeType="1"/>
          </p:cNvSpPr>
          <p:nvPr/>
        </p:nvSpPr>
        <p:spPr bwMode="auto">
          <a:xfrm flipV="1">
            <a:off x="6858000" y="395922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7" name="Line 43"/>
          <p:cNvSpPr>
            <a:spLocks noChangeShapeType="1"/>
          </p:cNvSpPr>
          <p:nvPr/>
        </p:nvSpPr>
        <p:spPr bwMode="auto">
          <a:xfrm>
            <a:off x="6372225" y="4048125"/>
            <a:ext cx="106363"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8" name="Line 44"/>
          <p:cNvSpPr>
            <a:spLocks noChangeShapeType="1"/>
          </p:cNvSpPr>
          <p:nvPr/>
        </p:nvSpPr>
        <p:spPr bwMode="auto">
          <a:xfrm flipH="1">
            <a:off x="6259513" y="40576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29" name="Line 45"/>
          <p:cNvSpPr>
            <a:spLocks noChangeShapeType="1"/>
          </p:cNvSpPr>
          <p:nvPr/>
        </p:nvSpPr>
        <p:spPr bwMode="auto">
          <a:xfrm flipH="1">
            <a:off x="6488113" y="4248150"/>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93230" name="Group 46"/>
          <p:cNvGrpSpPr>
            <a:grpSpLocks/>
          </p:cNvGrpSpPr>
          <p:nvPr/>
        </p:nvGrpSpPr>
        <p:grpSpPr bwMode="auto">
          <a:xfrm rot="20370108" flipH="1">
            <a:off x="4278313" y="4410075"/>
            <a:ext cx="762000" cy="530225"/>
            <a:chOff x="2827" y="2760"/>
            <a:chExt cx="480" cy="334"/>
          </a:xfrm>
        </p:grpSpPr>
        <p:sp>
          <p:nvSpPr>
            <p:cNvPr id="93231" name="Line 47"/>
            <p:cNvSpPr>
              <a:spLocks noChangeShapeType="1"/>
            </p:cNvSpPr>
            <p:nvPr/>
          </p:nvSpPr>
          <p:spPr bwMode="auto">
            <a:xfrm>
              <a:off x="2976" y="2760"/>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2" name="Line 48"/>
            <p:cNvSpPr>
              <a:spLocks noChangeShapeType="1"/>
            </p:cNvSpPr>
            <p:nvPr/>
          </p:nvSpPr>
          <p:spPr bwMode="auto">
            <a:xfrm>
              <a:off x="3072" y="2856"/>
              <a:ext cx="133" cy="4"/>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3" name="Line 49"/>
            <p:cNvSpPr>
              <a:spLocks noChangeShapeType="1"/>
            </p:cNvSpPr>
            <p:nvPr/>
          </p:nvSpPr>
          <p:spPr bwMode="auto">
            <a:xfrm flipH="1">
              <a:off x="3037" y="2862"/>
              <a:ext cx="41" cy="11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4" name="Line 50"/>
            <p:cNvSpPr>
              <a:spLocks noChangeShapeType="1"/>
            </p:cNvSpPr>
            <p:nvPr/>
          </p:nvSpPr>
          <p:spPr bwMode="auto">
            <a:xfrm>
              <a:off x="3048" y="2994"/>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5" name="Line 51"/>
            <p:cNvSpPr>
              <a:spLocks noChangeShapeType="1"/>
            </p:cNvSpPr>
            <p:nvPr/>
          </p:nvSpPr>
          <p:spPr bwMode="auto">
            <a:xfrm flipH="1">
              <a:off x="2893" y="2760"/>
              <a:ext cx="83" cy="10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6" name="Line 52"/>
            <p:cNvSpPr>
              <a:spLocks noChangeShapeType="1"/>
            </p:cNvSpPr>
            <p:nvPr/>
          </p:nvSpPr>
          <p:spPr bwMode="auto">
            <a:xfrm>
              <a:off x="3198" y="2868"/>
              <a:ext cx="109" cy="1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7" name="Line 53"/>
            <p:cNvSpPr>
              <a:spLocks noChangeShapeType="1"/>
            </p:cNvSpPr>
            <p:nvPr/>
          </p:nvSpPr>
          <p:spPr bwMode="auto">
            <a:xfrm flipV="1">
              <a:off x="3204" y="2806"/>
              <a:ext cx="91" cy="5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8" name="Line 54"/>
            <p:cNvSpPr>
              <a:spLocks noChangeShapeType="1"/>
            </p:cNvSpPr>
            <p:nvPr/>
          </p:nvSpPr>
          <p:spPr bwMode="auto">
            <a:xfrm>
              <a:off x="2898" y="2862"/>
              <a:ext cx="67" cy="1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39" name="Line 55"/>
            <p:cNvSpPr>
              <a:spLocks noChangeShapeType="1"/>
            </p:cNvSpPr>
            <p:nvPr/>
          </p:nvSpPr>
          <p:spPr bwMode="auto">
            <a:xfrm flipH="1">
              <a:off x="2827" y="286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0" name="Line 56"/>
            <p:cNvSpPr>
              <a:spLocks noChangeShapeType="1"/>
            </p:cNvSpPr>
            <p:nvPr/>
          </p:nvSpPr>
          <p:spPr bwMode="auto">
            <a:xfrm flipH="1">
              <a:off x="2971" y="2988"/>
              <a:ext cx="65" cy="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
        <p:nvSpPr>
          <p:cNvPr id="93241" name="Line 57"/>
          <p:cNvSpPr>
            <a:spLocks noChangeShapeType="1"/>
          </p:cNvSpPr>
          <p:nvPr/>
        </p:nvSpPr>
        <p:spPr bwMode="auto">
          <a:xfrm rot="11948588" flipH="1">
            <a:off x="7635875" y="2570163"/>
            <a:ext cx="173038"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2" name="Line 58"/>
          <p:cNvSpPr>
            <a:spLocks noChangeShapeType="1"/>
          </p:cNvSpPr>
          <p:nvPr/>
        </p:nvSpPr>
        <p:spPr bwMode="auto">
          <a:xfrm rot="11948588" flipH="1">
            <a:off x="7804150" y="2630488"/>
            <a:ext cx="211138" cy="63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3" name="Line 59"/>
          <p:cNvSpPr>
            <a:spLocks noChangeShapeType="1"/>
          </p:cNvSpPr>
          <p:nvPr/>
        </p:nvSpPr>
        <p:spPr bwMode="auto">
          <a:xfrm rot="11948588">
            <a:off x="7788275" y="2403475"/>
            <a:ext cx="65088"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4" name="Line 60"/>
          <p:cNvSpPr>
            <a:spLocks noChangeShapeType="1"/>
          </p:cNvSpPr>
          <p:nvPr/>
        </p:nvSpPr>
        <p:spPr bwMode="auto">
          <a:xfrm rot="11948588" flipH="1">
            <a:off x="7866063" y="2255838"/>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5" name="Line 61"/>
          <p:cNvSpPr>
            <a:spLocks noChangeShapeType="1"/>
          </p:cNvSpPr>
          <p:nvPr/>
        </p:nvSpPr>
        <p:spPr bwMode="auto">
          <a:xfrm rot="11948588">
            <a:off x="7513638" y="2511425"/>
            <a:ext cx="131762"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6" name="Line 62"/>
          <p:cNvSpPr>
            <a:spLocks noChangeShapeType="1"/>
          </p:cNvSpPr>
          <p:nvPr/>
        </p:nvSpPr>
        <p:spPr bwMode="auto">
          <a:xfrm rot="11948588" flipH="1">
            <a:off x="8024813" y="252412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7" name="Line 63"/>
          <p:cNvSpPr>
            <a:spLocks noChangeShapeType="1"/>
          </p:cNvSpPr>
          <p:nvPr/>
        </p:nvSpPr>
        <p:spPr bwMode="auto">
          <a:xfrm rot="11948588" flipH="1" flipV="1">
            <a:off x="7991475" y="2682875"/>
            <a:ext cx="144463" cy="889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8" name="Line 64"/>
          <p:cNvSpPr>
            <a:spLocks noChangeShapeType="1"/>
          </p:cNvSpPr>
          <p:nvPr/>
        </p:nvSpPr>
        <p:spPr bwMode="auto">
          <a:xfrm rot="11948588" flipH="1">
            <a:off x="7577138" y="2346325"/>
            <a:ext cx="106362" cy="177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49" name="Line 65"/>
          <p:cNvSpPr>
            <a:spLocks noChangeShapeType="1"/>
          </p:cNvSpPr>
          <p:nvPr/>
        </p:nvSpPr>
        <p:spPr bwMode="auto">
          <a:xfrm rot="11948588">
            <a:off x="7467600" y="2336800"/>
            <a:ext cx="103188"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0" name="Line 66"/>
          <p:cNvSpPr>
            <a:spLocks noChangeShapeType="1"/>
          </p:cNvSpPr>
          <p:nvPr/>
        </p:nvSpPr>
        <p:spPr bwMode="auto">
          <a:xfrm rot="11948588">
            <a:off x="7745413" y="2232025"/>
            <a:ext cx="103187" cy="1397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1" name="Line 67"/>
          <p:cNvSpPr>
            <a:spLocks noChangeShapeType="1"/>
          </p:cNvSpPr>
          <p:nvPr/>
        </p:nvSpPr>
        <p:spPr bwMode="auto">
          <a:xfrm rot="20310282" flipH="1">
            <a:off x="8424863" y="3419475"/>
            <a:ext cx="173037" cy="1587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2" name="Line 68"/>
          <p:cNvSpPr>
            <a:spLocks noChangeShapeType="1"/>
          </p:cNvSpPr>
          <p:nvPr/>
        </p:nvSpPr>
        <p:spPr bwMode="auto">
          <a:xfrm rot="20310282" flipH="1">
            <a:off x="8361363" y="3611563"/>
            <a:ext cx="147637" cy="153987"/>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3" name="Line 69"/>
          <p:cNvSpPr>
            <a:spLocks noChangeShapeType="1"/>
          </p:cNvSpPr>
          <p:nvPr/>
        </p:nvSpPr>
        <p:spPr bwMode="auto">
          <a:xfrm rot="-1289718">
            <a:off x="8504238" y="3584575"/>
            <a:ext cx="65087" cy="18732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4" name="Line 70"/>
          <p:cNvSpPr>
            <a:spLocks noChangeShapeType="1"/>
          </p:cNvSpPr>
          <p:nvPr/>
        </p:nvSpPr>
        <p:spPr bwMode="auto">
          <a:xfrm rot="-1289718">
            <a:off x="8624888" y="3771900"/>
            <a:ext cx="12700" cy="1793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5" name="Line 71"/>
          <p:cNvSpPr>
            <a:spLocks noChangeShapeType="1"/>
          </p:cNvSpPr>
          <p:nvPr/>
        </p:nvSpPr>
        <p:spPr bwMode="auto">
          <a:xfrm rot="-1289718">
            <a:off x="8588375" y="3363913"/>
            <a:ext cx="131763" cy="1682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6" name="Line 72"/>
          <p:cNvSpPr>
            <a:spLocks noChangeShapeType="1"/>
          </p:cNvSpPr>
          <p:nvPr/>
        </p:nvSpPr>
        <p:spPr bwMode="auto">
          <a:xfrm rot="20310282" flipH="1">
            <a:off x="8181975" y="3827463"/>
            <a:ext cx="231775" cy="238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7" name="Line 73"/>
          <p:cNvSpPr>
            <a:spLocks noChangeShapeType="1"/>
          </p:cNvSpPr>
          <p:nvPr/>
        </p:nvSpPr>
        <p:spPr bwMode="auto">
          <a:xfrm rot="-1289718" flipH="1" flipV="1">
            <a:off x="8147050" y="3598863"/>
            <a:ext cx="222250" cy="20161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8" name="Line 74"/>
          <p:cNvSpPr>
            <a:spLocks noChangeShapeType="1"/>
          </p:cNvSpPr>
          <p:nvPr/>
        </p:nvSpPr>
        <p:spPr bwMode="auto">
          <a:xfrm rot="-1289718">
            <a:off x="8778875" y="3484563"/>
            <a:ext cx="25400" cy="2286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59" name="Line 75"/>
          <p:cNvSpPr>
            <a:spLocks noChangeShapeType="1"/>
          </p:cNvSpPr>
          <p:nvPr/>
        </p:nvSpPr>
        <p:spPr bwMode="auto">
          <a:xfrm rot="20310282" flipV="1">
            <a:off x="8743950" y="3470275"/>
            <a:ext cx="158750" cy="3175"/>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60" name="Line 76"/>
          <p:cNvSpPr>
            <a:spLocks noChangeShapeType="1"/>
          </p:cNvSpPr>
          <p:nvPr/>
        </p:nvSpPr>
        <p:spPr bwMode="auto">
          <a:xfrm rot="20310282" flipV="1">
            <a:off x="8601075" y="3736975"/>
            <a:ext cx="128588" cy="47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nvGrpSpPr>
          <p:cNvPr id="93268" name="Group 84"/>
          <p:cNvGrpSpPr>
            <a:grpSpLocks/>
          </p:cNvGrpSpPr>
          <p:nvPr/>
        </p:nvGrpSpPr>
        <p:grpSpPr bwMode="auto">
          <a:xfrm>
            <a:off x="1435100" y="3105150"/>
            <a:ext cx="4013200" cy="1370013"/>
            <a:chOff x="904" y="1956"/>
            <a:chExt cx="2528" cy="863"/>
          </a:xfrm>
        </p:grpSpPr>
        <p:sp>
          <p:nvSpPr>
            <p:cNvPr id="93262" name="Text Box 78"/>
            <p:cNvSpPr txBox="1">
              <a:spLocks noChangeArrowheads="1"/>
            </p:cNvSpPr>
            <p:nvPr/>
          </p:nvSpPr>
          <p:spPr bwMode="auto">
            <a:xfrm>
              <a:off x="904" y="1956"/>
              <a:ext cx="2528"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700">
                  <a:solidFill>
                    <a:srgbClr val="000000"/>
                  </a:solidFill>
                </a:rPr>
                <a:t>Heterogeneous reactions</a:t>
              </a:r>
            </a:p>
          </p:txBody>
        </p:sp>
        <p:sp>
          <p:nvSpPr>
            <p:cNvPr id="93263" name="Line 79"/>
            <p:cNvSpPr>
              <a:spLocks noChangeShapeType="1"/>
            </p:cNvSpPr>
            <p:nvPr/>
          </p:nvSpPr>
          <p:spPr bwMode="auto">
            <a:xfrm flipH="1">
              <a:off x="1773" y="2276"/>
              <a:ext cx="403" cy="34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64" name="Line 80"/>
            <p:cNvSpPr>
              <a:spLocks noChangeShapeType="1"/>
            </p:cNvSpPr>
            <p:nvPr/>
          </p:nvSpPr>
          <p:spPr bwMode="auto">
            <a:xfrm>
              <a:off x="2152" y="2280"/>
              <a:ext cx="695" cy="5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grpSp>
        <p:nvGrpSpPr>
          <p:cNvPr id="93267" name="Group 83"/>
          <p:cNvGrpSpPr>
            <a:grpSpLocks/>
          </p:cNvGrpSpPr>
          <p:nvPr/>
        </p:nvGrpSpPr>
        <p:grpSpPr bwMode="auto">
          <a:xfrm>
            <a:off x="2428875" y="5414963"/>
            <a:ext cx="5364163" cy="1030287"/>
            <a:chOff x="1530" y="3411"/>
            <a:chExt cx="3379" cy="649"/>
          </a:xfrm>
        </p:grpSpPr>
        <p:sp>
          <p:nvSpPr>
            <p:cNvPr id="93261" name="Text Box 77"/>
            <p:cNvSpPr txBox="1">
              <a:spLocks noChangeArrowheads="1"/>
            </p:cNvSpPr>
            <p:nvPr/>
          </p:nvSpPr>
          <p:spPr bwMode="auto">
            <a:xfrm>
              <a:off x="1722" y="3743"/>
              <a:ext cx="2456" cy="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700">
                  <a:solidFill>
                    <a:srgbClr val="000000"/>
                  </a:solidFill>
                </a:rPr>
                <a:t>Homogeneous reactions</a:t>
              </a:r>
            </a:p>
          </p:txBody>
        </p:sp>
        <p:sp>
          <p:nvSpPr>
            <p:cNvPr id="93265" name="Line 81"/>
            <p:cNvSpPr>
              <a:spLocks noChangeShapeType="1"/>
            </p:cNvSpPr>
            <p:nvPr/>
          </p:nvSpPr>
          <p:spPr bwMode="auto">
            <a:xfrm flipH="1" flipV="1">
              <a:off x="1530" y="3411"/>
              <a:ext cx="1455" cy="3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sp>
          <p:nvSpPr>
            <p:cNvPr id="93266" name="Line 82"/>
            <p:cNvSpPr>
              <a:spLocks noChangeShapeType="1"/>
            </p:cNvSpPr>
            <p:nvPr/>
          </p:nvSpPr>
          <p:spPr bwMode="auto">
            <a:xfrm flipV="1">
              <a:off x="2961" y="3483"/>
              <a:ext cx="1948" cy="29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26835366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altLang="en-US"/>
              <a:t>Rough values of energy quanta</a:t>
            </a:r>
          </a:p>
        </p:txBody>
      </p:sp>
      <p:sp>
        <p:nvSpPr>
          <p:cNvPr id="230403" name="Rectangle 3"/>
          <p:cNvSpPr>
            <a:spLocks noChangeArrowheads="1"/>
          </p:cNvSpPr>
          <p:nvPr/>
        </p:nvSpPr>
        <p:spPr bwMode="auto">
          <a:xfrm>
            <a:off x="4133850" y="3627438"/>
            <a:ext cx="3000375" cy="792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0404" name="Text Box 4"/>
          <p:cNvSpPr txBox="1">
            <a:spLocks noChangeArrowheads="1"/>
          </p:cNvSpPr>
          <p:nvPr/>
        </p:nvSpPr>
        <p:spPr bwMode="auto">
          <a:xfrm>
            <a:off x="676275" y="1803400"/>
            <a:ext cx="8467725"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400">
                <a:solidFill>
                  <a:srgbClr val="000000"/>
                </a:solidFill>
              </a:rPr>
              <a:t>1 MeV		100 GJ/mol		Medical radiation therapy</a:t>
            </a:r>
          </a:p>
          <a:p>
            <a:pPr fontAlgn="base">
              <a:spcBef>
                <a:spcPct val="50000"/>
              </a:spcBef>
              <a:spcAft>
                <a:spcPct val="0"/>
              </a:spcAft>
            </a:pPr>
            <a:r>
              <a:rPr lang="en-US" altLang="en-US" sz="2400">
                <a:solidFill>
                  <a:srgbClr val="000000"/>
                </a:solidFill>
              </a:rPr>
              <a:t>100 keV	10 GJ/mol		Medical imaging</a:t>
            </a:r>
          </a:p>
          <a:p>
            <a:pPr fontAlgn="base">
              <a:spcBef>
                <a:spcPct val="50000"/>
              </a:spcBef>
              <a:spcAft>
                <a:spcPct val="0"/>
              </a:spcAft>
            </a:pPr>
            <a:r>
              <a:rPr lang="en-US" altLang="en-US" sz="2400">
                <a:solidFill>
                  <a:srgbClr val="000000"/>
                </a:solidFill>
              </a:rPr>
              <a:t>10 keV	1 GJ/mol		X-ray crystallography</a:t>
            </a:r>
          </a:p>
          <a:p>
            <a:pPr fontAlgn="base">
              <a:spcBef>
                <a:spcPct val="50000"/>
              </a:spcBef>
              <a:spcAft>
                <a:spcPct val="0"/>
              </a:spcAft>
            </a:pPr>
            <a:r>
              <a:rPr lang="en-US" altLang="en-US" sz="2400">
                <a:solidFill>
                  <a:srgbClr val="000000"/>
                </a:solidFill>
              </a:rPr>
              <a:t>1 keV		100 MJ/mol		S and P K-edges</a:t>
            </a:r>
          </a:p>
          <a:p>
            <a:pPr fontAlgn="base">
              <a:spcBef>
                <a:spcPct val="50000"/>
              </a:spcBef>
              <a:spcAft>
                <a:spcPct val="0"/>
              </a:spcAft>
            </a:pPr>
            <a:r>
              <a:rPr lang="en-US" altLang="en-US" sz="2400">
                <a:solidFill>
                  <a:srgbClr val="000000"/>
                </a:solidFill>
              </a:rPr>
              <a:t>100 eV	10 MJ/mol		“water window”</a:t>
            </a:r>
          </a:p>
          <a:p>
            <a:pPr fontAlgn="base">
              <a:spcBef>
                <a:spcPct val="50000"/>
              </a:spcBef>
              <a:spcAft>
                <a:spcPct val="0"/>
              </a:spcAft>
            </a:pPr>
            <a:r>
              <a:rPr lang="en-US" altLang="en-US" sz="2400">
                <a:solidFill>
                  <a:srgbClr val="000000"/>
                </a:solidFill>
              </a:rPr>
              <a:t>10 eV		1 MJ/mol		C≡C bond</a:t>
            </a:r>
          </a:p>
          <a:p>
            <a:pPr fontAlgn="base">
              <a:spcBef>
                <a:spcPct val="50000"/>
              </a:spcBef>
              <a:spcAft>
                <a:spcPct val="0"/>
              </a:spcAft>
            </a:pPr>
            <a:r>
              <a:rPr lang="en-US" altLang="en-US" sz="2400">
                <a:solidFill>
                  <a:srgbClr val="000000"/>
                </a:solidFill>
              </a:rPr>
              <a:t>1 eV		100 kJ/mol		C</a:t>
            </a:r>
            <a:r>
              <a:rPr lang="en-US" altLang="en-US" sz="2400">
                <a:solidFill>
                  <a:srgbClr val="000000"/>
                </a:solidFill>
                <a:cs typeface="Arial" charset="0"/>
              </a:rPr>
              <a:t>-</a:t>
            </a:r>
            <a:r>
              <a:rPr lang="en-US" altLang="en-US" sz="2400">
                <a:solidFill>
                  <a:srgbClr val="000000"/>
                </a:solidFill>
              </a:rPr>
              <a:t>C bond, visible light</a:t>
            </a:r>
          </a:p>
          <a:p>
            <a:pPr fontAlgn="base">
              <a:spcBef>
                <a:spcPct val="50000"/>
              </a:spcBef>
              <a:spcAft>
                <a:spcPct val="0"/>
              </a:spcAft>
            </a:pPr>
            <a:r>
              <a:rPr lang="en-US" altLang="en-US" sz="2400">
                <a:solidFill>
                  <a:srgbClr val="000000"/>
                </a:solidFill>
              </a:rPr>
              <a:t>100 meV	10 kJ/mol		hydrogen bond</a:t>
            </a:r>
          </a:p>
          <a:p>
            <a:pPr fontAlgn="base">
              <a:spcBef>
                <a:spcPct val="50000"/>
              </a:spcBef>
              <a:spcAft>
                <a:spcPct val="0"/>
              </a:spcAft>
            </a:pPr>
            <a:r>
              <a:rPr lang="en-US" altLang="en-US" sz="2400">
                <a:solidFill>
                  <a:srgbClr val="000000"/>
                </a:solidFill>
              </a:rPr>
              <a:t>10 meV	1 kJ/mol		heat (~300 K)</a:t>
            </a:r>
          </a:p>
        </p:txBody>
      </p:sp>
    </p:spTree>
    <p:extLst>
      <p:ext uri="{BB962C8B-B14F-4D97-AF65-F5344CB8AC3E}">
        <p14:creationId xmlns:p14="http://schemas.microsoft.com/office/powerpoint/2010/main" val="2603266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0404"/>
                                        </p:tgtEl>
                                        <p:attrNameLst>
                                          <p:attrName>style.visibility</p:attrName>
                                        </p:attrNameLst>
                                      </p:cBhvr>
                                      <p:to>
                                        <p:strVal val="visible"/>
                                      </p:to>
                                    </p:set>
                                    <p:animEffect transition="in" filter="wipe(up)">
                                      <p:cBhvr>
                                        <p:cTn id="7" dur="500"/>
                                        <p:tgtEl>
                                          <p:spTgt spid="230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ltLang="en-US"/>
              <a:t>Energy Transfer Analogy</a:t>
            </a:r>
          </a:p>
        </p:txBody>
      </p:sp>
      <p:sp>
        <p:nvSpPr>
          <p:cNvPr id="294917" name="Oval 5"/>
          <p:cNvSpPr>
            <a:spLocks noChangeArrowheads="1"/>
          </p:cNvSpPr>
          <p:nvPr/>
        </p:nvSpPr>
        <p:spPr bwMode="auto">
          <a:xfrm>
            <a:off x="1577975" y="2228850"/>
            <a:ext cx="877888" cy="777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18" name="Line 6"/>
          <p:cNvSpPr>
            <a:spLocks noChangeShapeType="1"/>
          </p:cNvSpPr>
          <p:nvPr/>
        </p:nvSpPr>
        <p:spPr bwMode="auto">
          <a:xfrm flipH="1">
            <a:off x="1992313" y="3043238"/>
            <a:ext cx="23812" cy="1616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19" name="Line 7"/>
          <p:cNvSpPr>
            <a:spLocks noChangeShapeType="1"/>
          </p:cNvSpPr>
          <p:nvPr/>
        </p:nvSpPr>
        <p:spPr bwMode="auto">
          <a:xfrm flipH="1">
            <a:off x="1428750" y="4672013"/>
            <a:ext cx="563563" cy="1001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20" name="Line 8"/>
          <p:cNvSpPr>
            <a:spLocks noChangeShapeType="1"/>
          </p:cNvSpPr>
          <p:nvPr/>
        </p:nvSpPr>
        <p:spPr bwMode="auto">
          <a:xfrm>
            <a:off x="1992313" y="4672013"/>
            <a:ext cx="625475" cy="963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21" name="Line 9"/>
          <p:cNvSpPr>
            <a:spLocks noChangeShapeType="1"/>
          </p:cNvSpPr>
          <p:nvPr/>
        </p:nvSpPr>
        <p:spPr bwMode="auto">
          <a:xfrm flipV="1">
            <a:off x="1139825" y="3470275"/>
            <a:ext cx="1778000" cy="300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22" name="Oval 10"/>
          <p:cNvSpPr>
            <a:spLocks noChangeArrowheads="1"/>
          </p:cNvSpPr>
          <p:nvPr/>
        </p:nvSpPr>
        <p:spPr bwMode="auto">
          <a:xfrm>
            <a:off x="6478588" y="2232025"/>
            <a:ext cx="877887" cy="777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23" name="Line 11"/>
          <p:cNvSpPr>
            <a:spLocks noChangeShapeType="1"/>
          </p:cNvSpPr>
          <p:nvPr/>
        </p:nvSpPr>
        <p:spPr bwMode="auto">
          <a:xfrm flipH="1">
            <a:off x="6892925" y="3046413"/>
            <a:ext cx="23813" cy="16160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24" name="Line 12"/>
          <p:cNvSpPr>
            <a:spLocks noChangeShapeType="1"/>
          </p:cNvSpPr>
          <p:nvPr/>
        </p:nvSpPr>
        <p:spPr bwMode="auto">
          <a:xfrm flipH="1">
            <a:off x="6329363" y="4675188"/>
            <a:ext cx="563562" cy="1001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25" name="Line 13"/>
          <p:cNvSpPr>
            <a:spLocks noChangeShapeType="1"/>
          </p:cNvSpPr>
          <p:nvPr/>
        </p:nvSpPr>
        <p:spPr bwMode="auto">
          <a:xfrm>
            <a:off x="6892925" y="4675188"/>
            <a:ext cx="625475" cy="9636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94926" name="Line 14"/>
          <p:cNvSpPr>
            <a:spLocks noChangeShapeType="1"/>
          </p:cNvSpPr>
          <p:nvPr/>
        </p:nvSpPr>
        <p:spPr bwMode="auto">
          <a:xfrm>
            <a:off x="6040438" y="3384550"/>
            <a:ext cx="1689100" cy="403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294938" name="Group 26"/>
          <p:cNvGrpSpPr>
            <a:grpSpLocks/>
          </p:cNvGrpSpPr>
          <p:nvPr/>
        </p:nvGrpSpPr>
        <p:grpSpPr bwMode="auto">
          <a:xfrm>
            <a:off x="1762125" y="2393950"/>
            <a:ext cx="5340350" cy="487363"/>
            <a:chOff x="1110" y="1508"/>
            <a:chExt cx="3364" cy="307"/>
          </a:xfrm>
        </p:grpSpPr>
        <p:sp>
          <p:nvSpPr>
            <p:cNvPr id="294927" name="Oval 15"/>
            <p:cNvSpPr>
              <a:spLocks noChangeArrowheads="1"/>
            </p:cNvSpPr>
            <p:nvPr/>
          </p:nvSpPr>
          <p:spPr bwMode="auto">
            <a:xfrm>
              <a:off x="4229" y="1696"/>
              <a:ext cx="245" cy="11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28" name="Oval 16"/>
            <p:cNvSpPr>
              <a:spLocks noChangeArrowheads="1"/>
            </p:cNvSpPr>
            <p:nvPr/>
          </p:nvSpPr>
          <p:spPr bwMode="auto">
            <a:xfrm>
              <a:off x="4245" y="1515"/>
              <a:ext cx="56" cy="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29" name="Oval 17"/>
            <p:cNvSpPr>
              <a:spLocks noChangeArrowheads="1"/>
            </p:cNvSpPr>
            <p:nvPr/>
          </p:nvSpPr>
          <p:spPr bwMode="auto">
            <a:xfrm>
              <a:off x="4412" y="1508"/>
              <a:ext cx="56" cy="8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33" name="AutoShape 21"/>
            <p:cNvSpPr>
              <a:spLocks noChangeArrowheads="1"/>
            </p:cNvSpPr>
            <p:nvPr/>
          </p:nvSpPr>
          <p:spPr bwMode="auto">
            <a:xfrm rot="-3355368">
              <a:off x="1126" y="1523"/>
              <a:ext cx="48" cy="8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34" name="AutoShape 22"/>
            <p:cNvSpPr>
              <a:spLocks noChangeArrowheads="1"/>
            </p:cNvSpPr>
            <p:nvPr/>
          </p:nvSpPr>
          <p:spPr bwMode="auto">
            <a:xfrm rot="-7786708">
              <a:off x="1368" y="1526"/>
              <a:ext cx="48" cy="8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94935" name="AutoShape 23"/>
            <p:cNvSpPr>
              <a:spLocks noChangeArrowheads="1"/>
            </p:cNvSpPr>
            <p:nvPr/>
          </p:nvSpPr>
          <p:spPr bwMode="auto">
            <a:xfrm rot="-16488439">
              <a:off x="1220" y="1626"/>
              <a:ext cx="137" cy="210"/>
            </a:xfrm>
            <a:prstGeom prst="moon">
              <a:avLst>
                <a:gd name="adj" fmla="val 8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pic>
        <p:nvPicPr>
          <p:cNvPr id="294936" name="Picture 24" descr="MM900040979[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98750" y="2851150"/>
            <a:ext cx="2019300" cy="981075"/>
          </a:xfrm>
          <a:prstGeom prst="rect">
            <a:avLst/>
          </a:prstGeom>
          <a:noFill/>
          <a:extLst>
            <a:ext uri="{909E8E84-426E-40DD-AFC4-6F175D3DCCD1}">
              <a14:hiddenFill xmlns:a14="http://schemas.microsoft.com/office/drawing/2010/main">
                <a:solidFill>
                  <a:srgbClr val="FFFFFF"/>
                </a:solidFill>
              </a14:hiddenFill>
            </a:ext>
          </a:extLst>
        </p:spPr>
      </p:pic>
      <p:sp>
        <p:nvSpPr>
          <p:cNvPr id="294937" name="Text Box 25"/>
          <p:cNvSpPr txBox="1">
            <a:spLocks noChangeArrowheads="1"/>
          </p:cNvSpPr>
          <p:nvPr/>
        </p:nvSpPr>
        <p:spPr bwMode="auto">
          <a:xfrm>
            <a:off x="7486650" y="2713038"/>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a:solidFill>
                  <a:srgbClr val="000000"/>
                </a:solidFill>
              </a:rPr>
              <a:t>37 C</a:t>
            </a:r>
          </a:p>
        </p:txBody>
      </p:sp>
    </p:spTree>
    <p:extLst>
      <p:ext uri="{BB962C8B-B14F-4D97-AF65-F5344CB8AC3E}">
        <p14:creationId xmlns:p14="http://schemas.microsoft.com/office/powerpoint/2010/main" val="43930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49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9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453820"/>
            <a:ext cx="8229600" cy="4802188"/>
          </a:xfrm>
        </p:spPr>
        <p:txBody>
          <a:bodyPr/>
          <a:lstStyle/>
          <a:p>
            <a:pPr algn="ctr" eaLnBrk="1" hangingPunct="1">
              <a:lnSpc>
                <a:spcPct val="80000"/>
              </a:lnSpc>
              <a:buFontTx/>
              <a:buNone/>
            </a:pPr>
            <a:r>
              <a:rPr lang="en-US" altLang="en-US" sz="5400" dirty="0" smtClean="0"/>
              <a:t>Damage at 100K </a:t>
            </a:r>
            <a:r>
              <a:rPr lang="en-US" altLang="en-US" sz="5400" dirty="0" smtClean="0"/>
              <a:t>is done</a:t>
            </a:r>
          </a:p>
          <a:p>
            <a:pPr algn="ctr" eaLnBrk="1" hangingPunct="1">
              <a:lnSpc>
                <a:spcPct val="80000"/>
              </a:lnSpc>
              <a:buFontTx/>
              <a:buNone/>
            </a:pPr>
            <a:r>
              <a:rPr lang="en-US" altLang="en-US" sz="5400" dirty="0" smtClean="0"/>
              <a:t>by </a:t>
            </a:r>
            <a:r>
              <a:rPr lang="en-US" altLang="en-US" sz="5400" dirty="0" smtClean="0">
                <a:solidFill>
                  <a:srgbClr val="FF0000"/>
                </a:solidFill>
              </a:rPr>
              <a:t>dose (</a:t>
            </a:r>
            <a:r>
              <a:rPr lang="en-US" altLang="en-US" sz="5400" dirty="0" err="1" smtClean="0">
                <a:solidFill>
                  <a:srgbClr val="FF0000"/>
                </a:solidFill>
              </a:rPr>
              <a:t>MGy</a:t>
            </a:r>
            <a:r>
              <a:rPr lang="en-US" altLang="en-US" sz="5400" dirty="0" smtClean="0">
                <a:solidFill>
                  <a:srgbClr val="FF0000"/>
                </a:solidFill>
              </a:rPr>
              <a:t>)</a:t>
            </a:r>
          </a:p>
          <a:p>
            <a:pPr algn="ctr" eaLnBrk="1" hangingPunct="1">
              <a:lnSpc>
                <a:spcPct val="80000"/>
              </a:lnSpc>
              <a:buFontTx/>
              <a:buNone/>
            </a:pPr>
            <a:r>
              <a:rPr lang="en-US" altLang="en-US" dirty="0" smtClean="0"/>
              <a:t>proportional to photons/area</a:t>
            </a:r>
          </a:p>
          <a:p>
            <a:pPr algn="ctr" eaLnBrk="1" hangingPunct="1">
              <a:lnSpc>
                <a:spcPct val="80000"/>
              </a:lnSpc>
              <a:buFontTx/>
              <a:buNone/>
            </a:pPr>
            <a:endParaRPr lang="en-US" altLang="en-US" sz="5400" dirty="0" smtClean="0"/>
          </a:p>
          <a:p>
            <a:pPr algn="ctr" eaLnBrk="1" hangingPunct="1">
              <a:lnSpc>
                <a:spcPct val="80000"/>
              </a:lnSpc>
              <a:buFontTx/>
              <a:buNone/>
            </a:pPr>
            <a:r>
              <a:rPr lang="en-US" altLang="en-US" sz="5400" dirty="0" smtClean="0"/>
              <a:t>not time</a:t>
            </a:r>
          </a:p>
          <a:p>
            <a:pPr algn="ctr" eaLnBrk="1" hangingPunct="1">
              <a:lnSpc>
                <a:spcPct val="80000"/>
              </a:lnSpc>
              <a:buFontTx/>
              <a:buNone/>
            </a:pPr>
            <a:r>
              <a:rPr lang="en-US" altLang="en-US" sz="5400" dirty="0" smtClean="0"/>
              <a:t>not heat</a:t>
            </a:r>
          </a:p>
        </p:txBody>
      </p:sp>
      <p:sp>
        <p:nvSpPr>
          <p:cNvPr id="2" name="TextBox 1"/>
          <p:cNvSpPr txBox="1"/>
          <p:nvPr/>
        </p:nvSpPr>
        <p:spPr>
          <a:xfrm>
            <a:off x="604684" y="5380672"/>
            <a:ext cx="8770866" cy="1477328"/>
          </a:xfrm>
          <a:prstGeom prst="rect">
            <a:avLst/>
          </a:prstGeom>
          <a:noFill/>
        </p:spPr>
        <p:txBody>
          <a:bodyPr wrap="square" rtlCol="0">
            <a:spAutoFit/>
          </a:bodyPr>
          <a:lstStyle/>
          <a:p>
            <a:r>
              <a:rPr lang="en-US" dirty="0" err="1">
                <a:solidFill>
                  <a:srgbClr val="000000"/>
                </a:solidFill>
                <a:latin typeface="Arial" panose="020B0604020202020204" pitchFamily="34" charset="0"/>
              </a:rPr>
              <a:t>Sliz</a:t>
            </a:r>
            <a:r>
              <a:rPr lang="en-US" dirty="0">
                <a:solidFill>
                  <a:srgbClr val="000000"/>
                </a:solidFill>
                <a:latin typeface="Arial" panose="020B0604020202020204" pitchFamily="34" charset="0"/>
              </a:rPr>
              <a:t> P, Harrison SC &amp; Rosenbaum G (2003</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Structure</a:t>
            </a:r>
            <a:r>
              <a:rPr lang="en-US"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11</a:t>
            </a:r>
            <a:r>
              <a:rPr lang="en-US" dirty="0">
                <a:solidFill>
                  <a:srgbClr val="000000"/>
                </a:solidFill>
                <a:latin typeface="Arial" panose="020B0604020202020204" pitchFamily="34" charset="0"/>
              </a:rPr>
              <a:t>, 13-19. </a:t>
            </a:r>
            <a:endParaRPr lang="en-US" dirty="0" smtClean="0">
              <a:solidFill>
                <a:srgbClr val="000000"/>
              </a:solidFill>
              <a:latin typeface="Arial" panose="020B0604020202020204" pitchFamily="34" charset="0"/>
            </a:endParaRPr>
          </a:p>
          <a:p>
            <a:r>
              <a:rPr lang="en-US" dirty="0" smtClean="0">
                <a:solidFill>
                  <a:srgbClr val="000000"/>
                </a:solidFill>
                <a:latin typeface="Arial" panose="020B0604020202020204" pitchFamily="34" charset="0"/>
              </a:rPr>
              <a:t>Garman </a:t>
            </a:r>
            <a:r>
              <a:rPr lang="en-US" dirty="0">
                <a:solidFill>
                  <a:srgbClr val="000000"/>
                </a:solidFill>
                <a:latin typeface="Arial" panose="020B0604020202020204" pitchFamily="34" charset="0"/>
              </a:rPr>
              <a:t>EF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SM (2006</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J. Sync. Rad. </a:t>
            </a:r>
            <a:r>
              <a:rPr lang="en-US" b="1" dirty="0" smtClean="0">
                <a:solidFill>
                  <a:srgbClr val="000000"/>
                </a:solidFill>
                <a:latin typeface="Arial" panose="020B0604020202020204" pitchFamily="34" charset="0"/>
              </a:rPr>
              <a:t>14</a:t>
            </a:r>
            <a:r>
              <a:rPr lang="en-US" dirty="0">
                <a:solidFill>
                  <a:srgbClr val="000000"/>
                </a:solidFill>
                <a:latin typeface="Arial" panose="020B0604020202020204" pitchFamily="34" charset="0"/>
              </a:rPr>
              <a:t>, 1-3. </a:t>
            </a:r>
          </a:p>
          <a:p>
            <a:r>
              <a:rPr lang="en-US" dirty="0">
                <a:solidFill>
                  <a:srgbClr val="000000"/>
                </a:solidFill>
                <a:latin typeface="Arial" panose="020B0604020202020204" pitchFamily="34" charset="0"/>
              </a:rPr>
              <a:t>Owen RL, </a:t>
            </a:r>
            <a:r>
              <a:rPr lang="en-US" dirty="0" err="1">
                <a:solidFill>
                  <a:srgbClr val="000000"/>
                </a:solidFill>
                <a:latin typeface="Arial" panose="020B0604020202020204" pitchFamily="34" charset="0"/>
              </a:rPr>
              <a:t>Rudino</a:t>
            </a:r>
            <a:r>
              <a:rPr lang="en-US" dirty="0">
                <a:solidFill>
                  <a:srgbClr val="000000"/>
                </a:solidFill>
                <a:latin typeface="Arial" panose="020B0604020202020204" pitchFamily="34" charset="0"/>
              </a:rPr>
              <a:t>-Pinera E &amp; Garman EF (2006</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PNAS </a:t>
            </a:r>
            <a:r>
              <a:rPr lang="en-US" b="1" dirty="0" smtClean="0">
                <a:solidFill>
                  <a:srgbClr val="000000"/>
                </a:solidFill>
                <a:latin typeface="Arial" panose="020B0604020202020204" pitchFamily="34" charset="0"/>
              </a:rPr>
              <a:t>103</a:t>
            </a:r>
            <a:r>
              <a:rPr lang="en-US" dirty="0">
                <a:solidFill>
                  <a:srgbClr val="000000"/>
                </a:solidFill>
                <a:latin typeface="Arial" panose="020B0604020202020204" pitchFamily="34" charset="0"/>
              </a:rPr>
              <a:t>, 4912-4917</a:t>
            </a:r>
            <a:r>
              <a:rPr lang="en-US" dirty="0" smtClean="0">
                <a:solidFill>
                  <a:srgbClr val="000000"/>
                </a:solidFill>
                <a:latin typeface="Arial" panose="020B0604020202020204" pitchFamily="34" charset="0"/>
              </a:rPr>
              <a:t>.</a:t>
            </a:r>
          </a:p>
          <a:p>
            <a:r>
              <a:rPr lang="en-US" dirty="0" err="1">
                <a:solidFill>
                  <a:srgbClr val="000000"/>
                </a:solidFill>
                <a:latin typeface="Arial" panose="020B0604020202020204" pitchFamily="34" charset="0"/>
              </a:rPr>
              <a:t>Leiros</a:t>
            </a:r>
            <a:r>
              <a:rPr lang="en-US" dirty="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et al. (2006). </a:t>
            </a:r>
            <a:r>
              <a:rPr lang="en-US" i="1" dirty="0" err="1">
                <a:solidFill>
                  <a:srgbClr val="000000"/>
                </a:solidFill>
                <a:latin typeface="Arial" panose="020B0604020202020204" pitchFamily="34" charset="0"/>
              </a:rPr>
              <a:t>Acta</a:t>
            </a:r>
            <a:r>
              <a:rPr lang="en-US" i="1" dirty="0">
                <a:solidFill>
                  <a:srgbClr val="000000"/>
                </a:solidFill>
                <a:latin typeface="Arial" panose="020B0604020202020204" pitchFamily="34" charset="0"/>
              </a:rPr>
              <a:t> </a:t>
            </a:r>
            <a:r>
              <a:rPr lang="en-US" i="1" dirty="0" err="1" smtClean="0">
                <a:solidFill>
                  <a:srgbClr val="000000"/>
                </a:solidFill>
                <a:latin typeface="Arial" panose="020B0604020202020204" pitchFamily="34" charset="0"/>
              </a:rPr>
              <a:t>Cryst</a:t>
            </a:r>
            <a:r>
              <a:rPr lang="en-US" i="1" dirty="0" smtClean="0">
                <a:solidFill>
                  <a:srgbClr val="000000"/>
                </a:solidFill>
                <a:latin typeface="Arial" panose="020B0604020202020204" pitchFamily="34" charset="0"/>
              </a:rPr>
              <a:t>. D</a:t>
            </a:r>
            <a:r>
              <a:rPr lang="en-US"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62</a:t>
            </a:r>
            <a:r>
              <a:rPr lang="en-US" dirty="0">
                <a:solidFill>
                  <a:srgbClr val="000000"/>
                </a:solidFill>
                <a:latin typeface="Arial" panose="020B0604020202020204" pitchFamily="34" charset="0"/>
              </a:rPr>
              <a:t>, 125-132. </a:t>
            </a:r>
            <a:r>
              <a:rPr lang="en-US" dirty="0" smtClean="0">
                <a:solidFill>
                  <a:srgbClr val="000000"/>
                </a:solidFill>
                <a:latin typeface="Arial" panose="020B0604020202020204" pitchFamily="34" charset="0"/>
              </a:rPr>
              <a:t> </a:t>
            </a:r>
          </a:p>
          <a:p>
            <a:r>
              <a:rPr lang="en-US" dirty="0">
                <a:solidFill>
                  <a:srgbClr val="000000"/>
                </a:solidFill>
                <a:latin typeface="Arial" panose="020B0604020202020204" pitchFamily="34" charset="0"/>
              </a:rPr>
              <a:t>Holton JM (2007</a:t>
            </a:r>
            <a:r>
              <a:rPr lang="en-US" dirty="0" smtClean="0">
                <a:solidFill>
                  <a:srgbClr val="000000"/>
                </a:solidFill>
                <a:latin typeface="Arial" panose="020B0604020202020204" pitchFamily="34" charset="0"/>
              </a:rPr>
              <a:t>). </a:t>
            </a:r>
            <a:r>
              <a:rPr lang="en-US" i="1" dirty="0" smtClean="0">
                <a:solidFill>
                  <a:srgbClr val="000000"/>
                </a:solidFill>
                <a:latin typeface="Arial" panose="020B0604020202020204" pitchFamily="34" charset="0"/>
              </a:rPr>
              <a:t>J. Synch Rad.</a:t>
            </a:r>
            <a:r>
              <a:rPr lang="en-US" dirty="0" smtClean="0">
                <a:solidFill>
                  <a:srgbClr val="000000"/>
                </a:solidFill>
                <a:latin typeface="Arial" panose="020B0604020202020204" pitchFamily="34" charset="0"/>
              </a:rPr>
              <a:t> </a:t>
            </a:r>
            <a:r>
              <a:rPr lang="en-US" b="1" dirty="0">
                <a:solidFill>
                  <a:srgbClr val="000000"/>
                </a:solidFill>
                <a:latin typeface="Arial" panose="020B0604020202020204" pitchFamily="34" charset="0"/>
              </a:rPr>
              <a:t>14</a:t>
            </a:r>
            <a:r>
              <a:rPr lang="en-US" dirty="0">
                <a:solidFill>
                  <a:srgbClr val="000000"/>
                </a:solidFill>
                <a:latin typeface="Arial" panose="020B0604020202020204" pitchFamily="34" charset="0"/>
              </a:rPr>
              <a:t>, 51-72. </a:t>
            </a:r>
          </a:p>
        </p:txBody>
      </p:sp>
    </p:spTree>
    <p:extLst>
      <p:ext uri="{BB962C8B-B14F-4D97-AF65-F5344CB8AC3E}">
        <p14:creationId xmlns:p14="http://schemas.microsoft.com/office/powerpoint/2010/main" val="2974358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MLFSOM</a:t>
            </a:r>
            <a:endParaRPr lang="en-US" dirty="0"/>
          </a:p>
        </p:txBody>
      </p:sp>
      <p:sp>
        <p:nvSpPr>
          <p:cNvPr id="3" name="Content Placeholder 2"/>
          <p:cNvSpPr>
            <a:spLocks noGrp="1"/>
          </p:cNvSpPr>
          <p:nvPr>
            <p:ph idx="1"/>
          </p:nvPr>
        </p:nvSpPr>
        <p:spPr>
          <a:xfrm>
            <a:off x="457200" y="1600200"/>
            <a:ext cx="8686800" cy="51054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http://bl831.als.lbl.gov/~jamesh/</a:t>
            </a:r>
          </a:p>
          <a:p>
            <a:pPr marL="0" indent="0">
              <a:spcBef>
                <a:spcPts val="0"/>
              </a:spcBef>
              <a:buNone/>
            </a:pPr>
            <a:r>
              <a:rPr lang="en-US" sz="2800" b="1" dirty="0" err="1" smtClean="0">
                <a:latin typeface="Courier New" panose="02070309020205020404" pitchFamily="49" charset="0"/>
                <a:cs typeface="Courier New" panose="02070309020205020404" pitchFamily="49" charset="0"/>
              </a:rPr>
              <a:t>mlfsom</a:t>
            </a:r>
            <a:r>
              <a:rPr lang="en-US" sz="2800" b="1" dirty="0" smtClean="0">
                <a:latin typeface="Courier New" panose="02070309020205020404" pitchFamily="49" charset="0"/>
                <a:cs typeface="Courier New" panose="02070309020205020404" pitchFamily="49" charset="0"/>
              </a:rPr>
              <a:t>/development_snapshot.tgz</a:t>
            </a:r>
          </a:p>
          <a:p>
            <a:pPr marL="0" indent="0">
              <a:spcBef>
                <a:spcPts val="0"/>
              </a:spcBef>
              <a:buNone/>
            </a:pPr>
            <a:r>
              <a:rPr lang="en-US" sz="2800" b="1" dirty="0">
                <a:latin typeface="Courier New" panose="02070309020205020404" pitchFamily="49" charset="0"/>
                <a:cs typeface="Courier New" panose="02070309020205020404" pitchFamily="49" charset="0"/>
              </a:rPr>
              <a:t>tar </a:t>
            </a:r>
            <a:r>
              <a:rPr lang="en-US" sz="2800" b="1" dirty="0" err="1">
                <a:latin typeface="Courier New" panose="02070309020205020404" pitchFamily="49" charset="0"/>
                <a:cs typeface="Courier New" panose="02070309020205020404" pitchFamily="49" charset="0"/>
              </a:rPr>
              <a:t>xvzf</a:t>
            </a:r>
            <a:r>
              <a:rPr lang="en-US" sz="2800" b="1" dirty="0">
                <a:latin typeface="Courier New" panose="02070309020205020404" pitchFamily="49" charset="0"/>
                <a:cs typeface="Courier New" panose="02070309020205020404" pitchFamily="49" charset="0"/>
              </a:rPr>
              <a:t> development_snapshot.tgz</a:t>
            </a:r>
          </a:p>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rId2"/>
              </a:rPr>
              <a:t>http</a:t>
            </a:r>
            <a:r>
              <a:rPr lang="en-US" sz="2800" b="1" dirty="0">
                <a:latin typeface="Courier New" panose="02070309020205020404" pitchFamily="49" charset="0"/>
                <a:cs typeface="Courier New" panose="02070309020205020404" pitchFamily="49" charset="0"/>
                <a:hlinkClick r:id="rId2"/>
              </a:rPr>
              <a:t>://</a:t>
            </a:r>
            <a:r>
              <a:rPr lang="en-US" sz="2800" b="1" dirty="0" smtClean="0">
                <a:latin typeface="Courier New" panose="02070309020205020404" pitchFamily="49" charset="0"/>
                <a:cs typeface="Courier New" panose="02070309020205020404" pitchFamily="49" charset="0"/>
                <a:hlinkClick r:id=""/>
              </a:rPr>
              <a:t>ftp.esrf.eu/pub/expg/FIT2D/</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fit2d_10.132_i686_linuxV2.2.10</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r>
              <a:rPr lang="en-US" sz="2800" b="1" dirty="0" smtClean="0">
                <a:latin typeface="Courier New" panose="02070309020205020404" pitchFamily="49" charset="0"/>
                <a:cs typeface="Courier New" panose="02070309020205020404" pitchFamily="49" charset="0"/>
              </a:rPr>
              <a:t>ln –sf fit2d_* </a:t>
            </a:r>
            <a:r>
              <a:rPr lang="en-US" sz="2800" b="1" dirty="0" smtClean="0">
                <a:solidFill>
                  <a:srgbClr val="FF0000"/>
                </a:solidFill>
                <a:latin typeface="Courier New" panose="02070309020205020404" pitchFamily="49" charset="0"/>
                <a:cs typeface="Courier New" panose="02070309020205020404" pitchFamily="49" charset="0"/>
              </a:rPr>
              <a:t>fit2d</a:t>
            </a:r>
            <a:r>
              <a:rPr lang="en-US" sz="2800" b="1" dirty="0" smtClean="0">
                <a:latin typeface="Courier New" panose="02070309020205020404" pitchFamily="49" charset="0"/>
                <a:cs typeface="Courier New" panose="02070309020205020404" pitchFamily="49" charset="0"/>
              </a:rPr>
              <a:t> </a:t>
            </a:r>
          </a:p>
          <a:p>
            <a:pPr marL="0" indent="0">
              <a:spcBef>
                <a:spcPts val="0"/>
              </a:spcBef>
              <a:buNone/>
            </a:pPr>
            <a:r>
              <a:rPr lang="en-US" sz="2800" b="1" dirty="0" smtClean="0">
                <a:latin typeface="Courier New" panose="02070309020205020404" pitchFamily="49" charset="0"/>
                <a:cs typeface="Courier New" panose="02070309020205020404" pitchFamily="49" charset="0"/>
              </a:rPr>
              <a:t>yum install </a:t>
            </a:r>
            <a:r>
              <a:rPr lang="en-US" sz="2800" b="1" dirty="0" err="1" smtClean="0">
                <a:solidFill>
                  <a:srgbClr val="FF0000"/>
                </a:solidFill>
                <a:latin typeface="Courier New" panose="02070309020205020404" pitchFamily="49" charset="0"/>
                <a:cs typeface="Courier New" panose="02070309020205020404" pitchFamily="49" charset="0"/>
              </a:rPr>
              <a:t>gnuplot</a:t>
            </a:r>
            <a:endParaRPr lang="en-US" sz="2800" b="1" dirty="0">
              <a:solidFill>
                <a:srgbClr val="FF0000"/>
              </a:solidFill>
              <a:latin typeface="Courier New" panose="02070309020205020404" pitchFamily="49" charset="0"/>
              <a:cs typeface="Courier New" panose="02070309020205020404" pitchFamily="49" charset="0"/>
            </a:endParaRPr>
          </a:p>
          <a:p>
            <a:pPr marL="0" indent="0">
              <a:spcBef>
                <a:spcPts val="0"/>
              </a:spcBef>
              <a:buNone/>
            </a:pP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r>
              <a:rPr lang="en-US" sz="2800" b="1" dirty="0" err="1">
                <a:latin typeface="Courier New" panose="02070309020205020404" pitchFamily="49" charset="0"/>
                <a:cs typeface="Courier New" panose="02070309020205020404" pitchFamily="49" charset="0"/>
              </a:rPr>
              <a:t>g</a:t>
            </a:r>
            <a:r>
              <a:rPr lang="en-US" sz="2800" b="1" dirty="0" err="1" smtClean="0">
                <a:latin typeface="Courier New" panose="02070309020205020404" pitchFamily="49" charset="0"/>
                <a:cs typeface="Courier New" panose="02070309020205020404" pitchFamily="49" charset="0"/>
              </a:rPr>
              <a:t>edit</a:t>
            </a:r>
            <a:r>
              <a:rPr lang="en-US" sz="2800" b="1" dirty="0" smtClean="0">
                <a:latin typeface="Courier New" panose="02070309020205020404" pitchFamily="49" charset="0"/>
                <a:cs typeface="Courier New" panose="02070309020205020404" pitchFamily="49" charset="0"/>
              </a:rPr>
              <a:t> example.com </a:t>
            </a:r>
            <a:r>
              <a:rPr lang="en-US" sz="2800" b="1" dirty="0" err="1" smtClean="0">
                <a:latin typeface="Courier New" panose="02070309020205020404" pitchFamily="49" charset="0"/>
                <a:cs typeface="Courier New" panose="02070309020205020404" pitchFamily="49" charset="0"/>
              </a:rPr>
              <a:t>mlfsom.params</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r>
              <a:rPr lang="en-US" sz="2800" b="1" dirty="0" smtClean="0">
                <a:solidFill>
                  <a:srgbClr val="00B050"/>
                </a:solidFill>
                <a:latin typeface="Courier New" panose="02070309020205020404" pitchFamily="49" charset="0"/>
                <a:cs typeface="Courier New" panose="02070309020205020404" pitchFamily="49" charset="0"/>
              </a:rPr>
              <a:t>./ano_sfall.com </a:t>
            </a:r>
            <a:r>
              <a:rPr lang="en-US" sz="2800" b="1" dirty="0" smtClean="0">
                <a:latin typeface="Courier New" panose="02070309020205020404" pitchFamily="49" charset="0"/>
                <a:cs typeface="Courier New" panose="02070309020205020404" pitchFamily="49" charset="0"/>
              </a:rPr>
              <a:t>lysozyme.pdb</a:t>
            </a:r>
          </a:p>
          <a:p>
            <a:pPr marL="0" indent="0">
              <a:spcBef>
                <a:spcPts val="0"/>
              </a:spcBef>
              <a:buNone/>
            </a:pPr>
            <a:r>
              <a:rPr lang="en-US" sz="2800" b="1" dirty="0">
                <a:latin typeface="Courier New" panose="02070309020205020404" pitchFamily="49" charset="0"/>
                <a:cs typeface="Courier New" panose="02070309020205020404" pitchFamily="49" charset="0"/>
              </a:rPr>
              <a:t>mv </a:t>
            </a:r>
            <a:r>
              <a:rPr lang="en-US" sz="2800" b="1" dirty="0" err="1">
                <a:latin typeface="Courier New" panose="02070309020205020404" pitchFamily="49" charset="0"/>
                <a:cs typeface="Courier New" panose="02070309020205020404" pitchFamily="49" charset="0"/>
              </a:rPr>
              <a:t>ideal_ano.mtz</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pristine.mtz</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r>
              <a:rPr lang="en-US" sz="2800" b="1" dirty="0" smtClean="0">
                <a:solidFill>
                  <a:srgbClr val="00B050"/>
                </a:solidFill>
                <a:latin typeface="Courier New" panose="02070309020205020404" pitchFamily="49" charset="0"/>
                <a:cs typeface="Courier New" panose="02070309020205020404" pitchFamily="49" charset="0"/>
              </a:rPr>
              <a:t>./mlfsom.com </a:t>
            </a:r>
            <a:r>
              <a:rPr lang="en-US" sz="2800" b="1" dirty="0" smtClean="0">
                <a:latin typeface="Courier New" panose="02070309020205020404" pitchFamily="49" charset="0"/>
                <a:cs typeface="Courier New" panose="02070309020205020404" pitchFamily="49" charset="0"/>
              </a:rPr>
              <a:t>frames=100</a:t>
            </a:r>
          </a:p>
        </p:txBody>
      </p:sp>
    </p:spTree>
    <p:extLst>
      <p:ext uri="{BB962C8B-B14F-4D97-AF65-F5344CB8AC3E}">
        <p14:creationId xmlns:p14="http://schemas.microsoft.com/office/powerpoint/2010/main" val="21150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57200" y="0"/>
            <a:ext cx="8229600" cy="2162175"/>
          </a:xfrm>
          <a:noFill/>
        </p:spPr>
        <p:txBody>
          <a:bodyPr/>
          <a:lstStyle/>
          <a:p>
            <a:r>
              <a:rPr lang="en-US" altLang="en-US" sz="7200">
                <a:solidFill>
                  <a:schemeClr val="tx1"/>
                </a:solidFill>
              </a:rPr>
              <a:t>what the is a MGy?</a:t>
            </a:r>
          </a:p>
        </p:txBody>
      </p:sp>
      <p:sp>
        <p:nvSpPr>
          <p:cNvPr id="385027" name="Text Box 3"/>
          <p:cNvSpPr txBox="1">
            <a:spLocks noChangeArrowheads="1"/>
          </p:cNvSpPr>
          <p:nvPr/>
        </p:nvSpPr>
        <p:spPr bwMode="auto">
          <a:xfrm>
            <a:off x="999664" y="4563653"/>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400" dirty="0">
                <a:solidFill>
                  <a:srgbClr val="000000"/>
                </a:solidFill>
              </a:rPr>
              <a:t>http://bl831.als.lbl.gov/</a:t>
            </a:r>
          </a:p>
          <a:p>
            <a:pPr algn="ctr" fontAlgn="base">
              <a:spcBef>
                <a:spcPct val="50000"/>
              </a:spcBef>
              <a:spcAft>
                <a:spcPct val="0"/>
              </a:spcAft>
            </a:pPr>
            <a:r>
              <a:rPr lang="en-US" altLang="en-US" sz="4400" dirty="0">
                <a:solidFill>
                  <a:srgbClr val="000000"/>
                </a:solidFill>
              </a:rPr>
              <a:t>damage_rates.pdf</a:t>
            </a:r>
          </a:p>
        </p:txBody>
      </p:sp>
      <p:sp>
        <p:nvSpPr>
          <p:cNvPr id="385028" name="Text Box 4"/>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a:solidFill>
                  <a:srgbClr val="000000"/>
                </a:solidFill>
              </a:rPr>
              <a:t>Holton J. M.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3" name="TextBox 2"/>
          <p:cNvSpPr txBox="1"/>
          <p:nvPr/>
        </p:nvSpPr>
        <p:spPr>
          <a:xfrm>
            <a:off x="3409479" y="2138514"/>
            <a:ext cx="2300630" cy="1754326"/>
          </a:xfrm>
          <a:prstGeom prst="rect">
            <a:avLst/>
          </a:prstGeom>
          <a:noFill/>
          <a:ln>
            <a:noFill/>
          </a:ln>
        </p:spPr>
        <p:txBody>
          <a:bodyPr wrap="none" rtlCol="0">
            <a:spAutoFit/>
          </a:bodyPr>
          <a:lstStyle/>
          <a:p>
            <a:pPr algn="ctr"/>
            <a:r>
              <a:rPr lang="en-US" sz="5400" dirty="0">
                <a:solidFill>
                  <a:srgbClr val="FF0000"/>
                </a:solidFill>
              </a:rPr>
              <a:t>e</a:t>
            </a:r>
            <a:r>
              <a:rPr lang="en-US" sz="5400" dirty="0" smtClean="0">
                <a:solidFill>
                  <a:srgbClr val="FF0000"/>
                </a:solidFill>
              </a:rPr>
              <a:t>nergy</a:t>
            </a:r>
          </a:p>
          <a:p>
            <a:pPr algn="ctr"/>
            <a:r>
              <a:rPr lang="en-US" sz="5400" dirty="0" smtClean="0">
                <a:solidFill>
                  <a:srgbClr val="FF0000"/>
                </a:solidFill>
              </a:rPr>
              <a:t>mass</a:t>
            </a:r>
            <a:endParaRPr lang="en-US" sz="5400" dirty="0">
              <a:solidFill>
                <a:srgbClr val="FF0000"/>
              </a:solidFill>
            </a:endParaRPr>
          </a:p>
        </p:txBody>
      </p:sp>
      <p:cxnSp>
        <p:nvCxnSpPr>
          <p:cNvPr id="5" name="Straight Connector 4"/>
          <p:cNvCxnSpPr/>
          <p:nvPr/>
        </p:nvCxnSpPr>
        <p:spPr>
          <a:xfrm flipH="1">
            <a:off x="3613355" y="3090067"/>
            <a:ext cx="18730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639344"/>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8941" y="2474259"/>
            <a:ext cx="8175812" cy="48418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364"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r>
              <a:rPr lang="en-US" altLang="en-US" sz="4800">
                <a:solidFill>
                  <a:srgbClr val="000000"/>
                </a:solidFill>
              </a:rPr>
              <a:t>How long will my crystal last?</a:t>
            </a:r>
          </a:p>
        </p:txBody>
      </p:sp>
      <p:sp>
        <p:nvSpPr>
          <p:cNvPr id="4" name="TextBox 3"/>
          <p:cNvSpPr txBox="1"/>
          <p:nvPr/>
        </p:nvSpPr>
        <p:spPr>
          <a:xfrm>
            <a:off x="457200" y="1041023"/>
            <a:ext cx="8686800" cy="5447645"/>
          </a:xfrm>
          <a:prstGeom prst="rect">
            <a:avLst/>
          </a:prstGeom>
          <a:noFill/>
        </p:spPr>
        <p:txBody>
          <a:bodyPr wrap="square" rtlCol="0">
            <a:spAutoFit/>
          </a:bodyPr>
          <a:lstStyle/>
          <a:p>
            <a:r>
              <a:rPr lang="en-US" sz="1200" dirty="0" smtClean="0">
                <a:solidFill>
                  <a:srgbClr val="000000"/>
                </a:solidFill>
                <a:latin typeface="Courier New" panose="02070309020205020404" pitchFamily="49" charset="0"/>
                <a:cs typeface="Courier New" panose="02070309020205020404" pitchFamily="49" charset="0"/>
              </a:rPr>
              <a:t>synch   line      type    flux  </a:t>
            </a:r>
            <a:r>
              <a:rPr lang="en-US" sz="1200" dirty="0" err="1" smtClean="0">
                <a:solidFill>
                  <a:srgbClr val="000000"/>
                </a:solidFill>
                <a:latin typeface="Courier New" panose="02070309020205020404" pitchFamily="49" charset="0"/>
                <a:cs typeface="Courier New" panose="02070309020205020404" pitchFamily="49" charset="0"/>
              </a:rPr>
              <a:t>beamsize</a:t>
            </a:r>
            <a:r>
              <a:rPr lang="en-US" sz="1200" dirty="0" smtClean="0">
                <a:solidFill>
                  <a:srgbClr val="000000"/>
                </a:solidFill>
                <a:latin typeface="Courier New" panose="02070309020205020404" pitchFamily="49" charset="0"/>
                <a:cs typeface="Courier New" panose="02070309020205020404" pitchFamily="49" charset="0"/>
              </a:rPr>
              <a:t>  flux density  dose    max </a:t>
            </a:r>
            <a:r>
              <a:rPr lang="en-US" sz="1200" dirty="0" err="1" smtClean="0">
                <a:solidFill>
                  <a:srgbClr val="000000"/>
                </a:solidFill>
                <a:latin typeface="Courier New" panose="02070309020205020404" pitchFamily="49" charset="0"/>
                <a:cs typeface="Courier New" panose="02070309020205020404" pitchFamily="49" charset="0"/>
              </a:rPr>
              <a:t>xtal</a:t>
            </a:r>
            <a:r>
              <a:rPr lang="en-US" sz="1200" dirty="0" smtClean="0">
                <a:solidFill>
                  <a:srgbClr val="000000"/>
                </a:solidFill>
                <a:latin typeface="Courier New" panose="02070309020205020404" pitchFamily="49" charset="0"/>
                <a:cs typeface="Courier New" panose="02070309020205020404" pitchFamily="49" charset="0"/>
              </a:rPr>
              <a:t>  min site</a:t>
            </a:r>
          </a:p>
          <a:p>
            <a:r>
              <a:rPr lang="en-US" sz="1200" dirty="0" smtClean="0">
                <a:solidFill>
                  <a:srgbClr val="000000"/>
                </a:solidFill>
                <a:latin typeface="Courier New" panose="02070309020205020404" pitchFamily="49" charset="0"/>
                <a:cs typeface="Courier New" panose="02070309020205020404" pitchFamily="49" charset="0"/>
              </a:rPr>
              <a:t>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/s        </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   </a:t>
            </a:r>
            <a:r>
              <a:rPr lang="en-US" sz="1200" dirty="0" err="1" smtClean="0">
                <a:solidFill>
                  <a:srgbClr val="000000"/>
                </a:solidFill>
                <a:latin typeface="Courier New" panose="02070309020205020404" pitchFamily="49" charset="0"/>
                <a:cs typeface="Courier New" panose="02070309020205020404" pitchFamily="49" charset="0"/>
              </a:rPr>
              <a:t>ph</a:t>
            </a:r>
            <a:r>
              <a:rPr lang="en-US" sz="1200" dirty="0" smtClean="0">
                <a:solidFill>
                  <a:srgbClr val="000000"/>
                </a:solidFill>
                <a:latin typeface="Courier New" panose="02070309020205020404" pitchFamily="49" charset="0"/>
                <a:cs typeface="Courier New" panose="02070309020205020404" pitchFamily="49" charset="0"/>
              </a:rPr>
              <a:t>/</a:t>
            </a:r>
            <a:r>
              <a:rPr lang="el-GR" sz="1200" dirty="0" smtClean="0">
                <a:solidFill>
                  <a:srgbClr val="000000"/>
                </a:solidFill>
                <a:latin typeface="Courier New" panose="02070309020205020404" pitchFamily="49" charset="0"/>
                <a:cs typeface="Courier New" panose="02070309020205020404" pitchFamily="49" charset="0"/>
              </a:rPr>
              <a:t>μ</a:t>
            </a:r>
            <a:r>
              <a:rPr lang="en-US" sz="1200" dirty="0" smtClean="0">
                <a:solidFill>
                  <a:srgbClr val="000000"/>
                </a:solidFill>
                <a:latin typeface="Courier New" panose="02070309020205020404" pitchFamily="49" charset="0"/>
                <a:cs typeface="Courier New" panose="02070309020205020404" pitchFamily="49" charset="0"/>
              </a:rPr>
              <a:t>m2/s     rate    lifetime  </a:t>
            </a:r>
            <a:r>
              <a:rPr lang="en-US" sz="1200" dirty="0" err="1" smtClean="0">
                <a:solidFill>
                  <a:srgbClr val="000000"/>
                </a:solidFill>
                <a:latin typeface="Courier New" panose="02070309020205020404" pitchFamily="49" charset="0"/>
                <a:cs typeface="Courier New" panose="02070309020205020404" pitchFamily="49" charset="0"/>
              </a:rPr>
              <a:t>lifetime</a:t>
            </a:r>
            <a:endParaRPr lang="en-US" sz="1200" dirty="0" smtClean="0">
              <a:solidFill>
                <a:srgbClr val="000000"/>
              </a:solidFill>
              <a:latin typeface="Courier New" panose="02070309020205020404" pitchFamily="49" charset="0"/>
              <a:cs typeface="Courier New" panose="02070309020205020404" pitchFamily="49" charset="0"/>
            </a:endParaRPr>
          </a:p>
          <a:p>
            <a:r>
              <a:rPr lang="en-US" sz="1200" dirty="0" smtClean="0">
                <a:solidFill>
                  <a:srgbClr val="000000"/>
                </a:solidFill>
                <a:latin typeface="Courier New" panose="02070309020205020404" pitchFamily="49" charset="0"/>
                <a:cs typeface="Courier New" panose="02070309020205020404" pitchFamily="49" charset="0"/>
              </a:rPr>
              <a:t>ALS     4.2.2      MAD   2.2e11    75x80    3.7e+07  27.3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18 m    73 s </a:t>
            </a:r>
          </a:p>
          <a:p>
            <a:r>
              <a:rPr lang="en-US" sz="1200" dirty="0" smtClean="0">
                <a:solidFill>
                  <a:srgbClr val="000000"/>
                </a:solidFill>
                <a:latin typeface="Courier New" panose="02070309020205020404" pitchFamily="49" charset="0"/>
                <a:cs typeface="Courier New" panose="02070309020205020404" pitchFamily="49" charset="0"/>
              </a:rPr>
              <a:t>ALS     5.0.1     mono   1.6e11      100    2.0e+07  10.4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48 m   3.2 m</a:t>
            </a:r>
          </a:p>
          <a:p>
            <a:r>
              <a:rPr lang="en-US" sz="1200" dirty="0" smtClean="0">
                <a:solidFill>
                  <a:srgbClr val="000000"/>
                </a:solidFill>
                <a:latin typeface="Courier New" panose="02070309020205020404" pitchFamily="49" charset="0"/>
                <a:cs typeface="Courier New" panose="02070309020205020404" pitchFamily="49" charset="0"/>
              </a:rPr>
              <a:t>ALS     5.0.2      MAD     8e11      100    1.0e+08  51.8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9.6 m    39 s</a:t>
            </a:r>
          </a:p>
          <a:p>
            <a:r>
              <a:rPr lang="en-US" sz="1200" dirty="0" smtClean="0">
                <a:solidFill>
                  <a:srgbClr val="000000"/>
                </a:solidFill>
                <a:latin typeface="Courier New" panose="02070309020205020404" pitchFamily="49" charset="0"/>
                <a:cs typeface="Courier New" panose="02070309020205020404" pitchFamily="49" charset="0"/>
              </a:rPr>
              <a:t>ALS     5.0.3     mono   1.7e11      100    2.2e+07    11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45 m     3 m </a:t>
            </a:r>
          </a:p>
          <a:p>
            <a:r>
              <a:rPr lang="en-US" sz="1200" dirty="0" smtClean="0">
                <a:solidFill>
                  <a:srgbClr val="000000"/>
                </a:solidFill>
                <a:latin typeface="Courier New" panose="02070309020205020404" pitchFamily="49" charset="0"/>
                <a:cs typeface="Courier New" panose="02070309020205020404" pitchFamily="49" charset="0"/>
              </a:rPr>
              <a:t>ALS     8.2.1      MAD   1.8e11      100    2.3e+07  11.7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43 m   2.9 m</a:t>
            </a:r>
          </a:p>
          <a:p>
            <a:r>
              <a:rPr lang="en-US" sz="1200" dirty="0" smtClean="0">
                <a:solidFill>
                  <a:srgbClr val="000000"/>
                </a:solidFill>
                <a:latin typeface="Courier New" panose="02070309020205020404" pitchFamily="49" charset="0"/>
                <a:cs typeface="Courier New" panose="02070309020205020404" pitchFamily="49" charset="0"/>
              </a:rPr>
              <a:t>ALS     8.2.2      MAD   2.3e11      100    2.9e+07  14.9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34 m   2.2 m</a:t>
            </a:r>
          </a:p>
          <a:p>
            <a:r>
              <a:rPr lang="pt-BR" sz="1200" dirty="0">
                <a:solidFill>
                  <a:srgbClr val="000000"/>
                </a:solidFill>
                <a:latin typeface="Courier New" panose="02070309020205020404" pitchFamily="49" charset="0"/>
                <a:cs typeface="Courier New" panose="02070309020205020404" pitchFamily="49" charset="0"/>
              </a:rPr>
              <a:t>ALS     8.3.1      MAD     9e11       70    2.3e+08   119 kGy/s    4.2 m    17 s</a:t>
            </a:r>
          </a:p>
          <a:p>
            <a:r>
              <a:rPr lang="pt-BR" sz="1200" dirty="0">
                <a:solidFill>
                  <a:srgbClr val="000000"/>
                </a:solidFill>
                <a:latin typeface="Courier New" panose="02070309020205020404" pitchFamily="49" charset="0"/>
                <a:cs typeface="Courier New" panose="02070309020205020404" pitchFamily="49" charset="0"/>
              </a:rPr>
              <a:t>ALS     8.3.1  typical     6e11       70    1.6e+08   115 kGy/s    4.3 m    17 s</a:t>
            </a:r>
          </a:p>
          <a:p>
            <a:r>
              <a:rPr lang="en-US" sz="1200" dirty="0" smtClean="0">
                <a:solidFill>
                  <a:srgbClr val="000000"/>
                </a:solidFill>
                <a:latin typeface="Courier New" panose="02070309020205020404" pitchFamily="49" charset="0"/>
                <a:cs typeface="Courier New" panose="02070309020205020404" pitchFamily="49" charset="0"/>
              </a:rPr>
              <a:t>ALS     12.3.1     MAD   1.8e11      100    2.3e+07  11.7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43 m   2.9 m</a:t>
            </a:r>
          </a:p>
          <a:p>
            <a:r>
              <a:rPr lang="en-US" sz="1200" dirty="0" smtClean="0">
                <a:solidFill>
                  <a:srgbClr val="000000"/>
                </a:solidFill>
                <a:latin typeface="Courier New" panose="02070309020205020404" pitchFamily="49" charset="0"/>
                <a:cs typeface="Courier New" panose="02070309020205020404" pitchFamily="49" charset="0"/>
              </a:rPr>
              <a:t>ALS     12.3.1      ML   4.0e12      100    5.1e+08   513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58 s   3.9 s</a:t>
            </a:r>
          </a:p>
          <a:p>
            <a:r>
              <a:rPr lang="en-US" sz="1200" dirty="0" smtClean="0">
                <a:solidFill>
                  <a:srgbClr val="000000"/>
                </a:solidFill>
                <a:latin typeface="Courier New" panose="02070309020205020404" pitchFamily="49" charset="0"/>
                <a:cs typeface="Courier New" panose="02070309020205020404" pitchFamily="49" charset="0"/>
              </a:rPr>
              <a:t>APS     8-BM       MAD     1e11      200    2.5e+06  1.27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6.6 h    26 m</a:t>
            </a:r>
          </a:p>
          <a:p>
            <a:r>
              <a:rPr lang="en-US" sz="1200" dirty="0" smtClean="0">
                <a:solidFill>
                  <a:srgbClr val="000000"/>
                </a:solidFill>
                <a:latin typeface="Courier New" panose="02070309020205020404" pitchFamily="49" charset="0"/>
                <a:cs typeface="Courier New" panose="02070309020205020404" pitchFamily="49" charset="0"/>
              </a:rPr>
              <a:t>APS     14-BM-C   mono   5.8e10      200    1.4e+06   738  </a:t>
            </a:r>
            <a:r>
              <a:rPr lang="en-US" sz="1200" dirty="0" err="1" smtClean="0">
                <a:solidFill>
                  <a:srgbClr val="000000"/>
                </a:solidFill>
                <a:latin typeface="Courier New" panose="02070309020205020404" pitchFamily="49" charset="0"/>
                <a:cs typeface="Courier New" panose="02070309020205020404" pitchFamily="49" charset="0"/>
              </a:rPr>
              <a:t>Gy</a:t>
            </a:r>
            <a:r>
              <a:rPr lang="en-US" sz="1200" dirty="0" smtClean="0">
                <a:solidFill>
                  <a:srgbClr val="000000"/>
                </a:solidFill>
                <a:latin typeface="Courier New" panose="02070309020205020404" pitchFamily="49" charset="0"/>
                <a:cs typeface="Courier New" panose="02070309020205020404" pitchFamily="49" charset="0"/>
              </a:rPr>
              <a:t>/s     11 h    45 m</a:t>
            </a:r>
          </a:p>
          <a:p>
            <a:r>
              <a:rPr lang="en-US" sz="1200" dirty="0" smtClean="0">
                <a:solidFill>
                  <a:srgbClr val="000000"/>
                </a:solidFill>
                <a:latin typeface="Courier New" panose="02070309020205020404" pitchFamily="49" charset="0"/>
                <a:cs typeface="Courier New" panose="02070309020205020404" pitchFamily="49" charset="0"/>
              </a:rPr>
              <a:t>APS     14-BM-D    MAD    3.3e9      200    8.2e+04    42  </a:t>
            </a:r>
            <a:r>
              <a:rPr lang="en-US" sz="1200" dirty="0" err="1" smtClean="0">
                <a:solidFill>
                  <a:srgbClr val="000000"/>
                </a:solidFill>
                <a:latin typeface="Courier New" panose="02070309020205020404" pitchFamily="49" charset="0"/>
                <a:cs typeface="Courier New" panose="02070309020205020404" pitchFamily="49" charset="0"/>
              </a:rPr>
              <a:t>Gy</a:t>
            </a:r>
            <a:r>
              <a:rPr lang="en-US" sz="1200" dirty="0" smtClean="0">
                <a:solidFill>
                  <a:srgbClr val="000000"/>
                </a:solidFill>
                <a:latin typeface="Courier New" panose="02070309020205020404" pitchFamily="49" charset="0"/>
                <a:cs typeface="Courier New" panose="02070309020205020404" pitchFamily="49" charset="0"/>
              </a:rPr>
              <a:t>/s    8.3 d    13 h</a:t>
            </a:r>
          </a:p>
          <a:p>
            <a:r>
              <a:rPr lang="en-US" sz="1200" dirty="0" smtClean="0">
                <a:solidFill>
                  <a:srgbClr val="000000"/>
                </a:solidFill>
                <a:latin typeface="Courier New" panose="02070309020205020404" pitchFamily="49" charset="0"/>
                <a:cs typeface="Courier New" panose="02070309020205020404" pitchFamily="49" charset="0"/>
              </a:rPr>
              <a:t>APS     14-ID-B    MAD   6.0e10      200    1.5e+06   763  </a:t>
            </a:r>
            <a:r>
              <a:rPr lang="en-US" sz="1200" dirty="0" err="1" smtClean="0">
                <a:solidFill>
                  <a:srgbClr val="000000"/>
                </a:solidFill>
                <a:latin typeface="Courier New" panose="02070309020205020404" pitchFamily="49" charset="0"/>
                <a:cs typeface="Courier New" panose="02070309020205020404" pitchFamily="49" charset="0"/>
              </a:rPr>
              <a:t>Gy</a:t>
            </a:r>
            <a:r>
              <a:rPr lang="en-US" sz="1200" dirty="0" smtClean="0">
                <a:solidFill>
                  <a:srgbClr val="000000"/>
                </a:solidFill>
                <a:latin typeface="Courier New" panose="02070309020205020404" pitchFamily="49" charset="0"/>
                <a:cs typeface="Courier New" panose="02070309020205020404" pitchFamily="49" charset="0"/>
              </a:rPr>
              <a:t>/s     11 h    44 m</a:t>
            </a:r>
          </a:p>
          <a:p>
            <a:r>
              <a:rPr lang="en-US" sz="1200" dirty="0" smtClean="0">
                <a:solidFill>
                  <a:srgbClr val="000000"/>
                </a:solidFill>
                <a:latin typeface="Courier New" panose="02070309020205020404" pitchFamily="49" charset="0"/>
                <a:cs typeface="Courier New" panose="02070309020205020404" pitchFamily="49" charset="0"/>
              </a:rPr>
              <a:t>APS     17-BM      MAD   1.1e11      200    2.8e+06   1.4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6 h    24 m</a:t>
            </a:r>
          </a:p>
          <a:p>
            <a:r>
              <a:rPr lang="en-US" sz="1200" dirty="0" smtClean="0">
                <a:solidFill>
                  <a:srgbClr val="000000"/>
                </a:solidFill>
                <a:latin typeface="Courier New" panose="02070309020205020404" pitchFamily="49" charset="0"/>
                <a:cs typeface="Courier New" panose="02070309020205020404" pitchFamily="49" charset="0"/>
              </a:rPr>
              <a:t>APS     17-ID      MAD   2.3e11      200    5.8e+06  2.93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2.8 h    11 m</a:t>
            </a:r>
          </a:p>
          <a:p>
            <a:r>
              <a:rPr lang="en-US" sz="1200" dirty="0" smtClean="0">
                <a:solidFill>
                  <a:srgbClr val="000000"/>
                </a:solidFill>
                <a:latin typeface="Courier New" panose="02070309020205020404" pitchFamily="49" charset="0"/>
                <a:cs typeface="Courier New" panose="02070309020205020404" pitchFamily="49" charset="0"/>
              </a:rPr>
              <a:t>APS     19-BM      MAD   2.0e11    70x60    4.8e+07  24.2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21 m    83 s</a:t>
            </a:r>
          </a:p>
          <a:p>
            <a:r>
              <a:rPr lang="en-US" sz="1200" dirty="0" smtClean="0">
                <a:solidFill>
                  <a:srgbClr val="000000"/>
                </a:solidFill>
                <a:latin typeface="Courier New" panose="02070309020205020404" pitchFamily="49" charset="0"/>
                <a:cs typeface="Courier New" panose="02070309020205020404" pitchFamily="49" charset="0"/>
              </a:rPr>
              <a:t>APS     19-ID      MAD   1.3e13    80x40    4.1e+09  2.07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15 s  0.97 s</a:t>
            </a:r>
          </a:p>
          <a:p>
            <a:r>
              <a:rPr lang="en-US" sz="1200" dirty="0" smtClean="0">
                <a:solidFill>
                  <a:srgbClr val="000000"/>
                </a:solidFill>
                <a:latin typeface="Courier New" panose="02070309020205020404" pitchFamily="49" charset="0"/>
                <a:cs typeface="Courier New" panose="02070309020205020404" pitchFamily="49" charset="0"/>
              </a:rPr>
              <a:t>APS     19-ID  typical   5.5e11  100x100    5.5e+07    28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18 m    71 s</a:t>
            </a:r>
          </a:p>
          <a:p>
            <a:r>
              <a:rPr lang="en-US" sz="1200" dirty="0" smtClean="0">
                <a:solidFill>
                  <a:srgbClr val="000000"/>
                </a:solidFill>
                <a:latin typeface="Courier New" panose="02070309020205020404" pitchFamily="49" charset="0"/>
                <a:cs typeface="Courier New" panose="02070309020205020404" pitchFamily="49" charset="0"/>
              </a:rPr>
              <a:t>APS     22-BM      MAD     7e12    80x40    2.2e+09  1.23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24 s   1.6 s</a:t>
            </a:r>
          </a:p>
          <a:p>
            <a:r>
              <a:rPr lang="en-US" sz="1200" dirty="0" smtClean="0">
                <a:solidFill>
                  <a:srgbClr val="000000"/>
                </a:solidFill>
                <a:latin typeface="Courier New" panose="02070309020205020404" pitchFamily="49" charset="0"/>
                <a:cs typeface="Courier New" panose="02070309020205020404" pitchFamily="49" charset="0"/>
              </a:rPr>
              <a:t>APS     22-ID      MAD     7e12    80x40    2.2e+09  1.23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24 s   1.6 s</a:t>
            </a:r>
          </a:p>
          <a:p>
            <a:r>
              <a:rPr lang="en-US" sz="1200" dirty="0" smtClean="0">
                <a:solidFill>
                  <a:srgbClr val="000000"/>
                </a:solidFill>
                <a:latin typeface="Courier New" panose="02070309020205020404" pitchFamily="49" charset="0"/>
                <a:cs typeface="Courier New" panose="02070309020205020404" pitchFamily="49" charset="0"/>
              </a:rPr>
              <a:t>APS     22-ID  typical   1.5e12       80    2.3e+08   119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4.2 m    17 s</a:t>
            </a:r>
          </a:p>
          <a:p>
            <a:r>
              <a:rPr lang="en-US" sz="1200" dirty="0" smtClean="0">
                <a:solidFill>
                  <a:srgbClr val="000000"/>
                </a:solidFill>
                <a:latin typeface="Courier New" panose="02070309020205020404" pitchFamily="49" charset="0"/>
                <a:cs typeface="Courier New" panose="02070309020205020404" pitchFamily="49" charset="0"/>
              </a:rPr>
              <a:t>APS     23-ID-B    MAD     1e13    75x25    5.3e+09  3.01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10 s  0.66 s</a:t>
            </a:r>
          </a:p>
          <a:p>
            <a:r>
              <a:rPr lang="en-US" sz="1200" dirty="0" smtClean="0">
                <a:solidFill>
                  <a:srgbClr val="000000"/>
                </a:solidFill>
                <a:latin typeface="Courier New" panose="02070309020205020404" pitchFamily="49" charset="0"/>
                <a:cs typeface="Courier New" panose="02070309020205020404" pitchFamily="49" charset="0"/>
              </a:rPr>
              <a:t>APS     23-ID  typical   1.5e12       80    2.3e+08   119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4.2 m    17 s</a:t>
            </a:r>
          </a:p>
          <a:p>
            <a:r>
              <a:rPr lang="en-US" sz="1200" dirty="0" smtClean="0">
                <a:solidFill>
                  <a:srgbClr val="000000"/>
                </a:solidFill>
                <a:latin typeface="Courier New" panose="02070309020205020404" pitchFamily="49" charset="0"/>
                <a:cs typeface="Courier New" panose="02070309020205020404" pitchFamily="49" charset="0"/>
              </a:rPr>
              <a:t>APS     24-ID-C    MAD   1.3e13    20x60    1.1e+10  5.23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5.7 s  0.38 s</a:t>
            </a:r>
          </a:p>
          <a:p>
            <a:r>
              <a:rPr lang="en-US" sz="1200" dirty="0" smtClean="0">
                <a:solidFill>
                  <a:srgbClr val="000000"/>
                </a:solidFill>
                <a:latin typeface="Courier New" panose="02070309020205020404" pitchFamily="49" charset="0"/>
                <a:cs typeface="Courier New" panose="02070309020205020404" pitchFamily="49" charset="0"/>
              </a:rPr>
              <a:t>APS     24-ID-E    MAD   0.5e13   20x100    2.5e+09  1.19 </a:t>
            </a:r>
            <a:r>
              <a:rPr lang="en-US" sz="1200" dirty="0" err="1" smtClean="0">
                <a:solidFill>
                  <a:srgbClr val="000000"/>
                </a:solidFill>
                <a:latin typeface="Courier New" panose="02070309020205020404" pitchFamily="49" charset="0"/>
                <a:cs typeface="Courier New" panose="02070309020205020404" pitchFamily="49" charset="0"/>
              </a:rPr>
              <a:t>MGy</a:t>
            </a:r>
            <a:r>
              <a:rPr lang="en-US" sz="1200" dirty="0" smtClean="0">
                <a:solidFill>
                  <a:srgbClr val="000000"/>
                </a:solidFill>
                <a:latin typeface="Courier New" panose="02070309020205020404" pitchFamily="49" charset="0"/>
                <a:cs typeface="Courier New" panose="02070309020205020404" pitchFamily="49" charset="0"/>
              </a:rPr>
              <a:t>/s     25 s   1.7 s</a:t>
            </a:r>
          </a:p>
          <a:p>
            <a:r>
              <a:rPr lang="en-US" sz="1200" dirty="0" smtClean="0">
                <a:solidFill>
                  <a:srgbClr val="000000"/>
                </a:solidFill>
                <a:latin typeface="Courier New" panose="02070309020205020404" pitchFamily="49" charset="0"/>
                <a:cs typeface="Courier New" panose="02070309020205020404" pitchFamily="49" charset="0"/>
              </a:rPr>
              <a:t>APS     31-ID      MAD     2e12       70    4.1e+08   194 </a:t>
            </a:r>
            <a:r>
              <a:rPr lang="en-US" sz="1200" dirty="0" err="1" smtClean="0">
                <a:solidFill>
                  <a:srgbClr val="000000"/>
                </a:solidFill>
                <a:latin typeface="Courier New" panose="02070309020205020404" pitchFamily="49" charset="0"/>
                <a:cs typeface="Courier New" panose="02070309020205020404" pitchFamily="49" charset="0"/>
              </a:rPr>
              <a:t>kGy</a:t>
            </a:r>
            <a:r>
              <a:rPr lang="en-US" sz="1200" dirty="0" smtClean="0">
                <a:solidFill>
                  <a:srgbClr val="000000"/>
                </a:solidFill>
                <a:latin typeface="Courier New" panose="02070309020205020404" pitchFamily="49" charset="0"/>
                <a:cs typeface="Courier New" panose="02070309020205020404" pitchFamily="49" charset="0"/>
              </a:rPr>
              <a:t>/s    2.6 m    10 s</a:t>
            </a:r>
          </a:p>
        </p:txBody>
      </p:sp>
    </p:spTree>
    <p:extLst>
      <p:ext uri="{BB962C8B-B14F-4D97-AF65-F5344CB8AC3E}">
        <p14:creationId xmlns:p14="http://schemas.microsoft.com/office/powerpoint/2010/main" val="3141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0" t="2640" r="44898" b="22007"/>
          <a:stretch/>
        </p:blipFill>
        <p:spPr bwMode="auto">
          <a:xfrm>
            <a:off x="206063" y="0"/>
            <a:ext cx="875967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03756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271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801307"/>
      </p:ext>
    </p:extLst>
  </p:cSld>
  <p:clrMapOvr>
    <a:masterClrMapping/>
  </p:clrMapOvr>
  <p:transition spd="slow"/>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9218" name="Object 2"/>
          <p:cNvGraphicFramePr>
            <a:graphicFrameLocks noChangeAspect="1"/>
          </p:cNvGraphicFramePr>
          <p:nvPr/>
        </p:nvGraphicFramePr>
        <p:xfrm>
          <a:off x="455613" y="912813"/>
          <a:ext cx="9432925" cy="5688012"/>
        </p:xfrm>
        <a:graphic>
          <a:graphicData uri="http://schemas.openxmlformats.org/presentationml/2006/ole">
            <mc:AlternateContent xmlns:mc="http://schemas.openxmlformats.org/markup-compatibility/2006">
              <mc:Choice xmlns:v="urn:schemas-microsoft-com:vml" Requires="v">
                <p:oleObj spid="_x0000_s39953"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55613" y="912813"/>
                        <a:ext cx="9432925" cy="5688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9219"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rPr>
              <a:t>resolution (</a:t>
            </a:r>
            <a:r>
              <a:rPr lang="en-US" altLang="en-US" b="1">
                <a:solidFill>
                  <a:srgbClr val="000000"/>
                </a:solidFill>
                <a:cs typeface="Arial" pitchFamily="34" charset="0"/>
              </a:rPr>
              <a:t>Å</a:t>
            </a:r>
            <a:r>
              <a:rPr lang="en-US" altLang="en-US" b="1">
                <a:solidFill>
                  <a:srgbClr val="000000"/>
                </a:solidFill>
              </a:rPr>
              <a:t>)</a:t>
            </a:r>
          </a:p>
        </p:txBody>
      </p:sp>
      <p:sp>
        <p:nvSpPr>
          <p:cNvPr id="2569220"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b="1">
                <a:solidFill>
                  <a:srgbClr val="000000"/>
                </a:solidFill>
              </a:rPr>
              <a:t>maximum tolerable dose (MGy)</a:t>
            </a:r>
          </a:p>
        </p:txBody>
      </p:sp>
      <p:sp>
        <p:nvSpPr>
          <p:cNvPr id="2569221"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a:solidFill>
                  <a:srgbClr val="000000"/>
                </a:solidFill>
              </a:rPr>
              <a:t>1          2      3       5    7   10        20         40      70  100</a:t>
            </a:r>
          </a:p>
        </p:txBody>
      </p:sp>
      <p:sp>
        <p:nvSpPr>
          <p:cNvPr id="2569222"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a:t>
            </a:r>
          </a:p>
        </p:txBody>
      </p:sp>
      <p:sp>
        <p:nvSpPr>
          <p:cNvPr id="2569223"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10</a:t>
            </a:r>
          </a:p>
        </p:txBody>
      </p:sp>
      <p:sp>
        <p:nvSpPr>
          <p:cNvPr id="2569224"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100</a:t>
            </a:r>
          </a:p>
        </p:txBody>
      </p:sp>
      <p:sp>
        <p:nvSpPr>
          <p:cNvPr id="2569225"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0"/>
              </a:spcBef>
              <a:spcAft>
                <a:spcPct val="0"/>
              </a:spcAft>
            </a:pPr>
            <a:r>
              <a:rPr lang="en-US" altLang="en-US" b="1">
                <a:solidFill>
                  <a:srgbClr val="000000"/>
                </a:solidFill>
              </a:rPr>
              <a:t>10</a:t>
            </a:r>
            <a:r>
              <a:rPr lang="en-US" altLang="en-US" b="1" baseline="30000">
                <a:solidFill>
                  <a:srgbClr val="000000"/>
                </a:solidFill>
              </a:rPr>
              <a:t>3</a:t>
            </a:r>
          </a:p>
        </p:txBody>
      </p:sp>
      <p:sp>
        <p:nvSpPr>
          <p:cNvPr id="256922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569227"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
        <p:nvSpPr>
          <p:cNvPr id="2569228" name="Rectangle 12"/>
          <p:cNvSpPr>
            <a:spLocks noChangeArrowheads="1"/>
          </p:cNvSpPr>
          <p:nvPr/>
        </p:nvSpPr>
        <p:spPr bwMode="auto">
          <a:xfrm>
            <a:off x="6958013" y="6030913"/>
            <a:ext cx="1166812" cy="290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844246274"/>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40977"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112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resolution (</a:t>
            </a:r>
            <a:r>
              <a:rPr lang="en-US" altLang="en-US" b="1">
                <a:solidFill>
                  <a:srgbClr val="000000"/>
                </a:solidFill>
                <a:cs typeface="Arial" charset="0"/>
              </a:rPr>
              <a:t>Å</a:t>
            </a:r>
            <a:r>
              <a:rPr lang="en-US" altLang="en-US" b="1">
                <a:solidFill>
                  <a:srgbClr val="000000"/>
                </a:solidFill>
              </a:rPr>
              <a:t>)</a:t>
            </a:r>
          </a:p>
        </p:txBody>
      </p:sp>
      <p:sp>
        <p:nvSpPr>
          <p:cNvPr id="26112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b="1">
                <a:solidFill>
                  <a:srgbClr val="000000"/>
                </a:solidFill>
              </a:rPr>
              <a:t>maximum tolerable dose (MGy)</a:t>
            </a:r>
          </a:p>
        </p:txBody>
      </p:sp>
      <p:sp>
        <p:nvSpPr>
          <p:cNvPr id="26112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000000"/>
                </a:solidFill>
              </a:rPr>
              <a:t>1          2      3       5    7   10        20         40      70  100</a:t>
            </a:r>
          </a:p>
        </p:txBody>
      </p:sp>
      <p:sp>
        <p:nvSpPr>
          <p:cNvPr id="26112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a:t>
            </a:r>
          </a:p>
        </p:txBody>
      </p:sp>
      <p:sp>
        <p:nvSpPr>
          <p:cNvPr id="26112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p>
        </p:txBody>
      </p:sp>
      <p:sp>
        <p:nvSpPr>
          <p:cNvPr id="26112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100</a:t>
            </a:r>
          </a:p>
        </p:txBody>
      </p:sp>
      <p:sp>
        <p:nvSpPr>
          <p:cNvPr id="26112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b="1">
                <a:solidFill>
                  <a:srgbClr val="000000"/>
                </a:solidFill>
              </a:rPr>
              <a:t>10</a:t>
            </a:r>
            <a:r>
              <a:rPr lang="en-US" altLang="en-US" b="1" baseline="30000">
                <a:solidFill>
                  <a:srgbClr val="000000"/>
                </a:solidFill>
              </a:rPr>
              <a:t>3</a:t>
            </a:r>
          </a:p>
        </p:txBody>
      </p:sp>
      <p:sp>
        <p:nvSpPr>
          <p:cNvPr id="26113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a:solidFill>
                  <a:srgbClr val="000000"/>
                </a:solidFill>
              </a:rPr>
              <a:t>Howells </a:t>
            </a:r>
            <a:r>
              <a:rPr lang="en-GB" altLang="en-US" i="1">
                <a:solidFill>
                  <a:srgbClr val="000000"/>
                </a:solidFill>
              </a:rPr>
              <a:t>et al. </a:t>
            </a:r>
            <a:r>
              <a:rPr lang="en-GB" altLang="en-US">
                <a:solidFill>
                  <a:srgbClr val="000000"/>
                </a:solidFill>
              </a:rPr>
              <a:t>(2009)  </a:t>
            </a:r>
            <a:r>
              <a:rPr lang="en-GB" altLang="en-US" i="1">
                <a:solidFill>
                  <a:srgbClr val="000000"/>
                </a:solidFill>
              </a:rPr>
              <a:t>J. Electron. Spectrosc. Relat. Phenom.</a:t>
            </a:r>
            <a:r>
              <a:rPr lang="en-GB" altLang="en-US">
                <a:solidFill>
                  <a:srgbClr val="000000"/>
                </a:solidFill>
              </a:rPr>
              <a:t> </a:t>
            </a:r>
            <a:r>
              <a:rPr lang="en-GB" altLang="en-US" b="1">
                <a:solidFill>
                  <a:srgbClr val="000000"/>
                </a:solidFill>
              </a:rPr>
              <a:t>170</a:t>
            </a:r>
            <a:r>
              <a:rPr lang="en-GB" altLang="en-US">
                <a:solidFill>
                  <a:srgbClr val="000000"/>
                </a:solidFill>
              </a:rPr>
              <a:t> 4-12</a:t>
            </a:r>
            <a:endParaRPr lang="en-US" altLang="en-US">
              <a:solidFill>
                <a:srgbClr val="000000"/>
              </a:solidFill>
            </a:endParaRPr>
          </a:p>
        </p:txBody>
      </p:sp>
      <p:sp>
        <p:nvSpPr>
          <p:cNvPr id="261132"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6600">
                <a:solidFill>
                  <a:srgbClr val="CC0066"/>
                </a:solidFill>
              </a:rPr>
              <a:t>10 MGy/Å</a:t>
            </a:r>
          </a:p>
        </p:txBody>
      </p:sp>
      <p:sp>
        <p:nvSpPr>
          <p:cNvPr id="15" name="Rectangle 11"/>
          <p:cNvSpPr>
            <a:spLocks noGrp="1" noChangeArrowheads="1"/>
          </p:cNvSpPr>
          <p:nvPr>
            <p:ph type="title"/>
          </p:nvPr>
        </p:nvSpPr>
        <p:spPr>
          <a:xfrm>
            <a:off x="0" y="0"/>
            <a:ext cx="9140825" cy="1077913"/>
          </a:xfrm>
          <a:noFill/>
          <a:ln/>
        </p:spPr>
        <p:txBody>
          <a:bodyPr/>
          <a:lstStyle/>
          <a:p>
            <a:r>
              <a:rPr lang="en-GB" altLang="en-US" sz="3200" dirty="0"/>
              <a:t>resolution dependence of </a:t>
            </a:r>
            <a:r>
              <a:rPr lang="en-GB" altLang="en-US" sz="3200" dirty="0" smtClean="0"/>
              <a:t>global damage</a:t>
            </a:r>
            <a:endParaRPr lang="en-US" altLang="en-US" sz="3200" dirty="0"/>
          </a:p>
        </p:txBody>
      </p:sp>
    </p:spTree>
    <p:extLst>
      <p:ext uri="{BB962C8B-B14F-4D97-AF65-F5344CB8AC3E}">
        <p14:creationId xmlns:p14="http://schemas.microsoft.com/office/powerpoint/2010/main" val="41011920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32"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62147"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42002"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2148"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62149"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00"/>
                </a:solidFill>
              </a:rPr>
              <a:t>change in dose (</a:t>
            </a:r>
            <a:r>
              <a:rPr lang="en-US" altLang="en-US" sz="2400">
                <a:solidFill>
                  <a:srgbClr val="000000"/>
                </a:solidFill>
                <a:cs typeface="Arial" charset="0"/>
              </a:rPr>
              <a:t>MGy</a:t>
            </a:r>
            <a:r>
              <a:rPr lang="en-US" altLang="en-US" sz="2400">
                <a:solidFill>
                  <a:srgbClr val="000000"/>
                </a:solidFill>
                <a:cs typeface="Arial" charset="0"/>
                <a:sym typeface="Symbol" pitchFamily="18" charset="2"/>
              </a:rPr>
              <a:t>)</a:t>
            </a:r>
          </a:p>
        </p:txBody>
      </p:sp>
      <p:sp>
        <p:nvSpPr>
          <p:cNvPr id="262150"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a:solidFill>
                <a:srgbClr val="000000"/>
              </a:solidFill>
            </a:endParaRPr>
          </a:p>
        </p:txBody>
      </p:sp>
      <p:sp>
        <p:nvSpPr>
          <p:cNvPr id="262151"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Tree>
    <p:extLst>
      <p:ext uri="{BB962C8B-B14F-4D97-AF65-F5344CB8AC3E}">
        <p14:creationId xmlns:p14="http://schemas.microsoft.com/office/powerpoint/2010/main" val="270436118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63171"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43026"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317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6317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00">
                <a:solidFill>
                  <a:srgbClr val="000000"/>
                </a:solidFill>
              </a:rPr>
              <a:t>change in dose (</a:t>
            </a:r>
            <a:r>
              <a:rPr lang="en-US" altLang="en-US" sz="2400">
                <a:solidFill>
                  <a:srgbClr val="000000"/>
                </a:solidFill>
                <a:cs typeface="Arial" charset="0"/>
              </a:rPr>
              <a:t>MGy</a:t>
            </a:r>
            <a:r>
              <a:rPr lang="en-US" altLang="en-US" sz="2400">
                <a:solidFill>
                  <a:srgbClr val="000000"/>
                </a:solidFill>
                <a:cs typeface="Arial" charset="0"/>
                <a:sym typeface="Symbol" pitchFamily="18" charset="2"/>
              </a:rPr>
              <a:t>)</a:t>
            </a:r>
          </a:p>
        </p:txBody>
      </p:sp>
      <p:sp>
        <p:nvSpPr>
          <p:cNvPr id="26317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en-US" altLang="en-US">
              <a:solidFill>
                <a:srgbClr val="000000"/>
              </a:solidFill>
            </a:endParaRPr>
          </a:p>
        </p:txBody>
      </p:sp>
      <p:sp>
        <p:nvSpPr>
          <p:cNvPr id="26317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63176"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charset="0"/>
              </a:rPr>
              <a:t>≈</a:t>
            </a:r>
            <a:r>
              <a:rPr lang="en-US" altLang="en-US" sz="2800">
                <a:solidFill>
                  <a:srgbClr val="000000"/>
                </a:solidFill>
              </a:rPr>
              <a:t> 0.7 %/</a:t>
            </a:r>
            <a:r>
              <a:rPr lang="en-US" altLang="en-US" sz="2800">
                <a:solidFill>
                  <a:srgbClr val="000000"/>
                </a:solidFill>
                <a:cs typeface="Arial" charset="0"/>
              </a:rPr>
              <a:t>MGy</a:t>
            </a:r>
          </a:p>
        </p:txBody>
      </p:sp>
      <p:sp>
        <p:nvSpPr>
          <p:cNvPr id="263177"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159142372"/>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430213" y="-182563"/>
            <a:ext cx="8229600" cy="1143001"/>
          </a:xfrm>
          <a:noFill/>
          <a:ln/>
        </p:spPr>
        <p:txBody>
          <a:bodyPr/>
          <a:lstStyle/>
          <a:p>
            <a:r>
              <a:rPr lang="en-US" altLang="en-US"/>
              <a:t>Dose-doubling concentration</a:t>
            </a:r>
          </a:p>
        </p:txBody>
      </p:sp>
      <p:graphicFrame>
        <p:nvGraphicFramePr>
          <p:cNvPr id="456707"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456762"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molar, at the Se edge based on RADDOSE</a:t>
            </a:r>
          </a:p>
        </p:txBody>
      </p:sp>
      <p:graphicFrame>
        <p:nvGraphicFramePr>
          <p:cNvPr id="456763"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658138019"/>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a:xfrm>
            <a:off x="430213" y="-182563"/>
            <a:ext cx="8229600" cy="1143001"/>
          </a:xfrm>
          <a:noFill/>
          <a:ln/>
        </p:spPr>
        <p:txBody>
          <a:bodyPr/>
          <a:lstStyle/>
          <a:p>
            <a:r>
              <a:rPr lang="en-US" altLang="en-US"/>
              <a:t>Dose-doubling concentration</a:t>
            </a:r>
          </a:p>
        </p:txBody>
      </p:sp>
      <p:graphicFrame>
        <p:nvGraphicFramePr>
          <p:cNvPr id="457731"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457786"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400" b="1">
                <a:solidFill>
                  <a:srgbClr val="000000"/>
                </a:solidFill>
              </a:rPr>
              <a:t>molar, </a:t>
            </a:r>
            <a:r>
              <a:rPr lang="en-US" altLang="en-US" sz="2400" b="1">
                <a:solidFill>
                  <a:srgbClr val="EA0000"/>
                </a:solidFill>
              </a:rPr>
              <a:t>at the Se edge</a:t>
            </a:r>
            <a:r>
              <a:rPr lang="en-US" altLang="en-US" sz="2400" b="1">
                <a:solidFill>
                  <a:srgbClr val="000000"/>
                </a:solidFill>
              </a:rPr>
              <a:t> based on RADDOSE</a:t>
            </a:r>
          </a:p>
        </p:txBody>
      </p:sp>
      <p:graphicFrame>
        <p:nvGraphicFramePr>
          <p:cNvPr id="457787"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71464254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Oval 33"/>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3" name="Oval 34"/>
          <p:cNvSpPr>
            <a:spLocks noChangeArrowheads="1"/>
          </p:cNvSpPr>
          <p:nvPr/>
        </p:nvSpPr>
        <p:spPr bwMode="auto">
          <a:xfrm>
            <a:off x="4087813" y="304800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4"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5"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6"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7" name="Rectangle 7"/>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8"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89" name="Rectangle 10"/>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71690"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91"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92"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93"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94"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mosaic spread</a:t>
            </a:r>
          </a:p>
        </p:txBody>
      </p:sp>
      <p:sp>
        <p:nvSpPr>
          <p:cNvPr id="71695"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1697"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71699"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71700" name="Text Box 26"/>
          <p:cNvSpPr txBox="1">
            <a:spLocks noChangeArrowheads="1"/>
          </p:cNvSpPr>
          <p:nvPr/>
        </p:nvSpPr>
        <p:spPr bwMode="auto">
          <a:xfrm>
            <a:off x="2660650" y="27432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F(h,k,l)</a:t>
            </a:r>
          </a:p>
        </p:txBody>
      </p:sp>
      <p:sp>
        <p:nvSpPr>
          <p:cNvPr id="71701" name="Freeform 27"/>
          <p:cNvSpPr>
            <a:spLocks/>
          </p:cNvSpPr>
          <p:nvPr/>
        </p:nvSpPr>
        <p:spPr bwMode="auto">
          <a:xfrm rot="9898305">
            <a:off x="3602038" y="2835275"/>
            <a:ext cx="411162" cy="309563"/>
          </a:xfrm>
          <a:custGeom>
            <a:avLst/>
            <a:gdLst>
              <a:gd name="T0" fmla="*/ 2147483647 w 227"/>
              <a:gd name="T1" fmla="*/ 2147483647 h 213"/>
              <a:gd name="T2" fmla="*/ 2147483647 w 227"/>
              <a:gd name="T3" fmla="*/ 2147483647 h 213"/>
              <a:gd name="T4" fmla="*/ 2147483647 w 227"/>
              <a:gd name="T5" fmla="*/ 2147483647 h 213"/>
              <a:gd name="T6" fmla="*/ 2147483647 w 227"/>
              <a:gd name="T7" fmla="*/ 2147483647 h 213"/>
              <a:gd name="T8" fmla="*/ 0 w 227"/>
              <a:gd name="T9" fmla="*/ 0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0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03"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71704"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05"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1706"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1707" name="Text Box 35"/>
          <p:cNvSpPr txBox="1">
            <a:spLocks noChangeArrowheads="1"/>
          </p:cNvSpPr>
          <p:nvPr/>
        </p:nvSpPr>
        <p:spPr bwMode="auto">
          <a:xfrm>
            <a:off x="6019800" y="49974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F(0,0,0)</a:t>
            </a:r>
          </a:p>
        </p:txBody>
      </p:sp>
    </p:spTree>
    <p:extLst>
      <p:ext uri="{BB962C8B-B14F-4D97-AF65-F5344CB8AC3E}">
        <p14:creationId xmlns:p14="http://schemas.microsoft.com/office/powerpoint/2010/main" val="109995712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rPr>
              <a:t>Holton (2009) </a:t>
            </a:r>
            <a:r>
              <a:rPr lang="en-US" altLang="en-US" i="1">
                <a:solidFill>
                  <a:srgbClr val="000000"/>
                </a:solidFill>
              </a:rPr>
              <a:t>J. Synchrotron Rad.</a:t>
            </a:r>
            <a:r>
              <a:rPr lang="en-US" altLang="en-US">
                <a:solidFill>
                  <a:srgbClr val="000000"/>
                </a:solidFill>
              </a:rPr>
              <a:t> </a:t>
            </a:r>
            <a:r>
              <a:rPr lang="en-US" altLang="en-US" b="1">
                <a:solidFill>
                  <a:srgbClr val="000000"/>
                </a:solidFill>
              </a:rPr>
              <a:t>16</a:t>
            </a:r>
            <a:r>
              <a:rPr lang="en-US" altLang="en-US">
                <a:solidFill>
                  <a:srgbClr val="000000"/>
                </a:solidFill>
              </a:rPr>
              <a:t> 133-42</a:t>
            </a:r>
          </a:p>
        </p:txBody>
      </p:sp>
      <p:sp>
        <p:nvSpPr>
          <p:cNvPr id="301059" name="Text Box 3"/>
          <p:cNvSpPr txBox="1">
            <a:spLocks noChangeArrowheads="1"/>
          </p:cNvSpPr>
          <p:nvPr/>
        </p:nvSpPr>
        <p:spPr bwMode="auto">
          <a:xfrm>
            <a:off x="0" y="0"/>
            <a:ext cx="91440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6600" dirty="0">
                <a:solidFill>
                  <a:srgbClr val="000000"/>
                </a:solidFill>
              </a:rPr>
              <a:t>Specific D</a:t>
            </a:r>
            <a:r>
              <a:rPr lang="en-US" altLang="en-US" sz="6600" dirty="0" smtClean="0">
                <a:solidFill>
                  <a:srgbClr val="000000"/>
                </a:solidFill>
              </a:rPr>
              <a:t>amage </a:t>
            </a:r>
          </a:p>
          <a:p>
            <a:pPr algn="ctr" fontAlgn="base">
              <a:spcBef>
                <a:spcPct val="0"/>
              </a:spcBef>
              <a:spcAft>
                <a:spcPct val="0"/>
              </a:spcAft>
            </a:pPr>
            <a:r>
              <a:rPr lang="en-US" altLang="en-US" sz="6600" dirty="0" smtClean="0">
                <a:solidFill>
                  <a:srgbClr val="000000"/>
                </a:solidFill>
              </a:rPr>
              <a:t>World Records</a:t>
            </a:r>
            <a:endParaRPr lang="en-US" altLang="en-US" sz="6600" dirty="0">
              <a:solidFill>
                <a:srgbClr val="000000"/>
              </a:solidFill>
            </a:endParaRPr>
          </a:p>
        </p:txBody>
      </p:sp>
      <p:sp>
        <p:nvSpPr>
          <p:cNvPr id="301060" name="Text Box 4"/>
          <p:cNvSpPr txBox="1">
            <a:spLocks noChangeArrowheads="1"/>
          </p:cNvSpPr>
          <p:nvPr/>
        </p:nvSpPr>
        <p:spPr bwMode="auto">
          <a:xfrm>
            <a:off x="622300" y="1322388"/>
            <a:ext cx="76184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lang="en-US" altLang="en-US" sz="3600" dirty="0">
              <a:solidFill>
                <a:srgbClr val="000000"/>
              </a:solidFill>
            </a:endParaRPr>
          </a:p>
          <a:p>
            <a:pPr fontAlgn="base">
              <a:spcBef>
                <a:spcPct val="0"/>
              </a:spcBef>
              <a:spcAft>
                <a:spcPct val="0"/>
              </a:spcAft>
            </a:pPr>
            <a:endParaRPr lang="en-US" altLang="en-US" sz="2400" dirty="0">
              <a:solidFill>
                <a:srgbClr val="000000"/>
              </a:solidFill>
            </a:endParaRPr>
          </a:p>
          <a:p>
            <a:pPr fontAlgn="base">
              <a:spcBef>
                <a:spcPct val="0"/>
              </a:spcBef>
              <a:spcAft>
                <a:spcPct val="0"/>
              </a:spcAft>
            </a:pPr>
            <a:r>
              <a:rPr lang="en-US" altLang="en-US" sz="2000" dirty="0" err="1">
                <a:solidFill>
                  <a:srgbClr val="000000"/>
                </a:solidFill>
              </a:rPr>
              <a:t>MGy</a:t>
            </a:r>
            <a:r>
              <a:rPr lang="en-US" altLang="en-US" sz="2000" dirty="0">
                <a:solidFill>
                  <a:srgbClr val="000000"/>
                </a:solidFill>
              </a:rPr>
              <a:t>	reaction			reference</a:t>
            </a:r>
          </a:p>
          <a:p>
            <a:pPr fontAlgn="base">
              <a:spcBef>
                <a:spcPct val="0"/>
              </a:spcBef>
              <a:spcAft>
                <a:spcPct val="0"/>
              </a:spcAft>
            </a:pPr>
            <a:endParaRPr lang="en-US" altLang="en-US" sz="2000" dirty="0">
              <a:solidFill>
                <a:srgbClr val="000000"/>
              </a:solidFill>
            </a:endParaRPr>
          </a:p>
          <a:p>
            <a:pPr fontAlgn="base">
              <a:lnSpc>
                <a:spcPct val="130000"/>
              </a:lnSpc>
              <a:spcBef>
                <a:spcPct val="0"/>
              </a:spcBef>
              <a:spcAft>
                <a:spcPct val="0"/>
              </a:spcAft>
            </a:pPr>
            <a:r>
              <a:rPr lang="en-US" altLang="en-US" sz="2000" dirty="0">
                <a:solidFill>
                  <a:srgbClr val="000000"/>
                </a:solidFill>
              </a:rPr>
              <a:t>~45	global damage		Owen </a:t>
            </a:r>
            <a:r>
              <a:rPr lang="en-US" altLang="en-US" sz="2000" i="1" dirty="0">
                <a:solidFill>
                  <a:srgbClr val="000000"/>
                </a:solidFill>
              </a:rPr>
              <a:t>et al.</a:t>
            </a:r>
            <a:r>
              <a:rPr lang="en-US" altLang="en-US" sz="2000" dirty="0">
                <a:solidFill>
                  <a:srgbClr val="000000"/>
                </a:solidFill>
              </a:rPr>
              <a:t> (2006)</a:t>
            </a:r>
          </a:p>
          <a:p>
            <a:pPr fontAlgn="base">
              <a:lnSpc>
                <a:spcPct val="130000"/>
              </a:lnSpc>
              <a:spcBef>
                <a:spcPct val="0"/>
              </a:spcBef>
              <a:spcAft>
                <a:spcPct val="0"/>
              </a:spcAft>
            </a:pPr>
            <a:r>
              <a:rPr lang="en-US" altLang="en-US" sz="2000" dirty="0">
                <a:solidFill>
                  <a:srgbClr val="000000"/>
                </a:solidFill>
              </a:rPr>
              <a:t>5	Se</a:t>
            </a:r>
            <a:r>
              <a:rPr lang="en-US" altLang="en-US" sz="2000" dirty="0">
                <a:solidFill>
                  <a:srgbClr val="FF0000"/>
                </a:solidFill>
              </a:rPr>
              <a:t>-</a:t>
            </a:r>
            <a:r>
              <a:rPr lang="en-US" altLang="en-US" sz="2000" dirty="0">
                <a:solidFill>
                  <a:srgbClr val="000000"/>
                </a:solidFill>
              </a:rPr>
              <a:t>Met			Holton (2007)</a:t>
            </a:r>
          </a:p>
          <a:p>
            <a:pPr fontAlgn="base">
              <a:lnSpc>
                <a:spcPct val="130000"/>
              </a:lnSpc>
              <a:spcBef>
                <a:spcPct val="0"/>
              </a:spcBef>
              <a:spcAft>
                <a:spcPct val="0"/>
              </a:spcAft>
            </a:pPr>
            <a:r>
              <a:rPr lang="en-US" altLang="en-US" sz="2000" dirty="0">
                <a:solidFill>
                  <a:srgbClr val="000000"/>
                </a:solidFill>
              </a:rPr>
              <a:t>4	Hg</a:t>
            </a:r>
            <a:r>
              <a:rPr lang="en-US" altLang="en-US" sz="2000" dirty="0">
                <a:solidFill>
                  <a:srgbClr val="FF0000"/>
                </a:solidFill>
              </a:rPr>
              <a:t>-</a:t>
            </a:r>
            <a:r>
              <a:rPr lang="en-US" altLang="en-US" sz="2000" dirty="0">
                <a:solidFill>
                  <a:srgbClr val="000000"/>
                </a:solidFill>
              </a:rPr>
              <a:t>S			</a:t>
            </a:r>
            <a:r>
              <a:rPr lang="en-US" altLang="en-US" sz="2000" dirty="0" err="1">
                <a:solidFill>
                  <a:srgbClr val="000000"/>
                </a:solidFill>
              </a:rPr>
              <a:t>Ramagopal</a:t>
            </a:r>
            <a:r>
              <a:rPr lang="en-US" altLang="en-US" sz="2000" dirty="0">
                <a:solidFill>
                  <a:srgbClr val="000000"/>
                </a:solidFill>
              </a:rPr>
              <a:t> </a:t>
            </a:r>
            <a:r>
              <a:rPr lang="en-US" altLang="en-US" i="1" dirty="0">
                <a:solidFill>
                  <a:srgbClr val="000000"/>
                </a:solidFill>
              </a:rPr>
              <a:t>et al.</a:t>
            </a:r>
            <a:r>
              <a:rPr lang="en-US" altLang="en-US" dirty="0">
                <a:solidFill>
                  <a:srgbClr val="000000"/>
                </a:solidFill>
              </a:rPr>
              <a:t> </a:t>
            </a:r>
            <a:r>
              <a:rPr lang="en-US" altLang="en-US" sz="2000" dirty="0">
                <a:solidFill>
                  <a:srgbClr val="000000"/>
                </a:solidFill>
              </a:rPr>
              <a:t>(2004)</a:t>
            </a:r>
          </a:p>
          <a:p>
            <a:pPr fontAlgn="base">
              <a:lnSpc>
                <a:spcPct val="130000"/>
              </a:lnSpc>
              <a:spcBef>
                <a:spcPct val="0"/>
              </a:spcBef>
              <a:spcAft>
                <a:spcPct val="0"/>
              </a:spcAft>
            </a:pPr>
            <a:r>
              <a:rPr lang="en-US" altLang="en-US" sz="2000" dirty="0">
                <a:solidFill>
                  <a:srgbClr val="000000"/>
                </a:solidFill>
              </a:rPr>
              <a:t>3	S</a:t>
            </a:r>
            <a:r>
              <a:rPr lang="en-US" altLang="en-US" sz="2000" dirty="0">
                <a:solidFill>
                  <a:srgbClr val="FF0000"/>
                </a:solidFill>
              </a:rPr>
              <a:t>-</a:t>
            </a:r>
            <a:r>
              <a:rPr lang="en-US" altLang="en-US" sz="2000" dirty="0">
                <a:solidFill>
                  <a:srgbClr val="000000"/>
                </a:solidFill>
              </a:rPr>
              <a:t>S			Murray </a:t>
            </a:r>
            <a:r>
              <a:rPr lang="en-US" altLang="en-US" sz="2000" i="1" dirty="0">
                <a:solidFill>
                  <a:srgbClr val="000000"/>
                </a:solidFill>
              </a:rPr>
              <a:t>et al.</a:t>
            </a:r>
            <a:r>
              <a:rPr lang="en-US" altLang="en-US" sz="2000" dirty="0">
                <a:solidFill>
                  <a:srgbClr val="000000"/>
                </a:solidFill>
              </a:rPr>
              <a:t> (2002)</a:t>
            </a:r>
          </a:p>
          <a:p>
            <a:pPr fontAlgn="base">
              <a:lnSpc>
                <a:spcPct val="130000"/>
              </a:lnSpc>
              <a:spcBef>
                <a:spcPct val="0"/>
              </a:spcBef>
              <a:spcAft>
                <a:spcPct val="0"/>
              </a:spcAft>
            </a:pPr>
            <a:r>
              <a:rPr lang="en-US" altLang="en-US" sz="2000" dirty="0">
                <a:solidFill>
                  <a:srgbClr val="000000"/>
                </a:solidFill>
              </a:rPr>
              <a:t>1	Br</a:t>
            </a:r>
            <a:r>
              <a:rPr lang="en-US" altLang="en-US" sz="2000" dirty="0">
                <a:solidFill>
                  <a:srgbClr val="FF0000"/>
                </a:solidFill>
              </a:rPr>
              <a:t>-</a:t>
            </a:r>
            <a:r>
              <a:rPr lang="en-US" altLang="en-US" sz="2000" dirty="0">
                <a:solidFill>
                  <a:srgbClr val="000000"/>
                </a:solidFill>
              </a:rPr>
              <a:t>RNA			</a:t>
            </a:r>
            <a:r>
              <a:rPr lang="en-US" altLang="en-US" sz="2000" dirty="0" err="1">
                <a:solidFill>
                  <a:srgbClr val="000000"/>
                </a:solidFill>
              </a:rPr>
              <a:t>Olieric</a:t>
            </a:r>
            <a:r>
              <a:rPr lang="en-US" altLang="en-US" sz="2000" dirty="0">
                <a:solidFill>
                  <a:srgbClr val="000000"/>
                </a:solidFill>
              </a:rPr>
              <a:t> </a:t>
            </a:r>
            <a:r>
              <a:rPr lang="en-US" altLang="en-US" sz="2000" i="1" dirty="0">
                <a:solidFill>
                  <a:srgbClr val="000000"/>
                </a:solidFill>
              </a:rPr>
              <a:t>et al.</a:t>
            </a:r>
            <a:r>
              <a:rPr lang="en-US" altLang="en-US" sz="2000" dirty="0">
                <a:solidFill>
                  <a:srgbClr val="000000"/>
                </a:solidFill>
              </a:rPr>
              <a:t> (2007)</a:t>
            </a:r>
          </a:p>
          <a:p>
            <a:pPr fontAlgn="base">
              <a:lnSpc>
                <a:spcPct val="130000"/>
              </a:lnSpc>
              <a:spcBef>
                <a:spcPct val="0"/>
              </a:spcBef>
              <a:spcAft>
                <a:spcPct val="0"/>
              </a:spcAft>
            </a:pPr>
            <a:r>
              <a:rPr lang="en-US" altLang="en-US" sz="2000" dirty="0">
                <a:solidFill>
                  <a:srgbClr val="000000"/>
                </a:solidFill>
              </a:rPr>
              <a:t>?	Cl</a:t>
            </a:r>
            <a:r>
              <a:rPr lang="en-US" altLang="en-US" sz="2000" dirty="0">
                <a:solidFill>
                  <a:srgbClr val="FF0000"/>
                </a:solidFill>
              </a:rPr>
              <a:t>-</a:t>
            </a:r>
            <a:r>
              <a:rPr lang="en-US" altLang="en-US" sz="2000" dirty="0">
                <a:solidFill>
                  <a:srgbClr val="000000"/>
                </a:solidFill>
              </a:rPr>
              <a:t>C			???</a:t>
            </a:r>
          </a:p>
          <a:p>
            <a:pPr fontAlgn="base">
              <a:lnSpc>
                <a:spcPct val="130000"/>
              </a:lnSpc>
              <a:spcBef>
                <a:spcPct val="0"/>
              </a:spcBef>
              <a:spcAft>
                <a:spcPct val="0"/>
              </a:spcAft>
            </a:pPr>
            <a:r>
              <a:rPr lang="en-US" altLang="en-US" sz="2000" dirty="0">
                <a:solidFill>
                  <a:srgbClr val="000000"/>
                </a:solidFill>
              </a:rPr>
              <a:t>0.5	</a:t>
            </a:r>
            <a:r>
              <a:rPr lang="en-US" altLang="en-US" sz="2000" dirty="0" err="1">
                <a:solidFill>
                  <a:srgbClr val="000000"/>
                </a:solidFill>
              </a:rPr>
              <a:t>Mn</a:t>
            </a:r>
            <a:r>
              <a:rPr lang="en-US" altLang="en-US" sz="2000" dirty="0">
                <a:solidFill>
                  <a:srgbClr val="FF0000"/>
                </a:solidFill>
              </a:rPr>
              <a:t> in </a:t>
            </a:r>
            <a:r>
              <a:rPr lang="en-US" altLang="en-US" sz="2000" dirty="0">
                <a:solidFill>
                  <a:srgbClr val="000000"/>
                </a:solidFill>
              </a:rPr>
              <a:t>PS II		Yano </a:t>
            </a:r>
            <a:r>
              <a:rPr lang="en-US" altLang="en-US" sz="2000" i="1" dirty="0">
                <a:solidFill>
                  <a:srgbClr val="000000"/>
                </a:solidFill>
              </a:rPr>
              <a:t>et al. </a:t>
            </a:r>
            <a:r>
              <a:rPr lang="en-US" altLang="en-US" sz="2000" dirty="0">
                <a:solidFill>
                  <a:srgbClr val="000000"/>
                </a:solidFill>
              </a:rPr>
              <a:t>(2005)</a:t>
            </a:r>
          </a:p>
          <a:p>
            <a:pPr fontAlgn="base">
              <a:lnSpc>
                <a:spcPct val="130000"/>
              </a:lnSpc>
              <a:spcBef>
                <a:spcPct val="0"/>
              </a:spcBef>
              <a:spcAft>
                <a:spcPct val="0"/>
              </a:spcAft>
            </a:pPr>
            <a:r>
              <a:rPr lang="en-US" altLang="en-US" sz="2000" dirty="0">
                <a:solidFill>
                  <a:srgbClr val="000000"/>
                </a:solidFill>
              </a:rPr>
              <a:t>0.02	Fe</a:t>
            </a:r>
            <a:r>
              <a:rPr lang="en-US" altLang="en-US" sz="2000" dirty="0">
                <a:solidFill>
                  <a:srgbClr val="FF0000"/>
                </a:solidFill>
              </a:rPr>
              <a:t> in </a:t>
            </a:r>
            <a:r>
              <a:rPr lang="en-US" altLang="en-US" sz="2000" dirty="0">
                <a:solidFill>
                  <a:srgbClr val="000000"/>
                </a:solidFill>
              </a:rPr>
              <a:t>myoglobin		Denisov </a:t>
            </a:r>
            <a:r>
              <a:rPr lang="en-US" altLang="en-US" sz="2000" i="1" dirty="0">
                <a:solidFill>
                  <a:srgbClr val="000000"/>
                </a:solidFill>
              </a:rPr>
              <a:t>et al.</a:t>
            </a:r>
            <a:r>
              <a:rPr lang="en-US" altLang="en-US" sz="2000" dirty="0">
                <a:solidFill>
                  <a:srgbClr val="000000"/>
                </a:solidFill>
              </a:rPr>
              <a:t> (2007)</a:t>
            </a:r>
          </a:p>
        </p:txBody>
      </p:sp>
      <p:sp>
        <p:nvSpPr>
          <p:cNvPr id="301061" name="Line 5"/>
          <p:cNvSpPr>
            <a:spLocks noChangeShapeType="1"/>
          </p:cNvSpPr>
          <p:nvPr/>
        </p:nvSpPr>
        <p:spPr bwMode="auto">
          <a:xfrm>
            <a:off x="500063" y="284321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1290503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5400" dirty="0" smtClean="0"/>
              <a:t>Structural Biologists Want:</a:t>
            </a:r>
            <a:endParaRPr lang="en-US" altLang="en-US" sz="5400" dirty="0" smtClean="0"/>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a:t>
            </a:r>
            <a:r>
              <a:rPr lang="en-US" altLang="en-US" sz="3600" dirty="0" smtClean="0">
                <a:solidFill>
                  <a:srgbClr val="EA0000"/>
                </a:solidFill>
              </a:rPr>
              <a:t>background</a:t>
            </a:r>
            <a:endParaRPr lang="en-US" altLang="en-US" sz="3200" dirty="0" smtClean="0">
              <a:solidFill>
                <a:srgbClr val="008000"/>
              </a:solidFill>
            </a:endParaRP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a:t>
            </a:r>
            <a:r>
              <a:rPr lang="en-US" altLang="en-US" sz="3600" dirty="0" smtClean="0">
                <a:solidFill>
                  <a:srgbClr val="EA0000"/>
                </a:solidFill>
              </a:rPr>
              <a:t>errors</a:t>
            </a:r>
          </a:p>
          <a:p>
            <a:r>
              <a:rPr lang="en-US" altLang="en-US" sz="4000" dirty="0" smtClean="0"/>
              <a:t>Publications</a:t>
            </a:r>
          </a:p>
          <a:p>
            <a:pPr lvl="1" eaLnBrk="1" hangingPunct="1">
              <a:buFontTx/>
              <a:buNone/>
            </a:pPr>
            <a:r>
              <a:rPr lang="en-US" altLang="en-US" sz="3600" dirty="0">
                <a:solidFill>
                  <a:srgbClr val="EA0000"/>
                </a:solidFill>
              </a:rPr>
              <a:t>p</a:t>
            </a:r>
            <a:r>
              <a:rPr lang="en-US" altLang="en-US" sz="3600" dirty="0" smtClean="0">
                <a:solidFill>
                  <a:srgbClr val="EA0000"/>
                </a:solidFill>
              </a:rPr>
              <a:t>roblem: R factors</a:t>
            </a:r>
            <a:endParaRPr lang="en-US" altLang="en-US" sz="3200" dirty="0" smtClean="0">
              <a:solidFill>
                <a:srgbClr val="008000"/>
              </a:solidFill>
            </a:endParaRPr>
          </a:p>
        </p:txBody>
      </p:sp>
    </p:spTree>
    <p:extLst>
      <p:ext uri="{BB962C8B-B14F-4D97-AF65-F5344CB8AC3E}">
        <p14:creationId xmlns:p14="http://schemas.microsoft.com/office/powerpoint/2010/main" val="1277245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R-factor</a:t>
            </a:r>
          </a:p>
        </p:txBody>
      </p:sp>
      <p:pic>
        <p:nvPicPr>
          <p:cNvPr id="61445" name="rfactor.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4148"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http://bl831.als.lbl.gov/~jamesh/movies/rfactor.mpeg</a:t>
            </a:r>
          </a:p>
        </p:txBody>
      </p:sp>
    </p:spTree>
    <p:extLst>
      <p:ext uri="{BB962C8B-B14F-4D97-AF65-F5344CB8AC3E}">
        <p14:creationId xmlns:p14="http://schemas.microsoft.com/office/powerpoint/2010/main" val="2608489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800" fill="hold"/>
                                        <p:tgtEl>
                                          <p:spTgt spid="614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1445"/>
                </p:tgtEl>
              </p:cMediaNode>
            </p:video>
            <p:seq concurrent="1" nextAc="seek">
              <p:cTn id="8" restart="whenNotActive" fill="hold" evtFilter="cancelBubble" nodeType="interactiveSeq">
                <p:stCondLst>
                  <p:cond evt="onClick" delay="0">
                    <p:tgtEl>
                      <p:spTgt spid="614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1445"/>
                                        </p:tgtEl>
                                      </p:cBhvr>
                                    </p:cmd>
                                  </p:childTnLst>
                                </p:cTn>
                              </p:par>
                            </p:childTnLst>
                          </p:cTn>
                        </p:par>
                      </p:childTnLst>
                    </p:cTn>
                  </p:par>
                </p:childTnLst>
              </p:cTn>
              <p:nextCondLst>
                <p:cond evt="onClick" delay="0">
                  <p:tgtEl>
                    <p:spTgt spid="61445"/>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9394" name="Rectangle 2"/>
          <p:cNvSpPr>
            <a:spLocks noGrp="1" noChangeArrowheads="1"/>
          </p:cNvSpPr>
          <p:nvPr>
            <p:ph type="title"/>
          </p:nvPr>
        </p:nvSpPr>
        <p:spPr/>
        <p:txBody>
          <a:bodyPr/>
          <a:lstStyle/>
          <a:p>
            <a:r>
              <a:rPr lang="en-US" altLang="en-US" sz="6000" dirty="0"/>
              <a:t>Is this good enough?</a:t>
            </a:r>
          </a:p>
        </p:txBody>
      </p:sp>
      <p:sp>
        <p:nvSpPr>
          <p:cNvPr id="3259395" name="Rectangle 3"/>
          <p:cNvSpPr>
            <a:spLocks noGrp="1" noChangeArrowheads="1"/>
          </p:cNvSpPr>
          <p:nvPr>
            <p:ph type="body" idx="1"/>
          </p:nvPr>
        </p:nvSpPr>
        <p:spPr/>
        <p:txBody>
          <a:bodyPr/>
          <a:lstStyle/>
          <a:p>
            <a:pPr algn="ctr">
              <a:buFontTx/>
              <a:buNone/>
            </a:pPr>
            <a:endParaRPr lang="en-US" altLang="en-US" sz="2400" dirty="0">
              <a:cs typeface="Arial" panose="020B0604020202020204" pitchFamily="34" charset="0"/>
            </a:endParaRPr>
          </a:p>
          <a:p>
            <a:pPr algn="ctr">
              <a:buFontTx/>
              <a:buNone/>
            </a:pPr>
            <a:r>
              <a:rPr lang="en-US" altLang="en-US" sz="5400" dirty="0" err="1">
                <a:cs typeface="Arial" panose="020B0604020202020204" pitchFamily="34" charset="0"/>
              </a:rPr>
              <a:t>d</a:t>
            </a:r>
            <a:r>
              <a:rPr lang="en-US" altLang="en-US" sz="5400" baseline="-25000" dirty="0" err="1">
                <a:cs typeface="Arial" panose="020B0604020202020204" pitchFamily="34" charset="0"/>
              </a:rPr>
              <a:t>max</a:t>
            </a:r>
            <a:r>
              <a:rPr lang="en-US" altLang="en-US" sz="5400" dirty="0">
                <a:cs typeface="Arial" pitchFamily="34" charset="0"/>
              </a:rPr>
              <a:t> = 4.5 Å</a:t>
            </a:r>
          </a:p>
          <a:p>
            <a:pPr algn="ctr">
              <a:buFontTx/>
              <a:buNone/>
            </a:pPr>
            <a:r>
              <a:rPr lang="en-US" altLang="en-US" sz="5400" dirty="0">
                <a:cs typeface="Arial" pitchFamily="34" charset="0"/>
              </a:rPr>
              <a:t> </a:t>
            </a:r>
          </a:p>
          <a:p>
            <a:pPr algn="ctr">
              <a:buFontTx/>
              <a:buNone/>
            </a:pPr>
            <a:r>
              <a:rPr lang="en-US" altLang="en-US" sz="5400" dirty="0" err="1">
                <a:cs typeface="Arial" pitchFamily="34" charset="0"/>
              </a:rPr>
              <a:t>R</a:t>
            </a:r>
            <a:r>
              <a:rPr lang="en-US" altLang="en-US" sz="5400" baseline="-25000" dirty="0" err="1">
                <a:cs typeface="Arial" panose="020B0604020202020204" pitchFamily="34" charset="0"/>
              </a:rPr>
              <a:t>cryst</a:t>
            </a:r>
            <a:r>
              <a:rPr lang="en-US" altLang="en-US" sz="5400" dirty="0">
                <a:cs typeface="Arial" pitchFamily="34" charset="0"/>
              </a:rPr>
              <a:t> = 27%</a:t>
            </a:r>
          </a:p>
          <a:p>
            <a:pPr algn="ctr">
              <a:buFontTx/>
              <a:buNone/>
            </a:pPr>
            <a:r>
              <a:rPr lang="en-US" altLang="en-US" sz="5400" dirty="0" err="1">
                <a:cs typeface="Arial" pitchFamily="34" charset="0"/>
              </a:rPr>
              <a:t>R</a:t>
            </a:r>
            <a:r>
              <a:rPr lang="en-US" altLang="en-US" sz="5400" baseline="-25000" dirty="0" err="1">
                <a:cs typeface="Arial" panose="020B0604020202020204" pitchFamily="34" charset="0"/>
              </a:rPr>
              <a:t>free</a:t>
            </a:r>
            <a:r>
              <a:rPr lang="en-US" altLang="en-US" sz="5400" dirty="0">
                <a:cs typeface="Arial" panose="020B0604020202020204" pitchFamily="34" charset="0"/>
              </a:rPr>
              <a:t> = 38%</a:t>
            </a:r>
            <a:endParaRPr lang="en-US" altLang="en-US" sz="5400" baseline="-25000" dirty="0">
              <a:cs typeface="Arial" panose="020B0604020202020204" pitchFamily="34" charset="0"/>
            </a:endParaRPr>
          </a:p>
          <a:p>
            <a:pPr algn="ctr">
              <a:buFontTx/>
              <a:buNone/>
            </a:pPr>
            <a:endParaRPr lang="el-GR" altLang="en-US" sz="5400" dirty="0">
              <a:cs typeface="Arial" panose="020B0604020202020204" pitchFamily="34" charset="0"/>
            </a:endParaRPr>
          </a:p>
        </p:txBody>
      </p:sp>
    </p:spTree>
    <p:extLst>
      <p:ext uri="{BB962C8B-B14F-4D97-AF65-F5344CB8AC3E}">
        <p14:creationId xmlns:p14="http://schemas.microsoft.com/office/powerpoint/2010/main" val="1880999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0418" name="Rectangle 2"/>
          <p:cNvSpPr>
            <a:spLocks noGrp="1" noChangeArrowheads="1"/>
          </p:cNvSpPr>
          <p:nvPr>
            <p:ph type="title"/>
          </p:nvPr>
        </p:nvSpPr>
        <p:spPr/>
        <p:txBody>
          <a:bodyPr/>
          <a:lstStyle/>
          <a:p>
            <a:r>
              <a:rPr lang="en-US" altLang="en-US" sz="6000" dirty="0"/>
              <a:t>Is this good enough?</a:t>
            </a:r>
          </a:p>
        </p:txBody>
      </p:sp>
      <p:pic>
        <p:nvPicPr>
          <p:cNvPr id="3260422" name="Picture 6"/>
          <p:cNvPicPr>
            <a:picLocks noChangeAspect="1" noChangeArrowheads="1"/>
          </p:cNvPicPr>
          <p:nvPr/>
        </p:nvPicPr>
        <p:blipFill>
          <a:blip r:embed="rId2">
            <a:extLst>
              <a:ext uri="{28A0092B-C50C-407E-A947-70E740481C1C}">
                <a14:useLocalDpi xmlns:a14="http://schemas.microsoft.com/office/drawing/2010/main" val="0"/>
              </a:ext>
            </a:extLst>
          </a:blip>
          <a:srcRect l="10307" t="25771" r="9317" b="52332"/>
          <a:stretch>
            <a:fillRect/>
          </a:stretch>
        </p:blipFill>
        <p:spPr bwMode="auto">
          <a:xfrm>
            <a:off x="323850" y="1970088"/>
            <a:ext cx="8628063" cy="153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60423" name="Text Box 7"/>
          <p:cNvSpPr txBox="1">
            <a:spLocks noChangeArrowheads="1"/>
          </p:cNvSpPr>
          <p:nvPr/>
        </p:nvSpPr>
        <p:spPr bwMode="auto">
          <a:xfrm>
            <a:off x="0" y="1571625"/>
            <a:ext cx="502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dirty="0">
                <a:solidFill>
                  <a:srgbClr val="000000"/>
                </a:solidFill>
                <a:latin typeface="Arial" panose="020B0604020202020204" pitchFamily="34" charset="0"/>
              </a:rPr>
              <a:t>3a8n  4.5 </a:t>
            </a:r>
            <a:r>
              <a:rPr lang="en-US" altLang="en-US" dirty="0">
                <a:solidFill>
                  <a:srgbClr val="000000"/>
                </a:solidFill>
                <a:latin typeface="Arial" panose="020B0604020202020204" pitchFamily="34" charset="0"/>
                <a:cs typeface="Arial" panose="020B0604020202020204" pitchFamily="34" charset="0"/>
              </a:rPr>
              <a:t>Å</a:t>
            </a:r>
            <a:r>
              <a:rPr lang="en-US" altLang="en-US" dirty="0">
                <a:solidFill>
                  <a:srgbClr val="000000"/>
                </a:solidFill>
                <a:latin typeface="Arial" panose="020B0604020202020204" pitchFamily="34" charset="0"/>
              </a:rPr>
              <a:t>  </a:t>
            </a:r>
            <a:r>
              <a:rPr lang="en-US" altLang="en-US" dirty="0" err="1">
                <a:solidFill>
                  <a:srgbClr val="000000"/>
                </a:solidFill>
                <a:latin typeface="Arial" panose="020B0604020202020204" pitchFamily="34" charset="0"/>
              </a:rPr>
              <a:t>R</a:t>
            </a:r>
            <a:r>
              <a:rPr lang="en-US" altLang="en-US" baseline="-25000" dirty="0" err="1">
                <a:solidFill>
                  <a:srgbClr val="000000"/>
                </a:solidFill>
                <a:latin typeface="Arial" panose="020B0604020202020204" pitchFamily="34" charset="0"/>
              </a:rPr>
              <a:t>merge</a:t>
            </a:r>
            <a:r>
              <a:rPr lang="en-US" altLang="en-US" dirty="0">
                <a:solidFill>
                  <a:srgbClr val="000000"/>
                </a:solidFill>
                <a:latin typeface="Arial" panose="020B0604020202020204" pitchFamily="34" charset="0"/>
              </a:rPr>
              <a:t> = 0.15  </a:t>
            </a:r>
            <a:r>
              <a:rPr lang="pt-BR" altLang="en-US" dirty="0">
                <a:solidFill>
                  <a:srgbClr val="000000"/>
                </a:solidFill>
                <a:latin typeface="Arial" panose="020B0604020202020204" pitchFamily="34" charset="0"/>
              </a:rPr>
              <a:t>R/R</a:t>
            </a:r>
            <a:r>
              <a:rPr lang="pt-BR" altLang="en-US" baseline="-25000" dirty="0">
                <a:solidFill>
                  <a:srgbClr val="000000"/>
                </a:solidFill>
                <a:latin typeface="Arial" panose="020B0604020202020204" pitchFamily="34" charset="0"/>
              </a:rPr>
              <a:t>free</a:t>
            </a:r>
            <a:r>
              <a:rPr lang="pt-BR"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 0.306/0.396</a:t>
            </a:r>
          </a:p>
        </p:txBody>
      </p:sp>
      <p:grpSp>
        <p:nvGrpSpPr>
          <p:cNvPr id="3260428" name="Group 12"/>
          <p:cNvGrpSpPr>
            <a:grpSpLocks/>
          </p:cNvGrpSpPr>
          <p:nvPr/>
        </p:nvGrpSpPr>
        <p:grpSpPr bwMode="auto">
          <a:xfrm>
            <a:off x="0" y="5170488"/>
            <a:ext cx="9144000" cy="1487487"/>
            <a:chOff x="0" y="3159"/>
            <a:chExt cx="5760" cy="937"/>
          </a:xfrm>
        </p:grpSpPr>
        <p:sp>
          <p:nvSpPr>
            <p:cNvPr id="3260425" name="Rectangle 9"/>
            <p:cNvSpPr>
              <a:spLocks noChangeArrowheads="1"/>
            </p:cNvSpPr>
            <p:nvPr/>
          </p:nvSpPr>
          <p:spPr bwMode="auto">
            <a:xfrm>
              <a:off x="0" y="3159"/>
              <a:ext cx="30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pl-PL" altLang="en-US" dirty="0">
                  <a:solidFill>
                    <a:srgbClr val="000000"/>
                  </a:solidFill>
                  <a:latin typeface="Arial" panose="020B0604020202020204" pitchFamily="34" charset="0"/>
                </a:rPr>
                <a:t>1grz 5</a:t>
              </a:r>
              <a:r>
                <a:rPr lang="en-US" altLang="en-US" dirty="0">
                  <a:solidFill>
                    <a:srgbClr val="000000"/>
                  </a:solidFill>
                  <a:latin typeface="Arial" panose="020B0604020202020204" pitchFamily="34" charset="0"/>
                </a:rPr>
                <a:t> </a:t>
              </a:r>
              <a:r>
                <a:rPr lang="en-US" altLang="en-US" dirty="0">
                  <a:solidFill>
                    <a:srgbClr val="000000"/>
                  </a:solidFill>
                  <a:latin typeface="Arial" panose="020B0604020202020204" pitchFamily="34" charset="0"/>
                  <a:cs typeface="Arial" panose="020B0604020202020204" pitchFamily="34" charset="0"/>
                </a:rPr>
                <a:t>Å   </a:t>
              </a:r>
              <a:r>
                <a:rPr lang="en-US" altLang="en-US" dirty="0" err="1">
                  <a:solidFill>
                    <a:srgbClr val="000000"/>
                  </a:solidFill>
                  <a:latin typeface="Arial" panose="020B0604020202020204" pitchFamily="34" charset="0"/>
                  <a:cs typeface="Arial" panose="020B0604020202020204" pitchFamily="34" charset="0"/>
                </a:rPr>
                <a:t>R</a:t>
              </a:r>
              <a:r>
                <a:rPr lang="en-US" altLang="en-US" baseline="-25000" dirty="0" err="1">
                  <a:solidFill>
                    <a:srgbClr val="000000"/>
                  </a:solidFill>
                  <a:latin typeface="Arial" panose="020B0604020202020204" pitchFamily="34" charset="0"/>
                  <a:cs typeface="Arial" panose="020B0604020202020204" pitchFamily="34" charset="0"/>
                </a:rPr>
                <a:t>merge</a:t>
              </a:r>
              <a:r>
                <a:rPr lang="en-US" altLang="en-US" dirty="0">
                  <a:solidFill>
                    <a:srgbClr val="000000"/>
                  </a:solidFill>
                  <a:latin typeface="Arial" panose="020B0604020202020204" pitchFamily="34" charset="0"/>
                </a:rPr>
                <a:t> = 0.052 </a:t>
              </a:r>
              <a:r>
                <a:rPr lang="pl-PL" altLang="en-US" dirty="0">
                  <a:solidFill>
                    <a:srgbClr val="000000"/>
                  </a:solidFill>
                  <a:latin typeface="Arial" panose="020B0604020202020204" pitchFamily="34" charset="0"/>
                </a:rPr>
                <a:t> </a:t>
              </a:r>
              <a:r>
                <a:rPr lang="pt-BR" altLang="en-US" dirty="0">
                  <a:solidFill>
                    <a:srgbClr val="000000"/>
                  </a:solidFill>
                  <a:latin typeface="Arial" panose="020B0604020202020204" pitchFamily="34" charset="0"/>
                </a:rPr>
                <a:t>R/R</a:t>
              </a:r>
              <a:r>
                <a:rPr lang="pt-BR" altLang="en-US" baseline="-25000" dirty="0">
                  <a:solidFill>
                    <a:srgbClr val="000000"/>
                  </a:solidFill>
                  <a:latin typeface="Arial" panose="020B0604020202020204" pitchFamily="34" charset="0"/>
                </a:rPr>
                <a:t>free</a:t>
              </a:r>
              <a:r>
                <a:rPr lang="pt-BR" altLang="en-US" dirty="0">
                  <a:solidFill>
                    <a:srgbClr val="000000"/>
                  </a:solidFill>
                  <a:latin typeface="Arial" panose="020B0604020202020204" pitchFamily="34" charset="0"/>
                </a:rPr>
                <a:t> = </a:t>
              </a:r>
              <a:r>
                <a:rPr lang="pl-PL" altLang="en-US" dirty="0">
                  <a:solidFill>
                    <a:srgbClr val="000000"/>
                  </a:solidFill>
                  <a:latin typeface="Arial" panose="020B0604020202020204" pitchFamily="34" charset="0"/>
                </a:rPr>
                <a:t>0.369</a:t>
              </a:r>
              <a:r>
                <a:rPr lang="en-US" altLang="en-US" dirty="0">
                  <a:solidFill>
                    <a:srgbClr val="000000"/>
                  </a:solidFill>
                  <a:latin typeface="Arial" panose="020B0604020202020204" pitchFamily="34" charset="0"/>
                </a:rPr>
                <a:t>/</a:t>
              </a:r>
              <a:r>
                <a:rPr lang="pl-PL" altLang="en-US" dirty="0">
                  <a:solidFill>
                    <a:srgbClr val="000000"/>
                  </a:solidFill>
                  <a:latin typeface="Arial" panose="020B0604020202020204" pitchFamily="34" charset="0"/>
                </a:rPr>
                <a:t>0.428</a:t>
              </a:r>
              <a:endParaRPr lang="en-US" altLang="en-US" dirty="0">
                <a:solidFill>
                  <a:srgbClr val="000000"/>
                </a:solidFill>
                <a:latin typeface="Arial" panose="020B0604020202020204" pitchFamily="34" charset="0"/>
              </a:endParaRPr>
            </a:p>
          </p:txBody>
        </p:sp>
        <p:pic>
          <p:nvPicPr>
            <p:cNvPr id="3260426" name="Picture 10"/>
            <p:cNvPicPr>
              <a:picLocks noChangeAspect="1" noChangeArrowheads="1"/>
            </p:cNvPicPr>
            <p:nvPr/>
          </p:nvPicPr>
          <p:blipFill>
            <a:blip r:embed="rId3">
              <a:extLst>
                <a:ext uri="{28A0092B-C50C-407E-A947-70E740481C1C}">
                  <a14:useLocalDpi xmlns:a14="http://schemas.microsoft.com/office/drawing/2010/main" val="0"/>
                </a:ext>
              </a:extLst>
            </a:blip>
            <a:srcRect l="8398" t="23346" r="22620" b="60576"/>
            <a:stretch>
              <a:fillRect/>
            </a:stretch>
          </p:blipFill>
          <p:spPr bwMode="auto">
            <a:xfrm>
              <a:off x="1530" y="3386"/>
              <a:ext cx="4230" cy="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260430" name="Group 14"/>
          <p:cNvGrpSpPr>
            <a:grpSpLocks/>
          </p:cNvGrpSpPr>
          <p:nvPr/>
        </p:nvGrpSpPr>
        <p:grpSpPr bwMode="auto">
          <a:xfrm>
            <a:off x="0" y="3668713"/>
            <a:ext cx="8693150" cy="1370012"/>
            <a:chOff x="0" y="1977"/>
            <a:chExt cx="5476" cy="863"/>
          </a:xfrm>
        </p:grpSpPr>
        <p:sp>
          <p:nvSpPr>
            <p:cNvPr id="3260431" name="Rectangle 15"/>
            <p:cNvSpPr>
              <a:spLocks noChangeArrowheads="1"/>
            </p:cNvSpPr>
            <p:nvPr/>
          </p:nvSpPr>
          <p:spPr bwMode="auto">
            <a:xfrm>
              <a:off x="0" y="1977"/>
              <a:ext cx="31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pt-BR" altLang="en-US" dirty="0">
                  <a:solidFill>
                    <a:srgbClr val="000000"/>
                  </a:solidFill>
                  <a:latin typeface="Arial" panose="020B0604020202020204" pitchFamily="34" charset="0"/>
                </a:rPr>
                <a:t>1qzv 4.44 </a:t>
              </a:r>
              <a:r>
                <a:rPr lang="pt-BR" altLang="en-US" dirty="0">
                  <a:solidFill>
                    <a:srgbClr val="000000"/>
                  </a:solidFill>
                  <a:latin typeface="Arial" panose="020B0604020202020204" pitchFamily="34" charset="0"/>
                  <a:cs typeface="Arial" panose="020B0604020202020204" pitchFamily="34" charset="0"/>
                </a:rPr>
                <a:t>Å  </a:t>
              </a:r>
              <a:r>
                <a:rPr lang="en-US" altLang="en-US" dirty="0" err="1">
                  <a:solidFill>
                    <a:srgbClr val="000000"/>
                  </a:solidFill>
                  <a:latin typeface="Arial" panose="020B0604020202020204" pitchFamily="34" charset="0"/>
                  <a:cs typeface="Arial" panose="020B0604020202020204" pitchFamily="34" charset="0"/>
                </a:rPr>
                <a:t>R</a:t>
              </a:r>
              <a:r>
                <a:rPr lang="en-US" altLang="en-US" baseline="-25000" dirty="0" err="1">
                  <a:solidFill>
                    <a:srgbClr val="000000"/>
                  </a:solidFill>
                  <a:latin typeface="Arial" panose="020B0604020202020204" pitchFamily="34" charset="0"/>
                  <a:cs typeface="Arial" panose="020B0604020202020204" pitchFamily="34" charset="0"/>
                </a:rPr>
                <a:t>merge</a:t>
              </a:r>
              <a:r>
                <a:rPr lang="en-US" altLang="en-US" dirty="0">
                  <a:solidFill>
                    <a:srgbClr val="000000"/>
                  </a:solidFill>
                  <a:latin typeface="Arial" panose="020B0604020202020204" pitchFamily="34" charset="0"/>
                </a:rPr>
                <a:t> = </a:t>
              </a:r>
              <a:r>
                <a:rPr lang="pt-BR" altLang="en-US" dirty="0">
                  <a:solidFill>
                    <a:srgbClr val="000000"/>
                  </a:solidFill>
                  <a:latin typeface="Arial" panose="020B0604020202020204" pitchFamily="34" charset="0"/>
                </a:rPr>
                <a:t>0.099</a:t>
              </a:r>
              <a:r>
                <a:rPr lang="pt-BR" altLang="en-US" dirty="0">
                  <a:solidFill>
                    <a:srgbClr val="000000"/>
                  </a:solidFill>
                  <a:latin typeface="Arial" panose="020B0604020202020204" pitchFamily="34" charset="0"/>
                  <a:cs typeface="Arial" panose="020B0604020202020204" pitchFamily="34" charset="0"/>
                </a:rPr>
                <a:t> </a:t>
              </a:r>
              <a:r>
                <a:rPr lang="pt-BR" altLang="en-US" dirty="0">
                  <a:solidFill>
                    <a:srgbClr val="000000"/>
                  </a:solidFill>
                  <a:latin typeface="Arial" panose="020B0604020202020204" pitchFamily="34" charset="0"/>
                </a:rPr>
                <a:t> R/R</a:t>
              </a:r>
              <a:r>
                <a:rPr lang="pt-BR" altLang="en-US" baseline="-25000" dirty="0">
                  <a:solidFill>
                    <a:srgbClr val="000000"/>
                  </a:solidFill>
                  <a:latin typeface="Arial" panose="020B0604020202020204" pitchFamily="34" charset="0"/>
                </a:rPr>
                <a:t>free</a:t>
              </a:r>
              <a:r>
                <a:rPr lang="pt-BR" altLang="en-US" dirty="0">
                  <a:solidFill>
                    <a:srgbClr val="000000"/>
                  </a:solidFill>
                  <a:latin typeface="Arial" panose="020B0604020202020204" pitchFamily="34" charset="0"/>
                </a:rPr>
                <a:t> = 0.41/0.42</a:t>
              </a:r>
            </a:p>
          </p:txBody>
        </p:sp>
        <p:grpSp>
          <p:nvGrpSpPr>
            <p:cNvPr id="3260432" name="Group 16"/>
            <p:cNvGrpSpPr>
              <a:grpSpLocks/>
            </p:cNvGrpSpPr>
            <p:nvPr/>
          </p:nvGrpSpPr>
          <p:grpSpPr bwMode="auto">
            <a:xfrm>
              <a:off x="715" y="2225"/>
              <a:ext cx="4761" cy="615"/>
              <a:chOff x="715" y="2104"/>
              <a:chExt cx="4761" cy="615"/>
            </a:xfrm>
          </p:grpSpPr>
          <p:pic>
            <p:nvPicPr>
              <p:cNvPr id="3260433" name="Picture 17"/>
              <p:cNvPicPr>
                <a:picLocks noChangeAspect="1" noChangeArrowheads="1"/>
              </p:cNvPicPr>
              <p:nvPr/>
            </p:nvPicPr>
            <p:blipFill>
              <a:blip r:embed="rId4">
                <a:extLst>
                  <a:ext uri="{28A0092B-C50C-407E-A947-70E740481C1C}">
                    <a14:useLocalDpi xmlns:a14="http://schemas.microsoft.com/office/drawing/2010/main" val="0"/>
                  </a:ext>
                </a:extLst>
              </a:blip>
              <a:srcRect l="10617" t="33289" r="11742" b="52876"/>
              <a:stretch>
                <a:fillRect/>
              </a:stretch>
            </p:blipFill>
            <p:spPr bwMode="auto">
              <a:xfrm>
                <a:off x="715" y="2104"/>
                <a:ext cx="4761" cy="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0434" name="Picture 18"/>
              <p:cNvPicPr>
                <a:picLocks noChangeAspect="1" noChangeArrowheads="1"/>
              </p:cNvPicPr>
              <p:nvPr/>
            </p:nvPicPr>
            <p:blipFill>
              <a:blip r:embed="rId5">
                <a:extLst>
                  <a:ext uri="{28A0092B-C50C-407E-A947-70E740481C1C}">
                    <a14:useLocalDpi xmlns:a14="http://schemas.microsoft.com/office/drawing/2010/main" val="0"/>
                  </a:ext>
                </a:extLst>
              </a:blip>
              <a:srcRect l="40787" t="40671" r="11366" b="54913"/>
              <a:stretch>
                <a:fillRect/>
              </a:stretch>
            </p:blipFill>
            <p:spPr bwMode="auto">
              <a:xfrm>
                <a:off x="2520" y="2524"/>
                <a:ext cx="2934" cy="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2081765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604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604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604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260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2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88668"/>
            <a:ext cx="5275943" cy="369332"/>
          </a:xfrm>
          <a:prstGeom prst="rect">
            <a:avLst/>
          </a:prstGeom>
        </p:spPr>
        <p:txBody>
          <a:bodyPr wrap="square">
            <a:spAutoFit/>
          </a:bodyPr>
          <a:lstStyle/>
          <a:p>
            <a:pPr fontAlgn="base">
              <a:spcBef>
                <a:spcPct val="0"/>
              </a:spcBef>
              <a:spcAft>
                <a:spcPct val="0"/>
              </a:spcAft>
            </a:pPr>
            <a:r>
              <a:rPr lang="en-US" dirty="0">
                <a:solidFill>
                  <a:srgbClr val="000000"/>
                </a:solidFill>
                <a:latin typeface="Arial" panose="020B0604020202020204" pitchFamily="34" charset="0"/>
              </a:rPr>
              <a:t>Holton </a:t>
            </a:r>
            <a:r>
              <a:rPr lang="en-US" i="1" dirty="0">
                <a:solidFill>
                  <a:srgbClr val="000000"/>
                </a:solidFill>
                <a:latin typeface="Arial" panose="020B0604020202020204" pitchFamily="34" charset="0"/>
              </a:rPr>
              <a:t>et al.</a:t>
            </a:r>
            <a:r>
              <a:rPr lang="en-US" dirty="0">
                <a:solidFill>
                  <a:srgbClr val="000000"/>
                </a:solidFill>
                <a:latin typeface="Arial" panose="020B0604020202020204" pitchFamily="34" charset="0"/>
              </a:rPr>
              <a:t> (2014). </a:t>
            </a:r>
            <a:r>
              <a:rPr lang="en-US" i="1" dirty="0">
                <a:solidFill>
                  <a:srgbClr val="000000"/>
                </a:solidFill>
                <a:latin typeface="Arial" panose="020B0604020202020204" pitchFamily="34" charset="0"/>
              </a:rPr>
              <a:t>FEBS J.</a:t>
            </a:r>
            <a:r>
              <a:rPr lang="en-US" dirty="0">
                <a:solidFill>
                  <a:srgbClr val="000000"/>
                </a:solidFill>
                <a:latin typeface="Arial" panose="020B0604020202020204" pitchFamily="34" charset="0"/>
              </a:rPr>
              <a:t> </a:t>
            </a:r>
            <a:r>
              <a:rPr lang="en-US" b="1" dirty="0">
                <a:solidFill>
                  <a:srgbClr val="000000"/>
                </a:solidFill>
                <a:latin typeface="Arial" panose="020B0604020202020204" pitchFamily="34" charset="0"/>
              </a:rPr>
              <a:t>281</a:t>
            </a:r>
            <a:r>
              <a:rPr lang="en-US" dirty="0">
                <a:solidFill>
                  <a:srgbClr val="000000"/>
                </a:solidFill>
                <a:latin typeface="Arial" panose="020B0604020202020204" pitchFamily="34" charset="0"/>
              </a:rPr>
              <a:t>, 4046-60. </a:t>
            </a:r>
          </a:p>
        </p:txBody>
      </p:sp>
      <p:sp>
        <p:nvSpPr>
          <p:cNvPr id="4" name="TextBox 3"/>
          <p:cNvSpPr txBox="1"/>
          <p:nvPr/>
        </p:nvSpPr>
        <p:spPr>
          <a:xfrm>
            <a:off x="2365829" y="2438400"/>
            <a:ext cx="4243469" cy="923330"/>
          </a:xfrm>
          <a:prstGeom prst="rect">
            <a:avLst/>
          </a:prstGeom>
          <a:noFill/>
        </p:spPr>
        <p:txBody>
          <a:bodyPr wrap="none" rtlCol="0">
            <a:spAutoFit/>
          </a:bodyPr>
          <a:lstStyle/>
          <a:p>
            <a:pPr fontAlgn="base">
              <a:spcBef>
                <a:spcPct val="0"/>
              </a:spcBef>
              <a:spcAft>
                <a:spcPct val="0"/>
              </a:spcAft>
            </a:pPr>
            <a:r>
              <a:rPr lang="en-US" sz="5400" dirty="0">
                <a:solidFill>
                  <a:srgbClr val="000000"/>
                </a:solidFill>
                <a:latin typeface="Arial" panose="020B0604020202020204" pitchFamily="34" charset="0"/>
              </a:rPr>
              <a:t>R1 &lt; 2*</a:t>
            </a:r>
            <a:r>
              <a:rPr lang="en-US" sz="5400" dirty="0" err="1">
                <a:solidFill>
                  <a:srgbClr val="000000"/>
                </a:solidFill>
                <a:latin typeface="Arial" panose="020B0604020202020204" pitchFamily="34" charset="0"/>
              </a:rPr>
              <a:t>R</a:t>
            </a:r>
            <a:r>
              <a:rPr lang="en-US" sz="5400" baseline="-25000" dirty="0" err="1">
                <a:solidFill>
                  <a:srgbClr val="000000"/>
                </a:solidFill>
                <a:latin typeface="Arial" panose="020B0604020202020204" pitchFamily="34" charset="0"/>
              </a:rPr>
              <a:t>sigma</a:t>
            </a:r>
            <a:endParaRPr lang="en-US" sz="5400" baseline="-25000" dirty="0">
              <a:solidFill>
                <a:srgbClr val="000000"/>
              </a:solidFill>
              <a:latin typeface="Arial" panose="020B0604020202020204" pitchFamily="34" charset="0"/>
            </a:endParaRPr>
          </a:p>
        </p:txBody>
      </p:sp>
      <p:sp>
        <p:nvSpPr>
          <p:cNvPr id="5" name="TextBox 4"/>
          <p:cNvSpPr txBox="1"/>
          <p:nvPr/>
        </p:nvSpPr>
        <p:spPr>
          <a:xfrm>
            <a:off x="943428" y="1712685"/>
            <a:ext cx="6862776" cy="461665"/>
          </a:xfrm>
          <a:prstGeom prst="rect">
            <a:avLst/>
          </a:prstGeom>
          <a:noFill/>
        </p:spPr>
        <p:txBody>
          <a:bodyPr wrap="none" rtlCol="0">
            <a:spAutoFit/>
          </a:bodyPr>
          <a:lstStyle/>
          <a:p>
            <a:pPr fontAlgn="base">
              <a:spcBef>
                <a:spcPct val="0"/>
              </a:spcBef>
              <a:spcAft>
                <a:spcPct val="0"/>
              </a:spcAft>
            </a:pPr>
            <a:r>
              <a:rPr lang="en-US" sz="2400" dirty="0">
                <a:solidFill>
                  <a:srgbClr val="000000"/>
                </a:solidFill>
                <a:latin typeface="Arial" panose="020B0604020202020204" pitchFamily="34" charset="0"/>
              </a:rPr>
              <a:t>Publication criterion for chemical crystallography:</a:t>
            </a:r>
          </a:p>
        </p:txBody>
      </p:sp>
      <p:sp>
        <p:nvSpPr>
          <p:cNvPr id="6" name="TextBox 5"/>
          <p:cNvSpPr txBox="1"/>
          <p:nvPr/>
        </p:nvSpPr>
        <p:spPr>
          <a:xfrm>
            <a:off x="546627" y="3722914"/>
            <a:ext cx="7609776" cy="1446550"/>
          </a:xfrm>
          <a:prstGeom prst="rect">
            <a:avLst/>
          </a:prstGeom>
          <a:noFill/>
        </p:spPr>
        <p:txBody>
          <a:bodyPr wrap="none" rtlCol="0">
            <a:spAutoFit/>
          </a:bodyPr>
          <a:lstStyle/>
          <a:p>
            <a:pPr fontAlgn="base">
              <a:spcBef>
                <a:spcPct val="0"/>
              </a:spcBef>
              <a:spcAft>
                <a:spcPct val="0"/>
              </a:spcAft>
            </a:pPr>
            <a:r>
              <a:rPr lang="en-US" sz="4400" dirty="0">
                <a:solidFill>
                  <a:srgbClr val="000000"/>
                </a:solidFill>
                <a:latin typeface="Arial" panose="020B0604020202020204" pitchFamily="34" charset="0"/>
              </a:rPr>
              <a:t>R1 		= </a:t>
            </a:r>
            <a:r>
              <a:rPr lang="en-US" sz="4400" dirty="0" err="1">
                <a:solidFill>
                  <a:srgbClr val="000000"/>
                </a:solidFill>
                <a:latin typeface="Arial" panose="020B0604020202020204" pitchFamily="34" charset="0"/>
              </a:rPr>
              <a:t>F</a:t>
            </a:r>
            <a:r>
              <a:rPr lang="en-US" sz="4400" baseline="-25000" dirty="0" err="1">
                <a:solidFill>
                  <a:srgbClr val="000000"/>
                </a:solidFill>
                <a:latin typeface="Arial" panose="020B0604020202020204" pitchFamily="34" charset="0"/>
              </a:rPr>
              <a:t>o</a:t>
            </a:r>
            <a:r>
              <a:rPr lang="en-US" sz="4400" dirty="0">
                <a:solidFill>
                  <a:srgbClr val="000000"/>
                </a:solidFill>
                <a:latin typeface="Arial" panose="020B0604020202020204" pitchFamily="34" charset="0"/>
              </a:rPr>
              <a:t> vs F</a:t>
            </a:r>
            <a:r>
              <a:rPr lang="en-US" sz="4400" baseline="-25000" dirty="0">
                <a:solidFill>
                  <a:srgbClr val="000000"/>
                </a:solidFill>
                <a:latin typeface="Arial" panose="020B0604020202020204" pitchFamily="34" charset="0"/>
              </a:rPr>
              <a:t>c</a:t>
            </a:r>
            <a:r>
              <a:rPr lang="en-US" sz="4400" dirty="0">
                <a:solidFill>
                  <a:srgbClr val="000000"/>
                </a:solidFill>
                <a:latin typeface="Arial" panose="020B0604020202020204" pitchFamily="34" charset="0"/>
              </a:rPr>
              <a:t> for I/</a:t>
            </a:r>
            <a:r>
              <a:rPr lang="el-GR" sz="4400" dirty="0">
                <a:solidFill>
                  <a:srgbClr val="000000"/>
                </a:solidFill>
                <a:latin typeface="Arial" panose="020B0604020202020204" pitchFamily="34" charset="0"/>
              </a:rPr>
              <a:t>σ</a:t>
            </a:r>
            <a:r>
              <a:rPr lang="en-US" sz="4400" dirty="0">
                <a:solidFill>
                  <a:srgbClr val="000000"/>
                </a:solidFill>
                <a:latin typeface="Arial" panose="020B0604020202020204" pitchFamily="34" charset="0"/>
              </a:rPr>
              <a:t>(I) &gt; 3</a:t>
            </a:r>
          </a:p>
          <a:p>
            <a:pPr fontAlgn="base">
              <a:spcBef>
                <a:spcPct val="0"/>
              </a:spcBef>
              <a:spcAft>
                <a:spcPct val="0"/>
              </a:spcAft>
            </a:pPr>
            <a:r>
              <a:rPr lang="en-US" sz="4400" dirty="0" err="1">
                <a:solidFill>
                  <a:srgbClr val="000000"/>
                </a:solidFill>
                <a:latin typeface="Arial" panose="020B0604020202020204" pitchFamily="34" charset="0"/>
              </a:rPr>
              <a:t>R</a:t>
            </a:r>
            <a:r>
              <a:rPr lang="en-US" sz="4400" baseline="-25000" dirty="0" err="1">
                <a:solidFill>
                  <a:srgbClr val="000000"/>
                </a:solidFill>
                <a:latin typeface="Arial" panose="020B0604020202020204" pitchFamily="34" charset="0"/>
              </a:rPr>
              <a:t>sigma</a:t>
            </a:r>
            <a:r>
              <a:rPr lang="en-US" sz="4400" dirty="0">
                <a:solidFill>
                  <a:srgbClr val="000000"/>
                </a:solidFill>
                <a:latin typeface="Arial" panose="020B0604020202020204" pitchFamily="34" charset="0"/>
              </a:rPr>
              <a:t> 	= &lt;</a:t>
            </a:r>
            <a:r>
              <a:rPr lang="el-GR" sz="4400" dirty="0">
                <a:solidFill>
                  <a:srgbClr val="000000"/>
                </a:solidFill>
                <a:latin typeface="Arial" panose="020B0604020202020204" pitchFamily="34" charset="0"/>
              </a:rPr>
              <a:t>σ</a:t>
            </a:r>
            <a:r>
              <a:rPr lang="en-US" sz="4400" dirty="0">
                <a:solidFill>
                  <a:srgbClr val="000000"/>
                </a:solidFill>
                <a:latin typeface="Arial" panose="020B0604020202020204" pitchFamily="34" charset="0"/>
              </a:rPr>
              <a:t>(I)&gt;/&lt;I&gt;</a:t>
            </a:r>
          </a:p>
        </p:txBody>
      </p:sp>
      <p:sp>
        <p:nvSpPr>
          <p:cNvPr id="7" name="TextBox 6"/>
          <p:cNvSpPr txBox="1"/>
          <p:nvPr/>
        </p:nvSpPr>
        <p:spPr>
          <a:xfrm>
            <a:off x="638628" y="5558972"/>
            <a:ext cx="7295587" cy="523220"/>
          </a:xfrm>
          <a:prstGeom prst="rect">
            <a:avLst/>
          </a:prstGeom>
          <a:noFill/>
        </p:spPr>
        <p:txBody>
          <a:bodyPr wrap="none" rtlCol="0">
            <a:spAutoFit/>
          </a:bodyPr>
          <a:lstStyle/>
          <a:p>
            <a:pPr fontAlgn="base">
              <a:spcBef>
                <a:spcPct val="0"/>
              </a:spcBef>
              <a:spcAft>
                <a:spcPct val="0"/>
              </a:spcAft>
            </a:pPr>
            <a:r>
              <a:rPr lang="en-US" sz="2800" dirty="0">
                <a:solidFill>
                  <a:srgbClr val="FF0000"/>
                </a:solidFill>
                <a:latin typeface="Arial" panose="020B0604020202020204" pitchFamily="34" charset="0"/>
              </a:rPr>
              <a:t>There are </a:t>
            </a:r>
            <a:r>
              <a:rPr lang="en-US" sz="2800" b="1" dirty="0">
                <a:solidFill>
                  <a:srgbClr val="FF0000"/>
                </a:solidFill>
                <a:latin typeface="Arial" panose="020B0604020202020204" pitchFamily="34" charset="0"/>
              </a:rPr>
              <a:t>no</a:t>
            </a:r>
            <a:r>
              <a:rPr lang="en-US" sz="2800" dirty="0">
                <a:solidFill>
                  <a:srgbClr val="FF0000"/>
                </a:solidFill>
                <a:latin typeface="Arial" panose="020B0604020202020204" pitchFamily="34" charset="0"/>
              </a:rPr>
              <a:t> PDB entries that pass this test!</a:t>
            </a:r>
          </a:p>
        </p:txBody>
      </p:sp>
      <p:sp>
        <p:nvSpPr>
          <p:cNvPr id="9"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spTree>
    <p:extLst>
      <p:ext uri="{BB962C8B-B14F-4D97-AF65-F5344CB8AC3E}">
        <p14:creationId xmlns:p14="http://schemas.microsoft.com/office/powerpoint/2010/main" val="58161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1"/>
          <p:cNvSpPr txBox="1">
            <a:spLocks noChangeArrowheads="1"/>
          </p:cNvSpPr>
          <p:nvPr/>
        </p:nvSpPr>
        <p:spPr bwMode="auto">
          <a:xfrm>
            <a:off x="1371600" y="1447800"/>
            <a:ext cx="5410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6000" dirty="0" err="1">
                <a:solidFill>
                  <a:prstClr val="black"/>
                </a:solidFill>
                <a:cs typeface="Arial" panose="020B0604020202020204" pitchFamily="34" charset="0"/>
              </a:rPr>
              <a:t>R</a:t>
            </a:r>
            <a:r>
              <a:rPr lang="en-US" altLang="en-US" sz="6000" baseline="-25000" dirty="0" err="1">
                <a:solidFill>
                  <a:prstClr val="black"/>
                </a:solidFill>
                <a:cs typeface="Arial" panose="020B0604020202020204" pitchFamily="34" charset="0"/>
              </a:rPr>
              <a:t>merge</a:t>
            </a:r>
            <a:r>
              <a:rPr lang="en-US" altLang="en-US" sz="6000" dirty="0">
                <a:solidFill>
                  <a:prstClr val="black"/>
                </a:solidFill>
                <a:cs typeface="Arial" panose="020B0604020202020204" pitchFamily="34" charset="0"/>
              </a:rPr>
              <a:t> = </a:t>
            </a:r>
            <a:r>
              <a:rPr lang="en-US" altLang="en-US" sz="6000" dirty="0" smtClean="0">
                <a:solidFill>
                  <a:prstClr val="black"/>
                </a:solidFill>
                <a:cs typeface="Arial" panose="020B0604020202020204" pitchFamily="34" charset="0"/>
              </a:rPr>
              <a:t>3%</a:t>
            </a:r>
            <a:endParaRPr lang="en-US" altLang="en-US" sz="6000" dirty="0">
              <a:solidFill>
                <a:prstClr val="black"/>
              </a:solidFill>
              <a:cs typeface="Arial" panose="020B0604020202020204" pitchFamily="34" charset="0"/>
            </a:endParaRPr>
          </a:p>
          <a:p>
            <a:pPr eaLnBrk="1" fontAlgn="base" hangingPunct="1">
              <a:spcBef>
                <a:spcPct val="50000"/>
              </a:spcBef>
              <a:spcAft>
                <a:spcPct val="0"/>
              </a:spcAft>
            </a:pPr>
            <a:r>
              <a:rPr lang="en-US" altLang="en-US" sz="6000" dirty="0" err="1" smtClean="0">
                <a:solidFill>
                  <a:prstClr val="black"/>
                </a:solidFill>
                <a:cs typeface="Arial" panose="020B0604020202020204" pitchFamily="34" charset="0"/>
              </a:rPr>
              <a:t>R</a:t>
            </a:r>
            <a:r>
              <a:rPr lang="en-US" altLang="en-US" sz="6000" baseline="-25000" dirty="0" err="1" smtClean="0">
                <a:solidFill>
                  <a:prstClr val="black"/>
                </a:solidFill>
                <a:cs typeface="Arial" panose="020B0604020202020204" pitchFamily="34" charset="0"/>
              </a:rPr>
              <a:t>work</a:t>
            </a:r>
            <a:r>
              <a:rPr lang="en-US" altLang="en-US" sz="6000" dirty="0" smtClean="0">
                <a:solidFill>
                  <a:prstClr val="black"/>
                </a:solidFill>
                <a:cs typeface="Arial" panose="020B0604020202020204" pitchFamily="34" charset="0"/>
              </a:rPr>
              <a:t> </a:t>
            </a:r>
            <a:r>
              <a:rPr lang="en-US" altLang="en-US" sz="6000" dirty="0">
                <a:solidFill>
                  <a:prstClr val="black"/>
                </a:solidFill>
                <a:cs typeface="Arial" panose="020B0604020202020204" pitchFamily="34" charset="0"/>
              </a:rPr>
              <a:t>= </a:t>
            </a:r>
            <a:r>
              <a:rPr lang="en-US" altLang="en-US" sz="6000" dirty="0" smtClean="0">
                <a:solidFill>
                  <a:prstClr val="black"/>
                </a:solidFill>
                <a:cs typeface="Arial" panose="020B0604020202020204" pitchFamily="34" charset="0"/>
              </a:rPr>
              <a:t>20%</a:t>
            </a:r>
            <a:endParaRPr lang="en-US" altLang="en-US" sz="6000" dirty="0">
              <a:solidFill>
                <a:prstClr val="black"/>
              </a:solidFill>
              <a:cs typeface="Arial" panose="020B0604020202020204" pitchFamily="34" charset="0"/>
            </a:endParaRPr>
          </a:p>
          <a:p>
            <a:pPr eaLnBrk="1" fontAlgn="base" hangingPunct="1">
              <a:spcBef>
                <a:spcPct val="50000"/>
              </a:spcBef>
              <a:spcAft>
                <a:spcPct val="0"/>
              </a:spcAft>
            </a:pPr>
            <a:r>
              <a:rPr lang="en-US" altLang="en-US" sz="6000" dirty="0" err="1">
                <a:solidFill>
                  <a:prstClr val="black"/>
                </a:solidFill>
                <a:cs typeface="Arial" panose="020B0604020202020204" pitchFamily="34" charset="0"/>
              </a:rPr>
              <a:t>R</a:t>
            </a:r>
            <a:r>
              <a:rPr lang="en-US" altLang="en-US" sz="6000" baseline="-25000" dirty="0" err="1">
                <a:solidFill>
                  <a:prstClr val="black"/>
                </a:solidFill>
                <a:cs typeface="Arial" panose="020B0604020202020204" pitchFamily="34" charset="0"/>
              </a:rPr>
              <a:t>free</a:t>
            </a:r>
            <a:r>
              <a:rPr lang="en-US" altLang="en-US" sz="6000" dirty="0">
                <a:solidFill>
                  <a:prstClr val="black"/>
                </a:solidFill>
                <a:cs typeface="Arial" panose="020B0604020202020204" pitchFamily="34" charset="0"/>
              </a:rPr>
              <a:t> = </a:t>
            </a:r>
            <a:r>
              <a:rPr lang="en-US" altLang="en-US" sz="6000" dirty="0" smtClean="0">
                <a:solidFill>
                  <a:prstClr val="black"/>
                </a:solidFill>
                <a:cs typeface="Arial" panose="020B0604020202020204" pitchFamily="34" charset="0"/>
              </a:rPr>
              <a:t>24%</a:t>
            </a:r>
            <a:endParaRPr lang="en-US" altLang="en-US" sz="6000" dirty="0">
              <a:solidFill>
                <a:prstClr val="black"/>
              </a:solidFill>
              <a:cs typeface="Arial" panose="020B0604020202020204" pitchFamily="34" charset="0"/>
            </a:endParaRPr>
          </a:p>
        </p:txBody>
      </p:sp>
      <p:sp>
        <p:nvSpPr>
          <p:cNvPr id="2" name="TextBox 1"/>
          <p:cNvSpPr txBox="1"/>
          <p:nvPr/>
        </p:nvSpPr>
        <p:spPr>
          <a:xfrm>
            <a:off x="6400800" y="1676400"/>
            <a:ext cx="1983236" cy="830997"/>
          </a:xfrm>
          <a:prstGeom prst="rect">
            <a:avLst/>
          </a:prstGeom>
          <a:noFill/>
        </p:spPr>
        <p:txBody>
          <a:bodyPr wrap="none" rtlCol="0">
            <a:spAutoFit/>
          </a:bodyPr>
          <a:lstStyle/>
          <a:p>
            <a:pPr algn="ctr"/>
            <a:r>
              <a:rPr lang="en-US" sz="2400" dirty="0" smtClean="0">
                <a:solidFill>
                  <a:prstClr val="black"/>
                </a:solidFill>
                <a:latin typeface="Arial" panose="020B0604020202020204" pitchFamily="34" charset="0"/>
                <a:cs typeface="Arial" panose="020B0604020202020204" pitchFamily="34" charset="0"/>
              </a:rPr>
              <a:t>Experimental</a:t>
            </a:r>
          </a:p>
          <a:p>
            <a:pPr algn="ctr"/>
            <a:r>
              <a:rPr lang="en-US" sz="2400" dirty="0">
                <a:solidFill>
                  <a:prstClr val="black"/>
                </a:solidFill>
                <a:latin typeface="Arial" panose="020B0604020202020204" pitchFamily="34" charset="0"/>
                <a:cs typeface="Arial" panose="020B0604020202020204" pitchFamily="34" charset="0"/>
              </a:rPr>
              <a:t>e</a:t>
            </a:r>
            <a:r>
              <a:rPr lang="en-US" sz="2400" dirty="0" smtClean="0">
                <a:solidFill>
                  <a:prstClr val="black"/>
                </a:solidFill>
                <a:latin typeface="Arial" panose="020B0604020202020204" pitchFamily="34" charset="0"/>
                <a:cs typeface="Arial" panose="020B0604020202020204" pitchFamily="34" charset="0"/>
              </a:rPr>
              <a:t>rror</a:t>
            </a:r>
          </a:p>
        </p:txBody>
      </p:sp>
      <p:sp>
        <p:nvSpPr>
          <p:cNvPr id="21" name="TextBox 20"/>
          <p:cNvSpPr txBox="1"/>
          <p:nvPr/>
        </p:nvSpPr>
        <p:spPr>
          <a:xfrm>
            <a:off x="6477000" y="4114800"/>
            <a:ext cx="1850186" cy="830997"/>
          </a:xfrm>
          <a:prstGeom prst="rect">
            <a:avLst/>
          </a:prstGeom>
          <a:noFill/>
        </p:spPr>
        <p:txBody>
          <a:bodyPr wrap="none" rtlCol="0">
            <a:spAutoFit/>
          </a:bodyPr>
          <a:lstStyle/>
          <a:p>
            <a:pPr algn="ctr"/>
            <a:r>
              <a:rPr lang="en-US" sz="2400" dirty="0" smtClean="0">
                <a:solidFill>
                  <a:prstClr val="black"/>
                </a:solidFill>
                <a:latin typeface="Arial" panose="020B0604020202020204" pitchFamily="34" charset="0"/>
                <a:cs typeface="Arial" panose="020B0604020202020204" pitchFamily="34" charset="0"/>
              </a:rPr>
              <a:t>“systematic”</a:t>
            </a:r>
          </a:p>
          <a:p>
            <a:pPr algn="ctr"/>
            <a:r>
              <a:rPr lang="en-US" sz="2400" dirty="0">
                <a:solidFill>
                  <a:prstClr val="black"/>
                </a:solidFill>
                <a:latin typeface="Arial" panose="020B0604020202020204" pitchFamily="34" charset="0"/>
                <a:cs typeface="Arial" panose="020B0604020202020204" pitchFamily="34" charset="0"/>
              </a:rPr>
              <a:t>e</a:t>
            </a:r>
            <a:r>
              <a:rPr lang="en-US" sz="2400" dirty="0" smtClean="0">
                <a:solidFill>
                  <a:prstClr val="black"/>
                </a:solidFill>
                <a:latin typeface="Arial" panose="020B0604020202020204" pitchFamily="34" charset="0"/>
                <a:cs typeface="Arial" panose="020B0604020202020204" pitchFamily="34" charset="0"/>
              </a:rPr>
              <a:t>rror</a:t>
            </a:r>
          </a:p>
        </p:txBody>
      </p:sp>
      <p:cxnSp>
        <p:nvCxnSpPr>
          <p:cNvPr id="4" name="Straight Arrow Connector 3"/>
          <p:cNvCxnSpPr>
            <a:stCxn id="2" idx="2"/>
            <a:endCxn id="21" idx="0"/>
          </p:cNvCxnSpPr>
          <p:nvPr/>
        </p:nvCxnSpPr>
        <p:spPr>
          <a:xfrm>
            <a:off x="7392418" y="2507397"/>
            <a:ext cx="9675" cy="1607403"/>
          </a:xfrm>
          <a:prstGeom prst="straightConnector1">
            <a:avLst/>
          </a:prstGeom>
          <a:ln w="762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04800" y="5410200"/>
            <a:ext cx="4043094" cy="461665"/>
          </a:xfrm>
          <a:prstGeom prst="rect">
            <a:avLst/>
          </a:prstGeom>
          <a:noFill/>
        </p:spPr>
        <p:txBody>
          <a:bodyPr wrap="none" rtlCol="0">
            <a:spAutoFit/>
          </a:bodyPr>
          <a:lstStyle/>
          <a:p>
            <a:r>
              <a:rPr lang="en-US" sz="2400" dirty="0" smtClean="0">
                <a:solidFill>
                  <a:prstClr val="black"/>
                </a:solidFill>
                <a:latin typeface="Arial" panose="020B0604020202020204" pitchFamily="34" charset="0"/>
                <a:cs typeface="Arial" panose="020B0604020202020204" pitchFamily="34" charset="0"/>
              </a:rPr>
              <a:t>20% of carbon atom = 1.2 e</a:t>
            </a:r>
            <a:r>
              <a:rPr lang="en-US" sz="2400" baseline="30000" dirty="0" smtClean="0">
                <a:solidFill>
                  <a:prstClr val="black"/>
                </a:solidFill>
                <a:latin typeface="Arial" panose="020B0604020202020204" pitchFamily="34" charset="0"/>
                <a:cs typeface="Arial" panose="020B0604020202020204" pitchFamily="34" charset="0"/>
              </a:rPr>
              <a:t>-</a:t>
            </a:r>
          </a:p>
        </p:txBody>
      </p:sp>
      <p:sp>
        <p:nvSpPr>
          <p:cNvPr id="9" name="TextBox 8"/>
          <p:cNvSpPr txBox="1"/>
          <p:nvPr/>
        </p:nvSpPr>
        <p:spPr>
          <a:xfrm>
            <a:off x="4876800" y="5410200"/>
            <a:ext cx="3871573" cy="461665"/>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5</a:t>
            </a:r>
            <a:r>
              <a:rPr lang="en-US" sz="2400" dirty="0" smtClean="0">
                <a:solidFill>
                  <a:prstClr val="black"/>
                </a:solidFill>
                <a:latin typeface="Arial" panose="020B0604020202020204" pitchFamily="34" charset="0"/>
                <a:cs typeface="Arial" panose="020B0604020202020204" pitchFamily="34" charset="0"/>
              </a:rPr>
              <a:t>% of carbon atom = </a:t>
            </a:r>
            <a:r>
              <a:rPr lang="en-US" sz="2400" dirty="0" smtClean="0">
                <a:solidFill>
                  <a:srgbClr val="00B050"/>
                </a:solidFill>
                <a:latin typeface="Arial" panose="020B0604020202020204" pitchFamily="34" charset="0"/>
                <a:cs typeface="Arial" panose="020B0604020202020204" pitchFamily="34" charset="0"/>
              </a:rPr>
              <a:t>0.3 e</a:t>
            </a:r>
            <a:r>
              <a:rPr lang="en-US" sz="2400" baseline="30000" dirty="0" smtClean="0">
                <a:solidFill>
                  <a:srgbClr val="00B050"/>
                </a:solidFill>
                <a:latin typeface="Arial" panose="020B0604020202020204" pitchFamily="34" charset="0"/>
                <a:cs typeface="Arial" panose="020B0604020202020204" pitchFamily="34" charset="0"/>
              </a:rPr>
              <a:t>-</a:t>
            </a:r>
          </a:p>
        </p:txBody>
      </p:sp>
      <p:sp>
        <p:nvSpPr>
          <p:cNvPr id="6" name="TextBox 5"/>
          <p:cNvSpPr txBox="1"/>
          <p:nvPr/>
        </p:nvSpPr>
        <p:spPr>
          <a:xfrm>
            <a:off x="91407" y="6172200"/>
            <a:ext cx="8900193" cy="461665"/>
          </a:xfrm>
          <a:prstGeom prst="rect">
            <a:avLst/>
          </a:prstGeom>
          <a:noFill/>
        </p:spPr>
        <p:txBody>
          <a:bodyPr wrap="none" rtlCol="0">
            <a:spAutoFit/>
          </a:bodyPr>
          <a:lstStyle/>
          <a:p>
            <a:r>
              <a:rPr lang="en-US" sz="2400" dirty="0" smtClean="0">
                <a:solidFill>
                  <a:srgbClr val="FF0000"/>
                </a:solidFill>
                <a:latin typeface="Arial" panose="020B0604020202020204" pitchFamily="34" charset="0"/>
                <a:cs typeface="Arial" panose="020B0604020202020204" pitchFamily="34" charset="0"/>
              </a:rPr>
              <a:t>Closing the R-factor gap will enable study of 1-electron changes</a:t>
            </a:r>
          </a:p>
        </p:txBody>
      </p:sp>
      <p:sp>
        <p:nvSpPr>
          <p:cNvPr id="11"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sp>
        <p:nvSpPr>
          <p:cNvPr id="3" name="Freeform 2"/>
          <p:cNvSpPr/>
          <p:nvPr/>
        </p:nvSpPr>
        <p:spPr>
          <a:xfrm>
            <a:off x="5913107" y="678426"/>
            <a:ext cx="1444423" cy="2698955"/>
          </a:xfrm>
          <a:custGeom>
            <a:avLst/>
            <a:gdLst>
              <a:gd name="connsiteX0" fmla="*/ 1077628 w 1444423"/>
              <a:gd name="connsiteY0" fmla="*/ 0 h 2698955"/>
              <a:gd name="connsiteX1" fmla="*/ 1387345 w 1444423"/>
              <a:gd name="connsiteY1" fmla="*/ 545690 h 2698955"/>
              <a:gd name="connsiteX2" fmla="*/ 59990 w 1444423"/>
              <a:gd name="connsiteY2" fmla="*/ 1135626 h 2698955"/>
              <a:gd name="connsiteX3" fmla="*/ 340209 w 1444423"/>
              <a:gd name="connsiteY3" fmla="*/ 2182761 h 2698955"/>
              <a:gd name="connsiteX4" fmla="*/ 1343099 w 1444423"/>
              <a:gd name="connsiteY4" fmla="*/ 2698955 h 2698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423" h="2698955">
                <a:moveTo>
                  <a:pt x="1077628" y="0"/>
                </a:moveTo>
                <a:cubicBezTo>
                  <a:pt x="1317289" y="178209"/>
                  <a:pt x="1556951" y="356419"/>
                  <a:pt x="1387345" y="545690"/>
                </a:cubicBezTo>
                <a:cubicBezTo>
                  <a:pt x="1217739" y="734961"/>
                  <a:pt x="234513" y="862781"/>
                  <a:pt x="59990" y="1135626"/>
                </a:cubicBezTo>
                <a:cubicBezTo>
                  <a:pt x="-114533" y="1408471"/>
                  <a:pt x="126358" y="1922206"/>
                  <a:pt x="340209" y="2182761"/>
                </a:cubicBezTo>
                <a:cubicBezTo>
                  <a:pt x="554060" y="2443316"/>
                  <a:pt x="948579" y="2571135"/>
                  <a:pt x="1343099" y="2698955"/>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703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5" grpId="0"/>
      <p:bldP spid="9" grpId="0"/>
      <p:bldP spid="6" grpId="0"/>
      <p:bldP spid="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57263" name="Group 15"/>
          <p:cNvGrpSpPr>
            <a:grpSpLocks/>
          </p:cNvGrpSpPr>
          <p:nvPr/>
        </p:nvGrpSpPr>
        <p:grpSpPr bwMode="auto">
          <a:xfrm>
            <a:off x="1887538" y="2852738"/>
            <a:ext cx="3981450" cy="2387600"/>
            <a:chOff x="1189" y="1797"/>
            <a:chExt cx="2508" cy="1504"/>
          </a:xfrm>
        </p:grpSpPr>
        <p:pic>
          <p:nvPicPr>
            <p:cNvPr id="7180"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1" name="Group 5"/>
            <p:cNvGrpSpPr>
              <a:grpSpLocks/>
            </p:cNvGrpSpPr>
            <p:nvPr/>
          </p:nvGrpSpPr>
          <p:grpSpPr bwMode="auto">
            <a:xfrm>
              <a:off x="1189" y="2413"/>
              <a:ext cx="984" cy="231"/>
              <a:chOff x="1649" y="3255"/>
              <a:chExt cx="984" cy="231"/>
            </a:xfrm>
          </p:grpSpPr>
          <p:sp>
            <p:nvSpPr>
              <p:cNvPr id="7182"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7183"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bg1"/>
                    </a:solidFill>
                  </a:rPr>
                  <a:t>MLFSOM</a:t>
                </a:r>
              </a:p>
            </p:txBody>
          </p:sp>
        </p:grpSp>
      </p:grpSp>
      <p:grpSp>
        <p:nvGrpSpPr>
          <p:cNvPr id="2357262" name="Group 14"/>
          <p:cNvGrpSpPr>
            <a:grpSpLocks/>
          </p:cNvGrpSpPr>
          <p:nvPr/>
        </p:nvGrpSpPr>
        <p:grpSpPr bwMode="auto">
          <a:xfrm>
            <a:off x="5868988" y="3246439"/>
            <a:ext cx="3275012" cy="1570038"/>
            <a:chOff x="3697" y="2045"/>
            <a:chExt cx="2063" cy="989"/>
          </a:xfrm>
        </p:grpSpPr>
        <p:grpSp>
          <p:nvGrpSpPr>
            <p:cNvPr id="7176" name="Group 8"/>
            <p:cNvGrpSpPr>
              <a:grpSpLocks/>
            </p:cNvGrpSpPr>
            <p:nvPr/>
          </p:nvGrpSpPr>
          <p:grpSpPr bwMode="auto">
            <a:xfrm>
              <a:off x="3697" y="2413"/>
              <a:ext cx="894" cy="231"/>
              <a:chOff x="2414" y="3258"/>
              <a:chExt cx="1347" cy="231"/>
            </a:xfrm>
          </p:grpSpPr>
          <p:sp>
            <p:nvSpPr>
              <p:cNvPr id="7178"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7179"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latin typeface="Comic Sans MS" pitchFamily="66" charset="0"/>
                  </a:rPr>
                  <a:t>Elves</a:t>
                </a:r>
              </a:p>
            </p:txBody>
          </p:sp>
        </p:grpSp>
        <p:sp>
          <p:nvSpPr>
            <p:cNvPr id="7177" name="Text Box 11"/>
            <p:cNvSpPr txBox="1">
              <a:spLocks noChangeArrowheads="1"/>
            </p:cNvSpPr>
            <p:nvPr/>
          </p:nvSpPr>
          <p:spPr bwMode="auto">
            <a:xfrm>
              <a:off x="4624" y="2045"/>
              <a:ext cx="113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dirty="0" err="1"/>
                <a:t>R</a:t>
              </a:r>
              <a:r>
                <a:rPr lang="en-US" altLang="en-US" sz="2400" baseline="-25000" dirty="0" err="1"/>
                <a:t>merge</a:t>
              </a:r>
              <a:r>
                <a:rPr lang="en-US" altLang="en-US" sz="2400" dirty="0"/>
                <a:t> = 6%</a:t>
              </a:r>
            </a:p>
            <a:p>
              <a:pPr eaLnBrk="1" hangingPunct="1">
                <a:spcBef>
                  <a:spcPct val="50000"/>
                </a:spcBef>
              </a:pPr>
              <a:r>
                <a:rPr lang="en-US" altLang="en-US" sz="2400" dirty="0" err="1"/>
                <a:t>R</a:t>
              </a:r>
              <a:r>
                <a:rPr lang="en-US" altLang="en-US" sz="2400" baseline="-25000" dirty="0" err="1"/>
                <a:t>cryst</a:t>
              </a:r>
              <a:r>
                <a:rPr lang="en-US" altLang="en-US" sz="2400" dirty="0"/>
                <a:t> = 17%</a:t>
              </a:r>
            </a:p>
            <a:p>
              <a:pPr eaLnBrk="1" hangingPunct="1">
                <a:spcBef>
                  <a:spcPct val="50000"/>
                </a:spcBef>
              </a:pPr>
              <a:r>
                <a:rPr lang="en-US" altLang="en-US" sz="2400" dirty="0" err="1"/>
                <a:t>R</a:t>
              </a:r>
              <a:r>
                <a:rPr lang="en-US" altLang="en-US" sz="2400" baseline="-25000" dirty="0" err="1"/>
                <a:t>free</a:t>
              </a:r>
              <a:r>
                <a:rPr lang="en-US" altLang="en-US" sz="2400" dirty="0"/>
                <a:t> = 20%</a:t>
              </a:r>
            </a:p>
          </p:txBody>
        </p:sp>
      </p:grpSp>
      <p:sp>
        <p:nvSpPr>
          <p:cNvPr id="7174"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dirty="0"/>
              <a:t>multi-conformer PDB file</a:t>
            </a:r>
          </a:p>
        </p:txBody>
      </p:sp>
      <p:sp>
        <p:nvSpPr>
          <p:cNvPr id="7175" name="Text Box 13"/>
          <p:cNvSpPr txBox="1">
            <a:spLocks noChangeArrowheads="1"/>
          </p:cNvSpPr>
          <p:nvPr/>
        </p:nvSpPr>
        <p:spPr bwMode="auto">
          <a:xfrm>
            <a:off x="663575" y="49799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1H87</a:t>
            </a:r>
          </a:p>
        </p:txBody>
      </p:sp>
      <p:sp>
        <p:nvSpPr>
          <p:cNvPr id="2" name="Rectangle 1"/>
          <p:cNvSpPr/>
          <p:nvPr/>
        </p:nvSpPr>
        <p:spPr>
          <a:xfrm>
            <a:off x="0" y="6211669"/>
            <a:ext cx="9144000" cy="923330"/>
          </a:xfrm>
          <a:prstGeom prst="rect">
            <a:avLst/>
          </a:prstGeom>
        </p:spPr>
        <p:txBody>
          <a:bodyPr wrap="square">
            <a:spAutoFit/>
          </a:bodyPr>
          <a:lstStyle/>
          <a:p>
            <a:r>
              <a:rPr lang="en-US" dirty="0" smtClean="0">
                <a:latin typeface="Arial" panose="020B0604020202020204" pitchFamily="34" charset="0"/>
              </a:rPr>
              <a:t>Holton, </a:t>
            </a:r>
            <a:r>
              <a:rPr lang="en-US" dirty="0" err="1" smtClean="0">
                <a:latin typeface="Arial" panose="020B0604020202020204" pitchFamily="34" charset="0"/>
              </a:rPr>
              <a:t>Classen</a:t>
            </a:r>
            <a:r>
              <a:rPr lang="en-US" dirty="0" smtClean="0">
                <a:latin typeface="Arial" panose="020B0604020202020204" pitchFamily="34" charset="0"/>
              </a:rPr>
              <a:t>, Frankel </a:t>
            </a:r>
            <a:r>
              <a:rPr lang="en-US" dirty="0">
                <a:latin typeface="Arial" panose="020B0604020202020204" pitchFamily="34" charset="0"/>
              </a:rPr>
              <a:t>&amp; </a:t>
            </a:r>
            <a:r>
              <a:rPr lang="en-US" dirty="0" err="1" smtClean="0">
                <a:latin typeface="Arial" panose="020B0604020202020204" pitchFamily="34" charset="0"/>
              </a:rPr>
              <a:t>Tainer</a:t>
            </a:r>
            <a:r>
              <a:rPr lang="en-US" dirty="0" smtClean="0">
                <a:latin typeface="Arial" panose="020B0604020202020204" pitchFamily="34" charset="0"/>
              </a:rPr>
              <a:t> </a:t>
            </a:r>
            <a:r>
              <a:rPr lang="en-US" dirty="0">
                <a:latin typeface="Arial" panose="020B0604020202020204" pitchFamily="34" charset="0"/>
              </a:rPr>
              <a:t>(2014)."The R-factor gap in macromolecular crystallography: an untapped potential for insights on accurate structures", </a:t>
            </a:r>
            <a:r>
              <a:rPr lang="en-US" i="1" dirty="0">
                <a:latin typeface="Arial" panose="020B0604020202020204" pitchFamily="34" charset="0"/>
              </a:rPr>
              <a:t>FEBS J.</a:t>
            </a:r>
            <a:r>
              <a:rPr lang="en-US" dirty="0">
                <a:latin typeface="Arial" panose="020B0604020202020204" pitchFamily="34" charset="0"/>
              </a:rPr>
              <a:t> </a:t>
            </a:r>
            <a:r>
              <a:rPr lang="en-US" b="1" dirty="0">
                <a:latin typeface="Arial" panose="020B0604020202020204" pitchFamily="34" charset="0"/>
              </a:rPr>
              <a:t>281</a:t>
            </a:r>
            <a:r>
              <a:rPr lang="en-US" dirty="0">
                <a:latin typeface="Arial" panose="020B0604020202020204" pitchFamily="34" charset="0"/>
              </a:rPr>
              <a:t>, 4046-4060. </a:t>
            </a:r>
          </a:p>
        </p:txBody>
      </p:sp>
    </p:spTree>
    <p:extLst>
      <p:ext uri="{BB962C8B-B14F-4D97-AF65-F5344CB8AC3E}">
        <p14:creationId xmlns:p14="http://schemas.microsoft.com/office/powerpoint/2010/main" val="1130862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57263"/>
                                        </p:tgtEl>
                                        <p:attrNameLst>
                                          <p:attrName>style.visibility</p:attrName>
                                        </p:attrNameLst>
                                      </p:cBhvr>
                                      <p:to>
                                        <p:strVal val="visible"/>
                                      </p:to>
                                    </p:set>
                                    <p:animEffect transition="in" filter="wipe(left)">
                                      <p:cBhvr>
                                        <p:cTn id="7" dur="500"/>
                                        <p:tgtEl>
                                          <p:spTgt spid="23572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357262"/>
                                        </p:tgtEl>
                                        <p:attrNameLst>
                                          <p:attrName>style.visibility</p:attrName>
                                        </p:attrNameLst>
                                      </p:cBhvr>
                                      <p:to>
                                        <p:strVal val="visible"/>
                                      </p:to>
                                    </p:set>
                                    <p:animEffect transition="in" filter="wipe(left)">
                                      <p:cBhvr>
                                        <p:cTn id="12" dur="500"/>
                                        <p:tgtEl>
                                          <p:spTgt spid="2357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3450" y="2852738"/>
            <a:ext cx="23955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p:cNvGrpSpPr>
            <a:grpSpLocks/>
          </p:cNvGrpSpPr>
          <p:nvPr/>
        </p:nvGrpSpPr>
        <p:grpSpPr bwMode="auto">
          <a:xfrm>
            <a:off x="1887538" y="3830638"/>
            <a:ext cx="1562100" cy="366712"/>
            <a:chOff x="1649" y="3255"/>
            <a:chExt cx="984" cy="231"/>
          </a:xfrm>
        </p:grpSpPr>
        <p:sp>
          <p:nvSpPr>
            <p:cNvPr id="8205"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206"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bg1"/>
                  </a:solidFill>
                </a:rPr>
                <a:t>MLFSOM</a:t>
              </a:r>
            </a:p>
          </p:txBody>
        </p:sp>
      </p:grpSp>
      <p:grpSp>
        <p:nvGrpSpPr>
          <p:cNvPr id="8198" name="Group 8"/>
          <p:cNvGrpSpPr>
            <a:grpSpLocks/>
          </p:cNvGrpSpPr>
          <p:nvPr/>
        </p:nvGrpSpPr>
        <p:grpSpPr bwMode="auto">
          <a:xfrm>
            <a:off x="5868988" y="3830638"/>
            <a:ext cx="1419225" cy="366712"/>
            <a:chOff x="2414" y="3258"/>
            <a:chExt cx="1347" cy="231"/>
          </a:xfrm>
        </p:grpSpPr>
        <p:sp>
          <p:nvSpPr>
            <p:cNvPr id="820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8204"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chemeClr val="bg1"/>
                  </a:solidFill>
                  <a:latin typeface="Comic Sans MS" pitchFamily="66" charset="0"/>
                </a:rPr>
                <a:t>Elves</a:t>
              </a:r>
            </a:p>
          </p:txBody>
        </p:sp>
      </p:grpSp>
      <p:sp>
        <p:nvSpPr>
          <p:cNvPr id="8199" name="Text Box 11"/>
          <p:cNvSpPr txBox="1">
            <a:spLocks noChangeArrowheads="1"/>
          </p:cNvSpPr>
          <p:nvPr/>
        </p:nvSpPr>
        <p:spPr bwMode="auto">
          <a:xfrm>
            <a:off x="7340600" y="3246438"/>
            <a:ext cx="1803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dirty="0" err="1"/>
              <a:t>R</a:t>
            </a:r>
            <a:r>
              <a:rPr lang="en-US" altLang="en-US" sz="2400" baseline="-25000" dirty="0" err="1"/>
              <a:t>merge</a:t>
            </a:r>
            <a:r>
              <a:rPr lang="en-US" altLang="en-US" sz="2400" dirty="0"/>
              <a:t> = 6%</a:t>
            </a:r>
          </a:p>
          <a:p>
            <a:pPr eaLnBrk="1" hangingPunct="1">
              <a:spcBef>
                <a:spcPct val="50000"/>
              </a:spcBef>
            </a:pPr>
            <a:r>
              <a:rPr lang="en-US" altLang="en-US" sz="2400" dirty="0" err="1"/>
              <a:t>R</a:t>
            </a:r>
            <a:r>
              <a:rPr lang="en-US" altLang="en-US" sz="2400" baseline="-25000" dirty="0" err="1"/>
              <a:t>cryst</a:t>
            </a:r>
            <a:r>
              <a:rPr lang="en-US" altLang="en-US" sz="2400" dirty="0"/>
              <a:t> = 7%</a:t>
            </a:r>
          </a:p>
          <a:p>
            <a:pPr eaLnBrk="1" hangingPunct="1">
              <a:spcBef>
                <a:spcPct val="50000"/>
              </a:spcBef>
            </a:pPr>
            <a:r>
              <a:rPr lang="en-US" altLang="en-US" sz="2400" dirty="0" err="1"/>
              <a:t>R</a:t>
            </a:r>
            <a:r>
              <a:rPr lang="en-US" altLang="en-US" sz="2400" baseline="-25000" dirty="0" err="1"/>
              <a:t>free</a:t>
            </a:r>
            <a:r>
              <a:rPr lang="en-US" altLang="en-US" sz="2400" dirty="0"/>
              <a:t> = 8%</a:t>
            </a:r>
          </a:p>
        </p:txBody>
      </p:sp>
      <p:sp>
        <p:nvSpPr>
          <p:cNvPr id="8200"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dirty="0"/>
              <a:t>multi-conformer PDB file</a:t>
            </a:r>
          </a:p>
        </p:txBody>
      </p:sp>
      <p:sp>
        <p:nvSpPr>
          <p:cNvPr id="8201"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1H87</a:t>
            </a:r>
          </a:p>
        </p:txBody>
      </p:sp>
      <p:sp>
        <p:nvSpPr>
          <p:cNvPr id="8202" name="Freeform 14"/>
          <p:cNvSpPr>
            <a:spLocks/>
          </p:cNvSpPr>
          <p:nvPr/>
        </p:nvSpPr>
        <p:spPr bwMode="auto">
          <a:xfrm flipV="1">
            <a:off x="1444399" y="2220685"/>
            <a:ext cx="6137275" cy="970643"/>
          </a:xfrm>
          <a:custGeom>
            <a:avLst/>
            <a:gdLst>
              <a:gd name="T0" fmla="*/ 0 w 3866"/>
              <a:gd name="T1" fmla="*/ 339725 h 973"/>
              <a:gd name="T2" fmla="*/ 3625850 w 3866"/>
              <a:gd name="T3" fmla="*/ 1487488 h 973"/>
              <a:gd name="T4" fmla="*/ 6137275 w 3866"/>
              <a:gd name="T5" fmla="*/ 0 h 973"/>
              <a:gd name="T6" fmla="*/ 0 60000 65536"/>
              <a:gd name="T7" fmla="*/ 0 60000 65536"/>
              <a:gd name="T8" fmla="*/ 0 60000 65536"/>
            </a:gdLst>
            <a:ahLst/>
            <a:cxnLst>
              <a:cxn ang="T6">
                <a:pos x="T0" y="T1"/>
              </a:cxn>
              <a:cxn ang="T7">
                <a:pos x="T2" y="T3"/>
              </a:cxn>
              <a:cxn ang="T8">
                <a:pos x="T4" y="T5"/>
              </a:cxn>
            </a:cxnLst>
            <a:rect l="0" t="0" r="r" b="b"/>
            <a:pathLst>
              <a:path w="3866" h="973">
                <a:moveTo>
                  <a:pt x="0" y="214"/>
                </a:moveTo>
                <a:cubicBezTo>
                  <a:pt x="820" y="593"/>
                  <a:pt x="1640" y="973"/>
                  <a:pt x="2284" y="937"/>
                </a:cubicBezTo>
                <a:cubicBezTo>
                  <a:pt x="2928" y="901"/>
                  <a:pt x="3397" y="450"/>
                  <a:pt x="3866"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15" name="Rectangle 14"/>
          <p:cNvSpPr/>
          <p:nvPr/>
        </p:nvSpPr>
        <p:spPr>
          <a:xfrm>
            <a:off x="0" y="6211669"/>
            <a:ext cx="9144000" cy="923330"/>
          </a:xfrm>
          <a:prstGeom prst="rect">
            <a:avLst/>
          </a:prstGeom>
        </p:spPr>
        <p:txBody>
          <a:bodyPr wrap="square">
            <a:spAutoFit/>
          </a:bodyPr>
          <a:lstStyle/>
          <a:p>
            <a:r>
              <a:rPr lang="en-US" dirty="0" smtClean="0">
                <a:latin typeface="Arial" panose="020B0604020202020204" pitchFamily="34" charset="0"/>
              </a:rPr>
              <a:t>Holton, </a:t>
            </a:r>
            <a:r>
              <a:rPr lang="en-US" dirty="0" err="1" smtClean="0">
                <a:latin typeface="Arial" panose="020B0604020202020204" pitchFamily="34" charset="0"/>
              </a:rPr>
              <a:t>Classen</a:t>
            </a:r>
            <a:r>
              <a:rPr lang="en-US" dirty="0" smtClean="0">
                <a:latin typeface="Arial" panose="020B0604020202020204" pitchFamily="34" charset="0"/>
              </a:rPr>
              <a:t>, Frankel </a:t>
            </a:r>
            <a:r>
              <a:rPr lang="en-US" dirty="0">
                <a:latin typeface="Arial" panose="020B0604020202020204" pitchFamily="34" charset="0"/>
              </a:rPr>
              <a:t>&amp; </a:t>
            </a:r>
            <a:r>
              <a:rPr lang="en-US" dirty="0" err="1" smtClean="0">
                <a:latin typeface="Arial" panose="020B0604020202020204" pitchFamily="34" charset="0"/>
              </a:rPr>
              <a:t>Tainer</a:t>
            </a:r>
            <a:r>
              <a:rPr lang="en-US" dirty="0" smtClean="0">
                <a:latin typeface="Arial" panose="020B0604020202020204" pitchFamily="34" charset="0"/>
              </a:rPr>
              <a:t> </a:t>
            </a:r>
            <a:r>
              <a:rPr lang="en-US" dirty="0">
                <a:latin typeface="Arial" panose="020B0604020202020204" pitchFamily="34" charset="0"/>
              </a:rPr>
              <a:t>(2014)."The R-factor gap in macromolecular crystallography: an untapped potential for insights on accurate structures", </a:t>
            </a:r>
            <a:r>
              <a:rPr lang="en-US" i="1" dirty="0">
                <a:latin typeface="Arial" panose="020B0604020202020204" pitchFamily="34" charset="0"/>
              </a:rPr>
              <a:t>FEBS J.</a:t>
            </a:r>
            <a:r>
              <a:rPr lang="en-US" dirty="0">
                <a:latin typeface="Arial" panose="020B0604020202020204" pitchFamily="34" charset="0"/>
              </a:rPr>
              <a:t> </a:t>
            </a:r>
            <a:r>
              <a:rPr lang="en-US" b="1" dirty="0">
                <a:latin typeface="Arial" panose="020B0604020202020204" pitchFamily="34" charset="0"/>
              </a:rPr>
              <a:t>281</a:t>
            </a:r>
            <a:r>
              <a:rPr lang="en-US" dirty="0">
                <a:latin typeface="Arial" panose="020B0604020202020204" pitchFamily="34" charset="0"/>
              </a:rPr>
              <a:t>, 4046-4060. </a:t>
            </a:r>
          </a:p>
        </p:txBody>
      </p:sp>
    </p:spTree>
    <p:extLst>
      <p:ext uri="{BB962C8B-B14F-4D97-AF65-F5344CB8AC3E}">
        <p14:creationId xmlns:p14="http://schemas.microsoft.com/office/powerpoint/2010/main" val="1991803430"/>
      </p:ext>
    </p:extLst>
  </p:cSld>
  <p:clrMapOvr>
    <a:masterClrMapping/>
  </p:clrMapOvr>
  <p:transition spd="slow">
    <p:wipe dir="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91941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12"/>
          <p:cNvSpPr txBox="1">
            <a:spLocks noChangeArrowheads="1"/>
          </p:cNvSpPr>
          <p:nvPr/>
        </p:nvSpPr>
        <p:spPr bwMode="auto">
          <a:xfrm>
            <a:off x="2228850" y="1600200"/>
            <a:ext cx="4684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2400" dirty="0"/>
              <a:t>single-conformer PDB file</a:t>
            </a:r>
          </a:p>
        </p:txBody>
      </p:sp>
      <p:sp>
        <p:nvSpPr>
          <p:cNvPr id="9222" name="Text Box 13"/>
          <p:cNvSpPr txBox="1">
            <a:spLocks noChangeArrowheads="1"/>
          </p:cNvSpPr>
          <p:nvPr/>
        </p:nvSpPr>
        <p:spPr bwMode="auto">
          <a:xfrm>
            <a:off x="663575" y="4979988"/>
            <a:ext cx="1766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dirty="0"/>
              <a:t>1H87; </a:t>
            </a:r>
            <a:r>
              <a:rPr lang="en-US" altLang="en-US" dirty="0" err="1"/>
              <a:t>conf</a:t>
            </a:r>
            <a:r>
              <a:rPr lang="en-US" altLang="en-US" dirty="0"/>
              <a:t> “A”</a:t>
            </a:r>
          </a:p>
        </p:txBody>
      </p:sp>
      <p:sp>
        <p:nvSpPr>
          <p:cNvPr id="15" name="Rectangle 14"/>
          <p:cNvSpPr/>
          <p:nvPr/>
        </p:nvSpPr>
        <p:spPr>
          <a:xfrm>
            <a:off x="0" y="6211669"/>
            <a:ext cx="9144000" cy="923330"/>
          </a:xfrm>
          <a:prstGeom prst="rect">
            <a:avLst/>
          </a:prstGeom>
        </p:spPr>
        <p:txBody>
          <a:bodyPr wrap="square">
            <a:spAutoFit/>
          </a:bodyPr>
          <a:lstStyle/>
          <a:p>
            <a:r>
              <a:rPr lang="en-US" dirty="0" smtClean="0">
                <a:latin typeface="Arial" panose="020B0604020202020204" pitchFamily="34" charset="0"/>
              </a:rPr>
              <a:t>Holton, </a:t>
            </a:r>
            <a:r>
              <a:rPr lang="en-US" dirty="0" err="1" smtClean="0">
                <a:latin typeface="Arial" panose="020B0604020202020204" pitchFamily="34" charset="0"/>
              </a:rPr>
              <a:t>Classen</a:t>
            </a:r>
            <a:r>
              <a:rPr lang="en-US" dirty="0" smtClean="0">
                <a:latin typeface="Arial" panose="020B0604020202020204" pitchFamily="34" charset="0"/>
              </a:rPr>
              <a:t>, Frankel </a:t>
            </a:r>
            <a:r>
              <a:rPr lang="en-US" dirty="0">
                <a:latin typeface="Arial" panose="020B0604020202020204" pitchFamily="34" charset="0"/>
              </a:rPr>
              <a:t>&amp; </a:t>
            </a:r>
            <a:r>
              <a:rPr lang="en-US" dirty="0" err="1" smtClean="0">
                <a:latin typeface="Arial" panose="020B0604020202020204" pitchFamily="34" charset="0"/>
              </a:rPr>
              <a:t>Tainer</a:t>
            </a:r>
            <a:r>
              <a:rPr lang="en-US" dirty="0" smtClean="0">
                <a:latin typeface="Arial" panose="020B0604020202020204" pitchFamily="34" charset="0"/>
              </a:rPr>
              <a:t> </a:t>
            </a:r>
            <a:r>
              <a:rPr lang="en-US" dirty="0">
                <a:latin typeface="Arial" panose="020B0604020202020204" pitchFamily="34" charset="0"/>
              </a:rPr>
              <a:t>(2014)."The R-factor gap in macromolecular crystallography: an untapped potential for insights on accurate structures", </a:t>
            </a:r>
            <a:r>
              <a:rPr lang="en-US" i="1" dirty="0">
                <a:latin typeface="Arial" panose="020B0604020202020204" pitchFamily="34" charset="0"/>
              </a:rPr>
              <a:t>FEBS J.</a:t>
            </a:r>
            <a:r>
              <a:rPr lang="en-US" dirty="0">
                <a:latin typeface="Arial" panose="020B0604020202020204" pitchFamily="34" charset="0"/>
              </a:rPr>
              <a:t> </a:t>
            </a:r>
            <a:r>
              <a:rPr lang="en-US" b="1" dirty="0">
                <a:latin typeface="Arial" panose="020B0604020202020204" pitchFamily="34" charset="0"/>
              </a:rPr>
              <a:t>281</a:t>
            </a:r>
            <a:r>
              <a:rPr lang="en-US" dirty="0">
                <a:latin typeface="Arial" panose="020B0604020202020204" pitchFamily="34" charset="0"/>
              </a:rPr>
              <a:t>, 4046-4060. </a:t>
            </a:r>
          </a:p>
        </p:txBody>
      </p:sp>
      <p:grpSp>
        <p:nvGrpSpPr>
          <p:cNvPr id="3" name="Group 2"/>
          <p:cNvGrpSpPr/>
          <p:nvPr/>
        </p:nvGrpSpPr>
        <p:grpSpPr>
          <a:xfrm>
            <a:off x="1887538" y="2852738"/>
            <a:ext cx="7256462" cy="2387600"/>
            <a:chOff x="1887538" y="2852738"/>
            <a:chExt cx="7256462" cy="2387600"/>
          </a:xfrm>
        </p:grpSpPr>
        <p:grpSp>
          <p:nvGrpSpPr>
            <p:cNvPr id="3125262" name="Group 14"/>
            <p:cNvGrpSpPr>
              <a:grpSpLocks/>
            </p:cNvGrpSpPr>
            <p:nvPr/>
          </p:nvGrpSpPr>
          <p:grpSpPr bwMode="auto">
            <a:xfrm>
              <a:off x="1887538" y="2852738"/>
              <a:ext cx="7256462" cy="2387600"/>
              <a:chOff x="1189" y="1797"/>
              <a:chExt cx="4571" cy="1504"/>
            </a:xfrm>
          </p:grpSpPr>
          <p:pic>
            <p:nvPicPr>
              <p:cNvPr id="9223" name="Picture 4"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8" y="1797"/>
                <a:ext cx="1509" cy="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5"/>
              <p:cNvGrpSpPr>
                <a:grpSpLocks/>
              </p:cNvGrpSpPr>
              <p:nvPr/>
            </p:nvGrpSpPr>
            <p:grpSpPr bwMode="auto">
              <a:xfrm>
                <a:off x="1189" y="2413"/>
                <a:ext cx="984" cy="231"/>
                <a:chOff x="1649" y="3255"/>
                <a:chExt cx="984" cy="231"/>
              </a:xfrm>
            </p:grpSpPr>
            <p:sp>
              <p:nvSpPr>
                <p:cNvPr id="9229"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9230"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bg1"/>
                      </a:solidFill>
                    </a:rPr>
                    <a:t>MLFSOM</a:t>
                  </a:r>
                </a:p>
              </p:txBody>
            </p:sp>
          </p:grpSp>
          <p:grpSp>
            <p:nvGrpSpPr>
              <p:cNvPr id="9225" name="Group 8"/>
              <p:cNvGrpSpPr>
                <a:grpSpLocks/>
              </p:cNvGrpSpPr>
              <p:nvPr/>
            </p:nvGrpSpPr>
            <p:grpSpPr bwMode="auto">
              <a:xfrm>
                <a:off x="3697" y="2413"/>
                <a:ext cx="894" cy="231"/>
                <a:chOff x="2414" y="3258"/>
                <a:chExt cx="1347" cy="231"/>
              </a:xfrm>
            </p:grpSpPr>
            <p:sp>
              <p:nvSpPr>
                <p:cNvPr id="9227"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9228"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solidFill>
                        <a:schemeClr val="bg1"/>
                      </a:solidFill>
                      <a:latin typeface="Comic Sans MS" pitchFamily="66" charset="0"/>
                    </a:rPr>
                    <a:t>Elves</a:t>
                  </a:r>
                </a:p>
              </p:txBody>
            </p:sp>
          </p:grpSp>
          <p:sp>
            <p:nvSpPr>
              <p:cNvPr id="9226" name="Text Box 11"/>
              <p:cNvSpPr txBox="1">
                <a:spLocks noChangeArrowheads="1"/>
              </p:cNvSpPr>
              <p:nvPr/>
            </p:nvSpPr>
            <p:spPr bwMode="auto">
              <a:xfrm>
                <a:off x="4624" y="2045"/>
                <a:ext cx="113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2400" dirty="0" err="1"/>
                  <a:t>R</a:t>
                </a:r>
                <a:r>
                  <a:rPr lang="en-US" altLang="en-US" sz="2400" baseline="-25000" dirty="0" err="1"/>
                  <a:t>merge</a:t>
                </a:r>
                <a:r>
                  <a:rPr lang="en-US" altLang="en-US" sz="2400" dirty="0"/>
                  <a:t> = 6%</a:t>
                </a:r>
              </a:p>
              <a:p>
                <a:pPr eaLnBrk="1" hangingPunct="1">
                  <a:spcBef>
                    <a:spcPct val="50000"/>
                  </a:spcBef>
                </a:pPr>
                <a:r>
                  <a:rPr lang="en-US" altLang="en-US" sz="2400" dirty="0" err="1"/>
                  <a:t>R</a:t>
                </a:r>
                <a:r>
                  <a:rPr lang="en-US" altLang="en-US" sz="2400" baseline="-25000" dirty="0" err="1"/>
                  <a:t>cryst</a:t>
                </a:r>
                <a:r>
                  <a:rPr lang="en-US" altLang="en-US" sz="2400" dirty="0"/>
                  <a:t> = 7%</a:t>
                </a:r>
              </a:p>
              <a:p>
                <a:pPr eaLnBrk="1" hangingPunct="1">
                  <a:spcBef>
                    <a:spcPct val="50000"/>
                  </a:spcBef>
                </a:pPr>
                <a:r>
                  <a:rPr lang="en-US" altLang="en-US" sz="2400" dirty="0" err="1"/>
                  <a:t>R</a:t>
                </a:r>
                <a:r>
                  <a:rPr lang="en-US" altLang="en-US" sz="2400" baseline="-25000" dirty="0" err="1"/>
                  <a:t>free</a:t>
                </a:r>
                <a:r>
                  <a:rPr lang="en-US" altLang="en-US" sz="2400" dirty="0"/>
                  <a:t> = 8%</a:t>
                </a:r>
              </a:p>
            </p:txBody>
          </p:sp>
        </p:grpSp>
        <p:sp>
          <p:nvSpPr>
            <p:cNvPr id="2" name="TextBox 1"/>
            <p:cNvSpPr txBox="1"/>
            <p:nvPr/>
          </p:nvSpPr>
          <p:spPr>
            <a:xfrm>
              <a:off x="6023428" y="4296229"/>
              <a:ext cx="1104790"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ARP/</a:t>
              </a:r>
              <a:r>
                <a:rPr lang="en-US" sz="1400" dirty="0" err="1" smtClean="0">
                  <a:latin typeface="Arial" panose="020B0604020202020204" pitchFamily="34" charset="0"/>
                  <a:cs typeface="Arial" panose="020B0604020202020204" pitchFamily="34" charset="0"/>
                </a:rPr>
                <a:t>wARP</a:t>
              </a:r>
              <a:endParaRPr lang="en-US" sz="1400" dirty="0" smtClean="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49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Oval 27"/>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07" name="Rectangle 2"/>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08" name="Rectangle 3"/>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09" name="Rectangle 4"/>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0" name="Oval 5"/>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1" name="Rectangle 6"/>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72712" name="Oval 7"/>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3" name="Rectangle 8"/>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4" name="Oval 9"/>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5" name="Rectangle 10"/>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6" name="Rectangle 11"/>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mosaic spread</a:t>
            </a:r>
          </a:p>
        </p:txBody>
      </p:sp>
      <p:sp>
        <p:nvSpPr>
          <p:cNvPr id="72717" name="Line 12"/>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8" name="Rectangle 13"/>
          <p:cNvSpPr>
            <a:spLocks noChangeArrowheads="1"/>
          </p:cNvSpPr>
          <p:nvPr/>
        </p:nvSpPr>
        <p:spPr bwMode="auto">
          <a:xfrm rot="3438604">
            <a:off x="5310982" y="1997869"/>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19" name="Text Box 15"/>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72720" name="Text Box 16"/>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72721" name="Text Box 18"/>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2722" name="Text Box 19"/>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2723" name="Line 21"/>
          <p:cNvSpPr>
            <a:spLocks noChangeShapeType="1"/>
          </p:cNvSpPr>
          <p:nvPr/>
        </p:nvSpPr>
        <p:spPr bwMode="auto">
          <a:xfrm flipH="1" flipV="1">
            <a:off x="3963988" y="3435350"/>
            <a:ext cx="1809750" cy="1770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4" name="Text Box 22"/>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72725" name="Line 23"/>
          <p:cNvSpPr>
            <a:spLocks noChangeShapeType="1"/>
          </p:cNvSpPr>
          <p:nvPr/>
        </p:nvSpPr>
        <p:spPr bwMode="auto">
          <a:xfrm flipH="1" flipV="1">
            <a:off x="4465638" y="2924175"/>
            <a:ext cx="1317625" cy="2290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6" name="Text Box 24"/>
          <p:cNvSpPr txBox="1">
            <a:spLocks noChangeArrowheads="1"/>
          </p:cNvSpPr>
          <p:nvPr/>
        </p:nvSpPr>
        <p:spPr bwMode="auto">
          <a:xfrm>
            <a:off x="4600575" y="412273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72727" name="Rectangle 26"/>
          <p:cNvSpPr>
            <a:spLocks noChangeArrowheads="1"/>
          </p:cNvSpPr>
          <p:nvPr/>
        </p:nvSpPr>
        <p:spPr bwMode="auto">
          <a:xfrm rot="3438604">
            <a:off x="4877593" y="2066132"/>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28" name="Rectangle 28"/>
          <p:cNvSpPr>
            <a:spLocks noChangeArrowheads="1"/>
          </p:cNvSpPr>
          <p:nvPr/>
        </p:nvSpPr>
        <p:spPr bwMode="auto">
          <a:xfrm rot="-122412">
            <a:off x="5668963" y="5095875"/>
            <a:ext cx="88900"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29" name="Rectangle 29"/>
          <p:cNvSpPr>
            <a:spLocks noChangeArrowheads="1"/>
          </p:cNvSpPr>
          <p:nvPr/>
        </p:nvSpPr>
        <p:spPr bwMode="auto">
          <a:xfrm rot="-1898367">
            <a:off x="5684838" y="5032375"/>
            <a:ext cx="52387" cy="88900"/>
          </a:xfrm>
          <a:prstGeom prst="rect">
            <a:avLst/>
          </a:prstGeom>
          <a:solidFill>
            <a:srgbClr val="40C04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2730" name="Line 17"/>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1" name="Text Box 31"/>
          <p:cNvSpPr txBox="1">
            <a:spLocks noChangeArrowheads="1"/>
          </p:cNvSpPr>
          <p:nvPr/>
        </p:nvSpPr>
        <p:spPr bwMode="auto">
          <a:xfrm>
            <a:off x="2620963" y="2689225"/>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F(h,k,l)</a:t>
            </a:r>
          </a:p>
        </p:txBody>
      </p:sp>
      <p:sp>
        <p:nvSpPr>
          <p:cNvPr id="72732" name="Freeform 32"/>
          <p:cNvSpPr>
            <a:spLocks/>
          </p:cNvSpPr>
          <p:nvPr/>
        </p:nvSpPr>
        <p:spPr bwMode="auto">
          <a:xfrm rot="9898305">
            <a:off x="3562350" y="2781300"/>
            <a:ext cx="411163" cy="309563"/>
          </a:xfrm>
          <a:custGeom>
            <a:avLst/>
            <a:gdLst>
              <a:gd name="T0" fmla="*/ 2147483647 w 227"/>
              <a:gd name="T1" fmla="*/ 2147483647 h 213"/>
              <a:gd name="T2" fmla="*/ 2147483647 w 227"/>
              <a:gd name="T3" fmla="*/ 2147483647 h 213"/>
              <a:gd name="T4" fmla="*/ 2147483647 w 227"/>
              <a:gd name="T5" fmla="*/ 2147483647 h 213"/>
              <a:gd name="T6" fmla="*/ 2147483647 w 227"/>
              <a:gd name="T7" fmla="*/ 2147483647 h 213"/>
              <a:gd name="T8" fmla="*/ 0 w 227"/>
              <a:gd name="T9" fmla="*/ 0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3" name="Text Box 33"/>
          <p:cNvSpPr txBox="1">
            <a:spLocks noChangeArrowheads="1"/>
          </p:cNvSpPr>
          <p:nvPr/>
        </p:nvSpPr>
        <p:spPr bwMode="auto">
          <a:xfrm>
            <a:off x="5980113" y="4943475"/>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F(0,0,0)</a:t>
            </a:r>
          </a:p>
        </p:txBody>
      </p:sp>
      <p:sp>
        <p:nvSpPr>
          <p:cNvPr id="72734" name="Line 14"/>
          <p:cNvSpPr>
            <a:spLocks noChangeShapeType="1"/>
          </p:cNvSpPr>
          <p:nvPr/>
        </p:nvSpPr>
        <p:spPr bwMode="auto">
          <a:xfrm flipV="1">
            <a:off x="1196975" y="1177925"/>
            <a:ext cx="5751513" cy="40147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5" name="Line 34"/>
          <p:cNvSpPr>
            <a:spLocks noChangeShapeType="1"/>
          </p:cNvSpPr>
          <p:nvPr/>
        </p:nvSpPr>
        <p:spPr bwMode="auto">
          <a:xfrm flipV="1">
            <a:off x="3959225" y="2932113"/>
            <a:ext cx="487363" cy="493712"/>
          </a:xfrm>
          <a:prstGeom prst="line">
            <a:avLst/>
          </a:prstGeom>
          <a:noFill/>
          <a:ln w="762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6" name="Oval 20"/>
          <p:cNvSpPr>
            <a:spLocks noChangeArrowheads="1"/>
          </p:cNvSpPr>
          <p:nvPr/>
        </p:nvSpPr>
        <p:spPr bwMode="auto">
          <a:xfrm rot="2720962">
            <a:off x="4031456" y="2840832"/>
            <a:ext cx="428625" cy="735012"/>
          </a:xfrm>
          <a:prstGeom prst="ellipse">
            <a:avLst/>
          </a:prstGeom>
          <a:solidFill>
            <a:srgbClr val="008000">
              <a:alpha val="50195"/>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l-GR" altLang="en-US" sz="2400" b="1">
              <a:solidFill>
                <a:schemeClr val="accent2"/>
              </a:solidFill>
              <a:cs typeface="Arial" charset="0"/>
            </a:endParaRPr>
          </a:p>
        </p:txBody>
      </p:sp>
      <p:sp>
        <p:nvSpPr>
          <p:cNvPr id="72737" name="Line 25"/>
          <p:cNvSpPr>
            <a:spLocks noChangeShapeType="1"/>
          </p:cNvSpPr>
          <p:nvPr/>
        </p:nvSpPr>
        <p:spPr bwMode="auto">
          <a:xfrm flipV="1">
            <a:off x="1206500" y="1543050"/>
            <a:ext cx="5722938" cy="36449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949691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13949" r="15259" b="3261"/>
          <a:stretch/>
        </p:blipFill>
        <p:spPr bwMode="auto">
          <a:xfrm>
            <a:off x="152400" y="914400"/>
            <a:ext cx="8763000" cy="551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Grp="1" noChangeArrowheads="1"/>
          </p:cNvSpPr>
          <p:nvPr>
            <p:ph type="title"/>
          </p:nvPr>
        </p:nvSpPr>
        <p:spPr>
          <a:xfrm>
            <a:off x="457200" y="58738"/>
            <a:ext cx="8229600" cy="1143000"/>
          </a:xfrm>
        </p:spPr>
        <p:txBody>
          <a:bodyPr/>
          <a:lstStyle/>
          <a:p>
            <a:r>
              <a:rPr lang="en-US" altLang="en-US" b="1" dirty="0"/>
              <a:t>The R-factor Gap</a:t>
            </a:r>
          </a:p>
        </p:txBody>
      </p:sp>
      <p:sp>
        <p:nvSpPr>
          <p:cNvPr id="6" name="Rectangle 5"/>
          <p:cNvSpPr/>
          <p:nvPr/>
        </p:nvSpPr>
        <p:spPr>
          <a:xfrm>
            <a:off x="0" y="6488668"/>
            <a:ext cx="9144000" cy="369332"/>
          </a:xfrm>
          <a:prstGeom prst="rect">
            <a:avLst/>
          </a:prstGeom>
        </p:spPr>
        <p:txBody>
          <a:bodyPr wrap="square">
            <a:spAutoFit/>
          </a:bodyPr>
          <a:lstStyle/>
          <a:p>
            <a:pPr fontAlgn="base">
              <a:spcBef>
                <a:spcPct val="0"/>
              </a:spcBef>
              <a:spcAft>
                <a:spcPct val="0"/>
              </a:spcAft>
            </a:pPr>
            <a:r>
              <a:rPr lang="en-US" dirty="0" smtClean="0">
                <a:solidFill>
                  <a:prstClr val="black"/>
                </a:solidFill>
                <a:cs typeface="Arial" panose="020B0604020202020204" pitchFamily="34" charset="0"/>
              </a:rPr>
              <a:t>Holton </a:t>
            </a:r>
            <a:r>
              <a:rPr lang="en-US" i="1" dirty="0" smtClean="0">
                <a:solidFill>
                  <a:prstClr val="black"/>
                </a:solidFill>
                <a:cs typeface="Arial" panose="020B0604020202020204" pitchFamily="34" charset="0"/>
              </a:rPr>
              <a:t>et al. </a:t>
            </a:r>
            <a:r>
              <a:rPr lang="en-US" dirty="0" smtClean="0">
                <a:solidFill>
                  <a:prstClr val="black"/>
                </a:solidFill>
                <a:cs typeface="Arial" panose="020B0604020202020204" pitchFamily="34" charset="0"/>
              </a:rPr>
              <a:t>(2014)  "</a:t>
            </a:r>
            <a:r>
              <a:rPr lang="en-US" dirty="0">
                <a:solidFill>
                  <a:prstClr val="black"/>
                </a:solidFill>
                <a:cs typeface="Arial" panose="020B0604020202020204" pitchFamily="34" charset="0"/>
              </a:rPr>
              <a:t>The R-factor </a:t>
            </a:r>
            <a:r>
              <a:rPr lang="en-US" dirty="0" smtClean="0">
                <a:solidFill>
                  <a:prstClr val="black"/>
                </a:solidFill>
                <a:cs typeface="Arial" panose="020B0604020202020204" pitchFamily="34" charset="0"/>
              </a:rPr>
              <a:t>gap", </a:t>
            </a:r>
            <a:r>
              <a:rPr lang="en-US" i="1" dirty="0">
                <a:solidFill>
                  <a:prstClr val="black"/>
                </a:solidFill>
                <a:cs typeface="Arial" panose="020B0604020202020204" pitchFamily="34" charset="0"/>
              </a:rPr>
              <a:t>FEBS J.</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281</a:t>
            </a:r>
            <a:r>
              <a:rPr lang="en-US" dirty="0">
                <a:solidFill>
                  <a:prstClr val="black"/>
                </a:solidFill>
                <a:cs typeface="Arial" panose="020B0604020202020204" pitchFamily="34" charset="0"/>
              </a:rPr>
              <a:t>, 4046-4060. </a:t>
            </a:r>
          </a:p>
        </p:txBody>
      </p:sp>
    </p:spTree>
    <p:extLst>
      <p:ext uri="{BB962C8B-B14F-4D97-AF65-F5344CB8AC3E}">
        <p14:creationId xmlns:p14="http://schemas.microsoft.com/office/powerpoint/2010/main" val="230082228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err="1" smtClean="0">
                <a:solidFill>
                  <a:schemeClr val="tx1"/>
                </a:solidFill>
              </a:rPr>
              <a:t>-F</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0339" name="Picture 1"/>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0"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dirty="0">
                <a:solidFill>
                  <a:srgbClr val="000000"/>
                </a:solidFill>
              </a:rPr>
              <a:t>1.0 Å data</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cryst</a:t>
            </a:r>
            <a:r>
              <a:rPr lang="en-US" altLang="en-US" sz="2400" dirty="0">
                <a:solidFill>
                  <a:srgbClr val="000000"/>
                </a:solidFill>
              </a:rPr>
              <a:t>= 0.137</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free</a:t>
            </a:r>
            <a:r>
              <a:rPr lang="en-US" altLang="en-US" sz="2400" dirty="0">
                <a:solidFill>
                  <a:srgbClr val="000000"/>
                </a:solidFill>
              </a:rPr>
              <a:t> = 0.159</a:t>
            </a:r>
          </a:p>
        </p:txBody>
      </p:sp>
      <p:sp>
        <p:nvSpPr>
          <p:cNvPr id="270341" name="Text Box 4"/>
          <p:cNvSpPr txBox="1">
            <a:spLocks noChangeArrowheads="1"/>
          </p:cNvSpPr>
          <p:nvPr/>
        </p:nvSpPr>
        <p:spPr bwMode="auto">
          <a:xfrm>
            <a:off x="78255" y="5789613"/>
            <a:ext cx="2709395"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fontAlgn="base" hangingPunct="1">
              <a:spcBef>
                <a:spcPct val="0"/>
              </a:spcBef>
              <a:spcAft>
                <a:spcPct val="0"/>
              </a:spcAft>
              <a:buFontTx/>
              <a:buNone/>
            </a:pPr>
            <a:r>
              <a:rPr lang="en-US" altLang="en-US" sz="2400" dirty="0">
                <a:solidFill>
                  <a:srgbClr val="4F4FC5"/>
                </a:solidFill>
              </a:rPr>
              <a:t>1 “sigma” 2F</a:t>
            </a:r>
            <a:r>
              <a:rPr lang="en-US" altLang="en-US" sz="2400" baseline="-25000" dirty="0">
                <a:solidFill>
                  <a:srgbClr val="4F4FC5"/>
                </a:solidFill>
              </a:rPr>
              <a:t>sim</a:t>
            </a:r>
            <a:r>
              <a:rPr lang="en-US" altLang="en-US" sz="2400" dirty="0">
                <a:solidFill>
                  <a:srgbClr val="4F4FC5"/>
                </a:solidFill>
              </a:rPr>
              <a:t>-F</a:t>
            </a:r>
            <a:r>
              <a:rPr lang="en-US" altLang="en-US" sz="2400" baseline="-25000" dirty="0">
                <a:solidFill>
                  <a:srgbClr val="4F4FC5"/>
                </a:solidFill>
              </a:rPr>
              <a:t>c</a:t>
            </a:r>
          </a:p>
          <a:p>
            <a:pPr algn="r" eaLnBrk="1" fontAlgn="base" hangingPunct="1">
              <a:spcBef>
                <a:spcPct val="0"/>
              </a:spcBef>
              <a:spcAft>
                <a:spcPct val="0"/>
              </a:spcAft>
              <a:buFontTx/>
              <a:buNone/>
            </a:pPr>
            <a:r>
              <a:rPr lang="en-US" altLang="en-US" sz="2400" dirty="0">
                <a:solidFill>
                  <a:srgbClr val="CC9900"/>
                </a:solidFill>
              </a:rPr>
              <a:t>2.5 “sigma” </a:t>
            </a:r>
            <a:r>
              <a:rPr lang="en-US" altLang="en-US" sz="2400" dirty="0" err="1">
                <a:solidFill>
                  <a:srgbClr val="CC9900"/>
                </a:solidFill>
              </a:rPr>
              <a:t>F</a:t>
            </a:r>
            <a:r>
              <a:rPr lang="en-US" altLang="en-US" sz="2400" baseline="-25000" dirty="0" err="1">
                <a:solidFill>
                  <a:srgbClr val="CC9900"/>
                </a:solidFill>
              </a:rPr>
              <a:t>sim</a:t>
            </a:r>
            <a:r>
              <a:rPr lang="en-US" altLang="en-US" sz="2400" dirty="0">
                <a:solidFill>
                  <a:srgbClr val="CC9900"/>
                </a:solidFill>
              </a:rPr>
              <a:t>-F</a:t>
            </a:r>
            <a:r>
              <a:rPr lang="en-US" altLang="en-US" sz="2400" baseline="-25000" dirty="0">
                <a:solidFill>
                  <a:srgbClr val="CC9900"/>
                </a:solidFill>
              </a:rPr>
              <a:t>c</a:t>
            </a:r>
            <a:endParaRPr lang="en-US" altLang="en-US" sz="2400" dirty="0">
              <a:solidFill>
                <a:srgbClr val="CC9900"/>
              </a:solidFill>
            </a:endParaRPr>
          </a:p>
        </p:txBody>
      </p:sp>
    </p:spTree>
    <p:extLst>
      <p:ext uri="{BB962C8B-B14F-4D97-AF65-F5344CB8AC3E}">
        <p14:creationId xmlns:p14="http://schemas.microsoft.com/office/powerpoint/2010/main" val="4004381940"/>
      </p:ext>
    </p:extLst>
  </p:cSld>
  <p:clrMapOvr>
    <a:masterClrMapping/>
  </p:clrMapOvr>
  <p:transition spd="slow"/>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2F</a:t>
            </a:r>
            <a:r>
              <a:rPr lang="en-US" altLang="en-US" sz="3600" baseline="-25000" dirty="0" smtClean="0">
                <a:solidFill>
                  <a:schemeClr val="tx1"/>
                </a:solidFill>
              </a:rPr>
              <a:t>sim</a:t>
            </a:r>
            <a:r>
              <a:rPr lang="en-US" altLang="en-US" sz="3600" dirty="0" smtClean="0">
                <a:solidFill>
                  <a:schemeClr val="tx1"/>
                </a:solidFill>
              </a:rPr>
              <a:t>-F</a:t>
            </a:r>
            <a:r>
              <a:rPr lang="en-US" altLang="en-US" sz="3600" baseline="-25000" dirty="0" smtClean="0">
                <a:solidFill>
                  <a:schemeClr val="tx1"/>
                </a:solidFill>
              </a:rPr>
              <a:t>calc</a:t>
            </a:r>
            <a:r>
              <a:rPr lang="en-US" altLang="en-US" sz="3600" dirty="0" smtClean="0">
                <a:solidFill>
                  <a:schemeClr val="tx1"/>
                </a:solidFill>
              </a:rPr>
              <a:t> and (</a:t>
            </a:r>
            <a:r>
              <a:rPr lang="en-US" altLang="en-US" sz="3600" dirty="0" err="1" smtClean="0">
                <a:solidFill>
                  <a:schemeClr val="tx1"/>
                </a:solidFill>
              </a:rPr>
              <a:t>F</a:t>
            </a:r>
            <a:r>
              <a:rPr lang="en-US" altLang="en-US" sz="3600" baseline="-25000" dirty="0" err="1" smtClean="0">
                <a:solidFill>
                  <a:schemeClr val="tx1"/>
                </a:solidFill>
              </a:rPr>
              <a:t>sim</a:t>
            </a:r>
            <a:r>
              <a:rPr lang="en-US" altLang="en-US" sz="3600" dirty="0" smtClean="0">
                <a:solidFill>
                  <a:schemeClr val="tx1"/>
                </a:solidFill>
              </a:rPr>
              <a:t> </a:t>
            </a:r>
            <a:r>
              <a:rPr lang="el-GR" altLang="en-US" sz="3600" dirty="0" smtClean="0">
                <a:solidFill>
                  <a:schemeClr val="tx1"/>
                </a:solidFill>
              </a:rPr>
              <a:t>Φ</a:t>
            </a:r>
            <a:r>
              <a:rPr lang="en-US" altLang="en-US" sz="3600" baseline="-25000" dirty="0" smtClean="0">
                <a:solidFill>
                  <a:schemeClr val="tx1"/>
                </a:solidFill>
              </a:rPr>
              <a:t>sim</a:t>
            </a:r>
            <a:r>
              <a:rPr lang="en-US" altLang="en-US" sz="3600" dirty="0" smtClean="0">
                <a:solidFill>
                  <a:schemeClr val="tx1"/>
                </a:solidFill>
              </a:rPr>
              <a:t>) - (</a:t>
            </a:r>
            <a:r>
              <a:rPr lang="en-US" altLang="en-US" sz="3600" dirty="0" err="1" smtClean="0">
                <a:solidFill>
                  <a:schemeClr val="tx1"/>
                </a:solidFill>
              </a:rPr>
              <a:t>F</a:t>
            </a:r>
            <a:r>
              <a:rPr lang="en-US" altLang="en-US" sz="3600" baseline="-25000" dirty="0" err="1" smtClean="0">
                <a:solidFill>
                  <a:schemeClr val="tx1"/>
                </a:solidFill>
              </a:rPr>
              <a:t>calc</a:t>
            </a:r>
            <a:r>
              <a:rPr lang="el-GR" altLang="en-US" sz="3600" dirty="0" smtClean="0">
                <a:solidFill>
                  <a:schemeClr val="tx1"/>
                </a:solidFill>
              </a:rPr>
              <a:t> Φ</a:t>
            </a:r>
            <a:r>
              <a:rPr lang="en-US" altLang="en-US" sz="3600" baseline="-25000" dirty="0" err="1" smtClean="0">
                <a:solidFill>
                  <a:schemeClr val="tx1"/>
                </a:solidFill>
              </a:rPr>
              <a:t>calc</a:t>
            </a:r>
            <a:r>
              <a:rPr lang="en-US" altLang="en-US" sz="3600" dirty="0" smtClean="0">
                <a:solidFill>
                  <a:schemeClr val="tx1"/>
                </a:solidFill>
              </a:rPr>
              <a:t>) maps</a:t>
            </a:r>
          </a:p>
        </p:txBody>
      </p:sp>
      <p:pic>
        <p:nvPicPr>
          <p:cNvPr id="271363"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4"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dirty="0">
                <a:solidFill>
                  <a:srgbClr val="4F4FC5"/>
                </a:solidFill>
              </a:rPr>
              <a:t>1 “sigma” 2F</a:t>
            </a:r>
            <a:r>
              <a:rPr lang="en-US" altLang="en-US" sz="2400" baseline="-25000" dirty="0">
                <a:solidFill>
                  <a:srgbClr val="4F4FC5"/>
                </a:solidFill>
              </a:rPr>
              <a:t>sim</a:t>
            </a:r>
            <a:r>
              <a:rPr lang="en-US" altLang="en-US" sz="2400" dirty="0">
                <a:solidFill>
                  <a:srgbClr val="4F4FC5"/>
                </a:solidFill>
              </a:rPr>
              <a:t>-F</a:t>
            </a:r>
            <a:r>
              <a:rPr lang="en-US" altLang="en-US" sz="2400" baseline="-25000" dirty="0">
                <a:solidFill>
                  <a:srgbClr val="4F4FC5"/>
                </a:solidFill>
              </a:rPr>
              <a:t>c</a:t>
            </a:r>
          </a:p>
          <a:p>
            <a:pPr eaLnBrk="1" fontAlgn="base" hangingPunct="1">
              <a:spcBef>
                <a:spcPct val="0"/>
              </a:spcBef>
              <a:spcAft>
                <a:spcPct val="0"/>
              </a:spcAft>
              <a:buFontTx/>
              <a:buNone/>
            </a:pPr>
            <a:r>
              <a:rPr lang="en-US" altLang="en-US" sz="2400" dirty="0">
                <a:solidFill>
                  <a:srgbClr val="CC9900"/>
                </a:solidFill>
              </a:rPr>
              <a:t>F</a:t>
            </a:r>
            <a:r>
              <a:rPr lang="en-US" altLang="en-US" sz="2400" baseline="-25000" dirty="0">
                <a:solidFill>
                  <a:srgbClr val="CC9900"/>
                </a:solidFill>
              </a:rPr>
              <a:t>right</a:t>
            </a:r>
            <a:r>
              <a:rPr lang="en-US" altLang="en-US" sz="2400" dirty="0">
                <a:solidFill>
                  <a:srgbClr val="CC9900"/>
                </a:solidFill>
              </a:rPr>
              <a:t> – (2F</a:t>
            </a:r>
            <a:r>
              <a:rPr lang="en-US" altLang="en-US" sz="2400" baseline="-25000" dirty="0">
                <a:solidFill>
                  <a:srgbClr val="CC9900"/>
                </a:solidFill>
              </a:rPr>
              <a:t>sim</a:t>
            </a:r>
            <a:r>
              <a:rPr lang="en-US" altLang="en-US" sz="2400" dirty="0">
                <a:solidFill>
                  <a:srgbClr val="CC9900"/>
                </a:solidFill>
              </a:rPr>
              <a:t>-F</a:t>
            </a:r>
            <a:r>
              <a:rPr lang="en-US" altLang="en-US" sz="2400" baseline="-25000" dirty="0">
                <a:solidFill>
                  <a:srgbClr val="CC9900"/>
                </a:solidFill>
              </a:rPr>
              <a:t>c</a:t>
            </a:r>
            <a:r>
              <a:rPr lang="en-US" altLang="en-US" sz="2400" dirty="0">
                <a:solidFill>
                  <a:srgbClr val="CC9900"/>
                </a:solidFill>
              </a:rPr>
              <a:t>)</a:t>
            </a:r>
          </a:p>
        </p:txBody>
      </p:sp>
      <p:sp>
        <p:nvSpPr>
          <p:cNvPr id="27136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2400" dirty="0">
                <a:solidFill>
                  <a:srgbClr val="000000"/>
                </a:solidFill>
              </a:rPr>
              <a:t>1.0 Å data</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cryst</a:t>
            </a:r>
            <a:r>
              <a:rPr lang="en-US" altLang="en-US" sz="2400" dirty="0">
                <a:solidFill>
                  <a:srgbClr val="000000"/>
                </a:solidFill>
              </a:rPr>
              <a:t>= 0.137</a:t>
            </a:r>
          </a:p>
          <a:p>
            <a:pPr algn="ctr" eaLnBrk="1" fontAlgn="base" hangingPunct="1">
              <a:spcBef>
                <a:spcPct val="0"/>
              </a:spcBef>
              <a:spcAft>
                <a:spcPct val="0"/>
              </a:spcAft>
              <a:buFontTx/>
              <a:buNone/>
            </a:pPr>
            <a:r>
              <a:rPr lang="en-US" altLang="en-US" sz="2400" dirty="0" err="1">
                <a:solidFill>
                  <a:srgbClr val="000000"/>
                </a:solidFill>
              </a:rPr>
              <a:t>R</a:t>
            </a:r>
            <a:r>
              <a:rPr lang="en-US" altLang="en-US" sz="2400" baseline="-25000" dirty="0" err="1">
                <a:solidFill>
                  <a:srgbClr val="000000"/>
                </a:solidFill>
              </a:rPr>
              <a:t>free</a:t>
            </a:r>
            <a:r>
              <a:rPr lang="en-US" altLang="en-US" sz="2400" dirty="0">
                <a:solidFill>
                  <a:srgbClr val="000000"/>
                </a:solidFill>
              </a:rPr>
              <a:t> = 0.159</a:t>
            </a:r>
          </a:p>
        </p:txBody>
      </p:sp>
    </p:spTree>
    <p:extLst>
      <p:ext uri="{BB962C8B-B14F-4D97-AF65-F5344CB8AC3E}">
        <p14:creationId xmlns:p14="http://schemas.microsoft.com/office/powerpoint/2010/main" val="3295392951"/>
      </p:ext>
    </p:extLst>
  </p:cSld>
  <p:clrMapOvr>
    <a:masterClrMapping/>
  </p:clrMapOvr>
  <p:transition spd="slow"/>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30 conformers from 24,000</a:t>
            </a:r>
          </a:p>
        </p:txBody>
      </p:sp>
      <p:pic>
        <p:nvPicPr>
          <p:cNvPr id="267267"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442151"/>
      </p:ext>
    </p:extLst>
  </p:cSld>
  <p:clrMapOvr>
    <a:masterClrMapping/>
  </p:clrMapOvr>
  <p:transition spd="slow"/>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0.0441</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0.0516</a:t>
            </a:r>
          </a:p>
          <a:p>
            <a:pPr fontAlgn="base">
              <a:spcBef>
                <a:spcPct val="0"/>
              </a:spcBef>
              <a:spcAft>
                <a:spcPct val="0"/>
              </a:spcAft>
            </a:pPr>
            <a:r>
              <a:rPr lang="en-US" sz="3600" dirty="0">
                <a:solidFill>
                  <a:prstClr val="black"/>
                </a:solidFill>
                <a:latin typeface="Arial" panose="020B0604020202020204" pitchFamily="34" charset="0"/>
                <a:cs typeface="Arial" panose="020B0604020202020204" pitchFamily="34" charset="0"/>
              </a:rPr>
              <a:t>vs </a:t>
            </a:r>
            <a:r>
              <a:rPr lang="en-US" sz="3600" dirty="0" err="1">
                <a:solidFill>
                  <a:prstClr val="black"/>
                </a:solidFill>
                <a:latin typeface="Arial" panose="020B0604020202020204" pitchFamily="34" charset="0"/>
                <a:cs typeface="Arial" panose="020B0604020202020204" pitchFamily="34" charset="0"/>
              </a:rPr>
              <a:t>F</a:t>
            </a:r>
            <a:r>
              <a:rPr lang="en-US" sz="3600" baseline="-25000" dirty="0" err="1">
                <a:solidFill>
                  <a:prstClr val="black"/>
                </a:solidFill>
                <a:latin typeface="Arial" panose="020B0604020202020204" pitchFamily="34" charset="0"/>
                <a:cs typeface="Arial" panose="020B0604020202020204" pitchFamily="34" charset="0"/>
              </a:rPr>
              <a:t>sim</a:t>
            </a:r>
            <a:endParaRPr lang="en-US" sz="3600" baseline="-25000" dirty="0">
              <a:solidFill>
                <a:prstClr val="black"/>
              </a:solidFill>
              <a:latin typeface="Arial" panose="020B0604020202020204" pitchFamily="34" charset="0"/>
              <a:cs typeface="Arial" panose="020B0604020202020204" pitchFamily="34" charset="0"/>
            </a:endParaRPr>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latin typeface="Arial" panose="020B0604020202020204" pitchFamily="34" charset="0"/>
              </a:rPr>
              <a:t>Answer: 2-14</a:t>
            </a:r>
          </a:p>
        </p:txBody>
      </p:sp>
    </p:spTree>
    <p:extLst>
      <p:ext uri="{BB962C8B-B14F-4D97-AF65-F5344CB8AC3E}">
        <p14:creationId xmlns:p14="http://schemas.microsoft.com/office/powerpoint/2010/main" val="182552105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0.1546</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0.1749</a:t>
            </a:r>
          </a:p>
          <a:p>
            <a:pPr fontAlgn="base">
              <a:spcBef>
                <a:spcPct val="0"/>
              </a:spcBef>
              <a:spcAft>
                <a:spcPct val="0"/>
              </a:spcAft>
            </a:pPr>
            <a:r>
              <a:rPr lang="en-US" sz="3600" dirty="0">
                <a:solidFill>
                  <a:prstClr val="black"/>
                </a:solidFill>
                <a:latin typeface="Arial" panose="020B0604020202020204" pitchFamily="34" charset="0"/>
                <a:cs typeface="Arial" panose="020B0604020202020204" pitchFamily="34" charset="0"/>
              </a:rPr>
              <a:t>vs F</a:t>
            </a:r>
            <a:r>
              <a:rPr lang="en-US" sz="3600" baseline="-25000" dirty="0">
                <a:solidFill>
                  <a:prstClr val="black"/>
                </a:solidFill>
                <a:latin typeface="Arial" panose="020B0604020202020204" pitchFamily="34" charset="0"/>
                <a:cs typeface="Arial" panose="020B0604020202020204" pitchFamily="34" charset="0"/>
              </a:rPr>
              <a:t>obs</a:t>
            </a:r>
          </a:p>
        </p:txBody>
      </p:sp>
      <p:sp>
        <p:nvSpPr>
          <p:cNvPr id="7" name="TextBox 6"/>
          <p:cNvSpPr txBox="1"/>
          <p:nvPr/>
        </p:nvSpPr>
        <p:spPr>
          <a:xfrm>
            <a:off x="151147" y="4611666"/>
            <a:ext cx="4322732" cy="1754326"/>
          </a:xfrm>
          <a:prstGeom prst="rect">
            <a:avLst/>
          </a:prstGeom>
          <a:noFill/>
        </p:spPr>
        <p:txBody>
          <a:bodyPr wrap="square" rtlCol="0">
            <a:spAutoFit/>
          </a:bodyPr>
          <a:lstStyle/>
          <a:p>
            <a:pPr fontAlgn="base">
              <a:spcBef>
                <a:spcPct val="0"/>
              </a:spcBef>
              <a:spcAft>
                <a:spcPct val="0"/>
              </a:spcAft>
            </a:pPr>
            <a:r>
              <a:rPr lang="en-US" sz="3600" dirty="0">
                <a:solidFill>
                  <a:prstClr val="black"/>
                </a:solidFill>
                <a:latin typeface="Arial" panose="020B0604020202020204" pitchFamily="34" charset="0"/>
                <a:cs typeface="Arial" panose="020B0604020202020204" pitchFamily="34" charset="0"/>
              </a:rPr>
              <a:t>1aho:</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cryst</a:t>
            </a:r>
            <a:r>
              <a:rPr lang="en-US" sz="3600" dirty="0">
                <a:solidFill>
                  <a:prstClr val="black"/>
                </a:solidFill>
                <a:latin typeface="Arial" panose="020B0604020202020204" pitchFamily="34" charset="0"/>
                <a:cs typeface="Arial" panose="020B0604020202020204" pitchFamily="34" charset="0"/>
              </a:rPr>
              <a:t> = 0.1630</a:t>
            </a:r>
          </a:p>
          <a:p>
            <a:pPr fontAlgn="base">
              <a:spcBef>
                <a:spcPct val="0"/>
              </a:spcBef>
              <a:spcAft>
                <a:spcPct val="0"/>
              </a:spcAft>
            </a:pPr>
            <a:r>
              <a:rPr lang="en-US" sz="3600" dirty="0" err="1">
                <a:solidFill>
                  <a:prstClr val="black"/>
                </a:solidFill>
                <a:latin typeface="Arial" panose="020B0604020202020204" pitchFamily="34" charset="0"/>
                <a:cs typeface="Arial" panose="020B0604020202020204" pitchFamily="34" charset="0"/>
              </a:rPr>
              <a:t>R</a:t>
            </a:r>
            <a:r>
              <a:rPr lang="en-US" sz="3600" baseline="-25000" dirty="0" err="1">
                <a:solidFill>
                  <a:prstClr val="black"/>
                </a:solidFill>
                <a:latin typeface="Arial" panose="020B0604020202020204" pitchFamily="34" charset="0"/>
                <a:cs typeface="Arial" panose="020B0604020202020204" pitchFamily="34" charset="0"/>
              </a:rPr>
              <a:t>free</a:t>
            </a:r>
            <a:r>
              <a:rPr lang="en-US" sz="3600" dirty="0">
                <a:solidFill>
                  <a:prstClr val="black"/>
                </a:solidFill>
                <a:latin typeface="Arial" panose="020B0604020202020204" pitchFamily="34" charset="0"/>
                <a:cs typeface="Arial" panose="020B0604020202020204" pitchFamily="34" charset="0"/>
              </a:rPr>
              <a:t>  = n/d</a:t>
            </a:r>
          </a:p>
        </p:txBody>
      </p:sp>
      <p:sp>
        <p:nvSpPr>
          <p:cNvPr id="80898" name="Rectangle 3"/>
          <p:cNvSpPr>
            <a:spLocks noGrp="1" noChangeArrowheads="1"/>
          </p:cNvSpPr>
          <p:nvPr>
            <p:ph type="ctrTitle"/>
          </p:nvPr>
        </p:nvSpPr>
        <p:spPr>
          <a:xfrm>
            <a:off x="0" y="0"/>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prstClr val="black"/>
                </a:solidFill>
                <a:latin typeface="Arial" panose="020B0604020202020204" pitchFamily="34" charset="0"/>
              </a:rPr>
              <a:t>Answer: 1-7</a:t>
            </a:r>
          </a:p>
        </p:txBody>
      </p:sp>
    </p:spTree>
    <p:extLst>
      <p:ext uri="{BB962C8B-B14F-4D97-AF65-F5344CB8AC3E}">
        <p14:creationId xmlns:p14="http://schemas.microsoft.com/office/powerpoint/2010/main" val="586615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All difference</a:t>
            </a:r>
          </a:p>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features</a:t>
            </a:r>
          </a:p>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are in </a:t>
            </a:r>
          </a:p>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the solvent!</a:t>
            </a:r>
          </a:p>
        </p:txBody>
      </p:sp>
      <p:sp>
        <p:nvSpPr>
          <p:cNvPr id="8" name="TextBox 7"/>
          <p:cNvSpPr txBox="1"/>
          <p:nvPr/>
        </p:nvSpPr>
        <p:spPr>
          <a:xfrm>
            <a:off x="7090566" y="5613747"/>
            <a:ext cx="1677653" cy="553998"/>
          </a:xfrm>
          <a:prstGeom prst="rect">
            <a:avLst/>
          </a:prstGeom>
          <a:noFill/>
        </p:spPr>
        <p:txBody>
          <a:bodyPr wrap="square" rtlCol="0">
            <a:spAutoFit/>
          </a:bodyPr>
          <a:lstStyle/>
          <a:p>
            <a:pPr fontAlgn="base">
              <a:spcBef>
                <a:spcPct val="0"/>
              </a:spcBef>
              <a:spcAft>
                <a:spcPct val="0"/>
              </a:spcAft>
            </a:pPr>
            <a:r>
              <a:rPr lang="en-US" sz="3000" dirty="0">
                <a:solidFill>
                  <a:prstClr val="black"/>
                </a:solidFill>
                <a:latin typeface="Arial" panose="020B0604020202020204" pitchFamily="34" charset="0"/>
                <a:cs typeface="Arial" panose="020B0604020202020204" pitchFamily="34" charset="0"/>
              </a:rPr>
              <a:t>real data</a:t>
            </a:r>
          </a:p>
        </p:txBody>
      </p:sp>
    </p:spTree>
    <p:extLst>
      <p:ext uri="{BB962C8B-B14F-4D97-AF65-F5344CB8AC3E}">
        <p14:creationId xmlns:p14="http://schemas.microsoft.com/office/powerpoint/2010/main" val="27471322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1486" y="1683657"/>
            <a:ext cx="7685313" cy="4442506"/>
          </a:xfrm>
        </p:spPr>
        <p:txBody>
          <a:bodyPr/>
          <a:lstStyle/>
          <a:p>
            <a:pPr>
              <a:lnSpc>
                <a:spcPct val="150000"/>
              </a:lnSpc>
              <a:spcBef>
                <a:spcPts val="0"/>
              </a:spcBef>
            </a:pPr>
            <a:r>
              <a:rPr lang="en-US" sz="4000" dirty="0" smtClean="0">
                <a:solidFill>
                  <a:srgbClr val="C00000"/>
                </a:solidFill>
                <a:cs typeface="Arial" panose="020B0604020202020204" pitchFamily="34" charset="0"/>
              </a:rPr>
              <a:t>MX data quality is not limiting</a:t>
            </a:r>
          </a:p>
          <a:p>
            <a:pPr>
              <a:lnSpc>
                <a:spcPct val="150000"/>
              </a:lnSpc>
              <a:spcBef>
                <a:spcPts val="0"/>
              </a:spcBef>
            </a:pPr>
            <a:r>
              <a:rPr lang="en-US" sz="4000" dirty="0" smtClean="0">
                <a:solidFill>
                  <a:schemeClr val="accent3">
                    <a:lumMod val="50000"/>
                  </a:schemeClr>
                </a:solidFill>
                <a:cs typeface="Arial" panose="020B0604020202020204" pitchFamily="34" charset="0"/>
              </a:rPr>
              <a:t>Hypotheses:</a:t>
            </a:r>
          </a:p>
          <a:p>
            <a:pPr lvl="1">
              <a:lnSpc>
                <a:spcPct val="150000"/>
              </a:lnSpc>
              <a:spcBef>
                <a:spcPts val="0"/>
              </a:spcBef>
            </a:pPr>
            <a:r>
              <a:rPr lang="en-US" sz="3600" dirty="0" smtClean="0">
                <a:solidFill>
                  <a:schemeClr val="tx2">
                    <a:lumMod val="75000"/>
                  </a:schemeClr>
                </a:solidFill>
                <a:cs typeface="Arial" panose="020B0604020202020204" pitchFamily="34" charset="0"/>
              </a:rPr>
              <a:t>Hidden systematic error?</a:t>
            </a:r>
          </a:p>
          <a:p>
            <a:pPr lvl="1">
              <a:lnSpc>
                <a:spcPct val="150000"/>
              </a:lnSpc>
              <a:spcBef>
                <a:spcPts val="0"/>
              </a:spcBef>
            </a:pPr>
            <a:r>
              <a:rPr lang="en-US" sz="3600" dirty="0" smtClean="0">
                <a:solidFill>
                  <a:schemeClr val="tx2">
                    <a:lumMod val="75000"/>
                  </a:schemeClr>
                </a:solidFill>
                <a:cs typeface="Arial" panose="020B0604020202020204" pitchFamily="34" charset="0"/>
              </a:rPr>
              <a:t>Model-building problem?</a:t>
            </a:r>
          </a:p>
          <a:p>
            <a:pPr lvl="1">
              <a:lnSpc>
                <a:spcPct val="150000"/>
              </a:lnSpc>
              <a:spcBef>
                <a:spcPts val="0"/>
              </a:spcBef>
            </a:pPr>
            <a:r>
              <a:rPr lang="en-US" sz="3600" dirty="0" smtClean="0">
                <a:solidFill>
                  <a:schemeClr val="tx2">
                    <a:lumMod val="75000"/>
                  </a:schemeClr>
                </a:solidFill>
                <a:cs typeface="Arial" panose="020B0604020202020204" pitchFamily="34" charset="0"/>
              </a:rPr>
              <a:t>Representation problem?</a:t>
            </a:r>
            <a:endParaRPr lang="en-US" sz="3600" dirty="0">
              <a:solidFill>
                <a:schemeClr val="tx2">
                  <a:lumMod val="75000"/>
                </a:schemeClr>
              </a:solidFill>
              <a:cs typeface="Arial" panose="020B0604020202020204" pitchFamily="34" charset="0"/>
            </a:endParaRPr>
          </a:p>
        </p:txBody>
      </p:sp>
      <p:cxnSp>
        <p:nvCxnSpPr>
          <p:cNvPr id="4" name="Straight Connector 3"/>
          <p:cNvCxnSpPr/>
          <p:nvPr/>
        </p:nvCxnSpPr>
        <p:spPr>
          <a:xfrm flipH="1">
            <a:off x="1262743" y="3947886"/>
            <a:ext cx="6125028" cy="2032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211943" y="4753429"/>
            <a:ext cx="6125028" cy="2032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91086" y="5399314"/>
            <a:ext cx="362857" cy="566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Arial" panose="020B0604020202020204" pitchFamily="34" charset="0"/>
            </a:endParaRPr>
          </a:p>
        </p:txBody>
      </p:sp>
      <p:sp>
        <p:nvSpPr>
          <p:cNvPr id="9" name="Rectangle 2"/>
          <p:cNvSpPr>
            <a:spLocks noGrp="1" noChangeArrowheads="1"/>
          </p:cNvSpPr>
          <p:nvPr>
            <p:ph type="title"/>
          </p:nvPr>
        </p:nvSpPr>
        <p:spPr>
          <a:xfrm>
            <a:off x="457200" y="58738"/>
            <a:ext cx="8229600" cy="1143000"/>
          </a:xfrm>
        </p:spPr>
        <p:txBody>
          <a:bodyPr/>
          <a:lstStyle/>
          <a:p>
            <a:pPr eaLnBrk="1" hangingPunct="1"/>
            <a:r>
              <a:rPr lang="en-US" altLang="en-US" b="1" dirty="0" smtClean="0"/>
              <a:t>The R-factor Gap</a:t>
            </a:r>
          </a:p>
        </p:txBody>
      </p:sp>
    </p:spTree>
    <p:extLst>
      <p:ext uri="{BB962C8B-B14F-4D97-AF65-F5344CB8AC3E}">
        <p14:creationId xmlns:p14="http://schemas.microsoft.com/office/powerpoint/2010/main" val="203237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81"/>
            <a:ext cx="8229600" cy="1143000"/>
          </a:xfrm>
        </p:spPr>
        <p:txBody>
          <a:bodyPr/>
          <a:lstStyle/>
          <a:p>
            <a:r>
              <a:rPr lang="en-US" dirty="0" smtClean="0"/>
              <a:t>RISM model for “bulk” solvent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5205824"/>
              </p:ext>
            </p:extLst>
          </p:nvPr>
        </p:nvGraphicFramePr>
        <p:xfrm>
          <a:off x="442685" y="1349828"/>
          <a:ext cx="8229600" cy="5181600"/>
        </p:xfrm>
        <a:graphic>
          <a:graphicData uri="http://schemas.openxmlformats.org/drawingml/2006/table">
            <a:tbl>
              <a:tblPr firstRow="1" bandRow="1">
                <a:tableStyleId>{5C22544A-7EE6-4342-B048-85BDC9FD1C3A}</a:tableStyleId>
              </a:tblPr>
              <a:tblGrid>
                <a:gridCol w="4434115"/>
                <a:gridCol w="2017486"/>
                <a:gridCol w="1777999"/>
              </a:tblGrid>
              <a:tr h="863600">
                <a:tc>
                  <a:txBody>
                    <a:bodyPr/>
                    <a:lstStyle/>
                    <a:p>
                      <a:r>
                        <a:rPr lang="en-US" sz="4400" dirty="0" smtClean="0">
                          <a:latin typeface="Arial" panose="020B0604020202020204" pitchFamily="34" charset="0"/>
                        </a:rPr>
                        <a:t>Method</a:t>
                      </a:r>
                      <a:endParaRPr lang="en-US" sz="4400" dirty="0">
                        <a:latin typeface="Arial" panose="020B0604020202020204" pitchFamily="34" charset="0"/>
                      </a:endParaRPr>
                    </a:p>
                  </a:txBody>
                  <a:tcPr/>
                </a:tc>
                <a:tc>
                  <a:txBody>
                    <a:bodyPr/>
                    <a:lstStyle/>
                    <a:p>
                      <a:pPr algn="ctr"/>
                      <a:r>
                        <a:rPr lang="en-US" sz="4800" dirty="0" err="1" smtClean="0">
                          <a:latin typeface="Arial" panose="020B0604020202020204" pitchFamily="34" charset="0"/>
                        </a:rPr>
                        <a:t>R</a:t>
                      </a:r>
                      <a:r>
                        <a:rPr lang="en-US" sz="4800" baseline="-25000" dirty="0" err="1" smtClean="0">
                          <a:latin typeface="Arial" panose="020B0604020202020204" pitchFamily="34" charset="0"/>
                        </a:rPr>
                        <a:t>work</a:t>
                      </a:r>
                      <a:endParaRPr lang="en-US" sz="4800" baseline="-25000" dirty="0">
                        <a:latin typeface="Arial" panose="020B0604020202020204" pitchFamily="34" charset="0"/>
                      </a:endParaRPr>
                    </a:p>
                  </a:txBody>
                  <a:tcPr/>
                </a:tc>
                <a:tc>
                  <a:txBody>
                    <a:bodyPr/>
                    <a:lstStyle/>
                    <a:p>
                      <a:pPr algn="ctr"/>
                      <a:r>
                        <a:rPr lang="en-US" sz="4800" dirty="0" err="1" smtClean="0">
                          <a:latin typeface="Arial" panose="020B0604020202020204" pitchFamily="34" charset="0"/>
                        </a:rPr>
                        <a:t>R</a:t>
                      </a:r>
                      <a:r>
                        <a:rPr lang="en-US" sz="4800" baseline="-25000" dirty="0" err="1" smtClean="0">
                          <a:latin typeface="Arial" panose="020B0604020202020204" pitchFamily="34" charset="0"/>
                        </a:rPr>
                        <a:t>free</a:t>
                      </a:r>
                      <a:endParaRPr lang="en-US" sz="4800" baseline="-250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Default refmac5:</a:t>
                      </a:r>
                      <a:endParaRPr lang="en-US" sz="2400" baseline="0" dirty="0" smtClean="0">
                        <a:latin typeface="Arial" panose="020B0604020202020204" pitchFamily="34" charset="0"/>
                      </a:endParaRPr>
                    </a:p>
                    <a:p>
                      <a:r>
                        <a:rPr lang="en-US" sz="2400" baseline="0" dirty="0" smtClean="0">
                          <a:latin typeface="Arial" panose="020B0604020202020204" pitchFamily="34" charset="0"/>
                        </a:rPr>
                        <a:t>flat bulk solvent</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.1784</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.1898</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RISM – self-consistent density field</a:t>
                      </a:r>
                      <a:r>
                        <a:rPr lang="en-US" sz="2400" baseline="0" dirty="0" smtClean="0">
                          <a:latin typeface="Arial" panose="020B0604020202020204" pitchFamily="34" charset="0"/>
                        </a:rPr>
                        <a:t> b</a:t>
                      </a:r>
                      <a:r>
                        <a:rPr lang="en-US" sz="2400" dirty="0" smtClean="0">
                          <a:latin typeface="Arial" panose="020B0604020202020204" pitchFamily="34" charset="0"/>
                        </a:rPr>
                        <a:t>ased on electrostatics</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.1640</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.1808</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Explicit</a:t>
                      </a:r>
                      <a:r>
                        <a:rPr lang="en-US" sz="2400" baseline="0" dirty="0" smtClean="0">
                          <a:latin typeface="Arial" panose="020B0604020202020204" pitchFamily="34" charset="0"/>
                        </a:rPr>
                        <a:t> MD solvent, protein fixed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.1523</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.1690</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RISM – protein fixed</a:t>
                      </a:r>
                    </a:p>
                    <a:p>
                      <a:r>
                        <a:rPr lang="en-US" sz="2400" dirty="0" smtClean="0">
                          <a:latin typeface="Arial" panose="020B0604020202020204" pitchFamily="34" charset="0"/>
                        </a:rPr>
                        <a:t>multi-conformer weighted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.1578</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.1739</a:t>
                      </a:r>
                      <a:endParaRPr lang="en-US" sz="4800" dirty="0">
                        <a:latin typeface="Arial" panose="020B0604020202020204" pitchFamily="34" charset="0"/>
                      </a:endParaRPr>
                    </a:p>
                  </a:txBody>
                  <a:tcPr/>
                </a:tc>
              </a:tr>
              <a:tr h="863600">
                <a:tc>
                  <a:txBody>
                    <a:bodyPr/>
                    <a:lstStyle/>
                    <a:p>
                      <a:r>
                        <a:rPr lang="en-US" sz="2400" dirty="0" smtClean="0">
                          <a:latin typeface="Arial" panose="020B0604020202020204" pitchFamily="34" charset="0"/>
                        </a:rPr>
                        <a:t>Explicit –</a:t>
                      </a:r>
                      <a:r>
                        <a:rPr lang="en-US" sz="2400" baseline="0" dirty="0" smtClean="0">
                          <a:latin typeface="Arial" panose="020B0604020202020204" pitchFamily="34" charset="0"/>
                        </a:rPr>
                        <a:t> protein fixed</a:t>
                      </a:r>
                    </a:p>
                    <a:p>
                      <a:r>
                        <a:rPr lang="en-US" sz="2400" baseline="0" dirty="0" smtClean="0">
                          <a:latin typeface="Arial" panose="020B0604020202020204" pitchFamily="34" charset="0"/>
                        </a:rPr>
                        <a:t>multi-conformer weighted</a:t>
                      </a:r>
                      <a:endParaRPr lang="en-US" sz="24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.1440</a:t>
                      </a:r>
                      <a:endParaRPr lang="en-US" sz="4800" dirty="0">
                        <a:latin typeface="Arial" panose="020B0604020202020204" pitchFamily="34" charset="0"/>
                      </a:endParaRPr>
                    </a:p>
                  </a:txBody>
                  <a:tcPr/>
                </a:tc>
                <a:tc>
                  <a:txBody>
                    <a:bodyPr/>
                    <a:lstStyle/>
                    <a:p>
                      <a:pPr algn="ctr"/>
                      <a:r>
                        <a:rPr lang="en-US" sz="4800" dirty="0" smtClean="0">
                          <a:latin typeface="Arial" panose="020B0604020202020204" pitchFamily="34" charset="0"/>
                        </a:rPr>
                        <a:t>.1666</a:t>
                      </a:r>
                      <a:endParaRPr lang="en-US" sz="4800" dirty="0">
                        <a:latin typeface="Arial" panose="020B0604020202020204" pitchFamily="34" charset="0"/>
                      </a:endParaRPr>
                    </a:p>
                  </a:txBody>
                  <a:tcPr/>
                </a:tc>
              </a:tr>
            </a:tbl>
          </a:graphicData>
        </a:graphic>
      </p:graphicFrame>
    </p:spTree>
    <p:extLst>
      <p:ext uri="{BB962C8B-B14F-4D97-AF65-F5344CB8AC3E}">
        <p14:creationId xmlns:p14="http://schemas.microsoft.com/office/powerpoint/2010/main" val="282194028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does not “average out”</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819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points for today	</a:t>
            </a:r>
            <a:endParaRPr lang="en-US" dirty="0"/>
          </a:p>
        </p:txBody>
      </p:sp>
      <p:sp>
        <p:nvSpPr>
          <p:cNvPr id="3" name="Content Placeholder 2"/>
          <p:cNvSpPr>
            <a:spLocks noGrp="1"/>
          </p:cNvSpPr>
          <p:nvPr>
            <p:ph idx="1"/>
          </p:nvPr>
        </p:nvSpPr>
        <p:spPr>
          <a:xfrm>
            <a:off x="1401097" y="1600200"/>
            <a:ext cx="7285702" cy="4525963"/>
          </a:xfrm>
        </p:spPr>
        <p:txBody>
          <a:bodyPr/>
          <a:lstStyle/>
          <a:p>
            <a:pPr>
              <a:lnSpc>
                <a:spcPct val="150000"/>
              </a:lnSpc>
            </a:pPr>
            <a:r>
              <a:rPr lang="en-US" sz="4000" dirty="0" smtClean="0"/>
              <a:t>Radiation damage</a:t>
            </a:r>
          </a:p>
          <a:p>
            <a:pPr>
              <a:lnSpc>
                <a:spcPct val="150000"/>
              </a:lnSpc>
            </a:pPr>
            <a:r>
              <a:rPr lang="en-US" sz="4000" dirty="0" smtClean="0"/>
              <a:t>Signal vs noise</a:t>
            </a:r>
          </a:p>
          <a:p>
            <a:pPr>
              <a:lnSpc>
                <a:spcPct val="150000"/>
              </a:lnSpc>
            </a:pPr>
            <a:r>
              <a:rPr lang="en-US" sz="4000" dirty="0" smtClean="0"/>
              <a:t>Noise vs systematic error</a:t>
            </a:r>
          </a:p>
          <a:p>
            <a:pPr>
              <a:lnSpc>
                <a:spcPct val="150000"/>
              </a:lnSpc>
            </a:pPr>
            <a:r>
              <a:rPr lang="en-US" sz="4000" dirty="0" smtClean="0"/>
              <a:t>Simulation of diffraction</a:t>
            </a:r>
          </a:p>
          <a:p>
            <a:endParaRPr lang="en-US" dirty="0"/>
          </a:p>
        </p:txBody>
      </p:sp>
    </p:spTree>
    <p:extLst>
      <p:ext uri="{BB962C8B-B14F-4D97-AF65-F5344CB8AC3E}">
        <p14:creationId xmlns:p14="http://schemas.microsoft.com/office/powerpoint/2010/main" val="331169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aic_000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0" y="0"/>
            <a:ext cx="9721850" cy="1143000"/>
          </a:xfrm>
          <a:noFill/>
        </p:spPr>
        <p:txBody>
          <a:bodyPr/>
          <a:lstStyle/>
          <a:p>
            <a:pPr algn="l" eaLnBrk="1" hangingPunct="1"/>
            <a:r>
              <a:rPr lang="en-US" altLang="en-US" smtClean="0">
                <a:solidFill>
                  <a:schemeClr val="bg1"/>
                </a:solidFill>
              </a:rPr>
              <a:t>		mosaic spread = 0 </a:t>
            </a:r>
            <a:r>
              <a:rPr lang="en-US" altLang="en-US" smtClean="0">
                <a:solidFill>
                  <a:schemeClr val="bg1"/>
                </a:solidFill>
                <a:cs typeface="Arial" charset="0"/>
              </a:rPr>
              <a:t>º</a:t>
            </a:r>
          </a:p>
        </p:txBody>
      </p:sp>
    </p:spTree>
    <p:extLst>
      <p:ext uri="{BB962C8B-B14F-4D97-AF65-F5344CB8AC3E}">
        <p14:creationId xmlns:p14="http://schemas.microsoft.com/office/powerpoint/2010/main" val="1454667078"/>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9854"/>
            <a:ext cx="7772400" cy="3721993"/>
          </a:xfrm>
        </p:spPr>
        <p:txBody>
          <a:bodyPr/>
          <a:lstStyle/>
          <a:p>
            <a:r>
              <a:rPr lang="en-US" dirty="0" smtClean="0"/>
              <a:t> </a:t>
            </a:r>
            <a:br>
              <a:rPr lang="en-US" dirty="0" smtClean="0"/>
            </a:br>
            <a:r>
              <a:rPr lang="en-US" dirty="0" smtClean="0"/>
              <a:t> </a:t>
            </a:r>
            <a:br>
              <a:rPr lang="en-US" dirty="0" smtClean="0"/>
            </a:br>
            <a:r>
              <a:rPr lang="en-US" sz="6600" dirty="0" smtClean="0"/>
              <a:t>non-isomorphism</a:t>
            </a:r>
            <a:endParaRPr lang="en-US" sz="6600" dirty="0"/>
          </a:p>
        </p:txBody>
      </p:sp>
      <p:sp>
        <p:nvSpPr>
          <p:cNvPr id="3" name="TextBox 2"/>
          <p:cNvSpPr txBox="1"/>
          <p:nvPr/>
        </p:nvSpPr>
        <p:spPr>
          <a:xfrm>
            <a:off x="0" y="551532"/>
            <a:ext cx="9144000" cy="769441"/>
          </a:xfrm>
          <a:prstGeom prst="rect">
            <a:avLst/>
          </a:prstGeom>
          <a:noFill/>
        </p:spPr>
        <p:txBody>
          <a:bodyPr wrap="square" rtlCol="0">
            <a:spAutoFit/>
          </a:bodyPr>
          <a:lstStyle/>
          <a:p>
            <a:pPr algn="ctr"/>
            <a:endParaRPr lang="en-US" sz="4400" dirty="0">
              <a:solidFill>
                <a:srgbClr val="000000"/>
              </a:solidFill>
            </a:endParaRPr>
          </a:p>
        </p:txBody>
      </p:sp>
    </p:spTree>
    <p:extLst>
      <p:ext uri="{BB962C8B-B14F-4D97-AF65-F5344CB8AC3E}">
        <p14:creationId xmlns:p14="http://schemas.microsoft.com/office/powerpoint/2010/main" val="83678164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95494" y="5560526"/>
            <a:ext cx="5918608" cy="707886"/>
          </a:xfrm>
          <a:prstGeom prst="rect">
            <a:avLst/>
          </a:prstGeom>
          <a:noFill/>
        </p:spPr>
        <p:txBody>
          <a:bodyPr wrap="none" rtlCol="0">
            <a:spAutoFit/>
          </a:bodyPr>
          <a:lstStyle/>
          <a:p>
            <a:r>
              <a:rPr lang="en-US" sz="4000" dirty="0" smtClean="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smtClean="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91" name="Rectangle 90"/>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structure, different cell</a:t>
            </a:r>
            <a:endParaRPr lang="en-US" sz="4800" dirty="0">
              <a:solidFill>
                <a:prstClr val="black"/>
              </a:solidFill>
            </a:endParaRPr>
          </a:p>
        </p:txBody>
      </p:sp>
      <p:grpSp>
        <p:nvGrpSpPr>
          <p:cNvPr id="2" name="Group 1"/>
          <p:cNvGrpSpPr/>
          <p:nvPr/>
        </p:nvGrpSpPr>
        <p:grpSpPr>
          <a:xfrm>
            <a:off x="2283133" y="1951514"/>
            <a:ext cx="4586426" cy="3531444"/>
            <a:chOff x="2283133" y="1951514"/>
            <a:chExt cx="4586426" cy="3531444"/>
          </a:xfrm>
        </p:grpSpPr>
        <p:cxnSp>
          <p:nvCxnSpPr>
            <p:cNvPr id="78" name="Straight Connector 77"/>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7" name="Rectangle 76"/>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85636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9" name="Straight Connector 218"/>
          <p:cNvCxnSpPr/>
          <p:nvPr/>
        </p:nvCxnSpPr>
        <p:spPr>
          <a:xfrm flipV="1">
            <a:off x="2278837"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6392690" y="957943"/>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6419361" y="4455877"/>
            <a:ext cx="1461896" cy="1035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2278837" y="4455877"/>
            <a:ext cx="1461896" cy="103566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3740733" y="4455877"/>
            <a:ext cx="4140524"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3740733" y="957943"/>
            <a:ext cx="4140524"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3740733" y="957943"/>
            <a:ext cx="0" cy="349793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7881257" y="957946"/>
            <a:ext cx="0" cy="349793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structure, different cell</a:t>
            </a:r>
            <a:endParaRPr lang="en-US" sz="4800" dirty="0">
              <a:solidFill>
                <a:prstClr val="black"/>
              </a:solidFill>
            </a:endParaRPr>
          </a:p>
        </p:txBody>
      </p:sp>
      <p:sp>
        <p:nvSpPr>
          <p:cNvPr id="56" name="TextBox 55"/>
          <p:cNvSpPr txBox="1"/>
          <p:nvPr/>
        </p:nvSpPr>
        <p:spPr>
          <a:xfrm>
            <a:off x="1395494" y="5560526"/>
            <a:ext cx="5918608" cy="707886"/>
          </a:xfrm>
          <a:prstGeom prst="rect">
            <a:avLst/>
          </a:prstGeom>
          <a:noFill/>
        </p:spPr>
        <p:txBody>
          <a:bodyPr wrap="none" rtlCol="0">
            <a:spAutoFit/>
          </a:bodyPr>
          <a:lstStyle/>
          <a:p>
            <a:r>
              <a:rPr lang="en-US" sz="4000" dirty="0" smtClean="0">
                <a:solidFill>
                  <a:prstClr val="black"/>
                </a:solidFill>
                <a:cs typeface="Arial" panose="020B0604020202020204" pitchFamily="34" charset="0"/>
              </a:rPr>
              <a:t>0.5% cell change</a:t>
            </a:r>
            <a:r>
              <a:rPr lang="en-US" sz="4000" dirty="0">
                <a:solidFill>
                  <a:prstClr val="black"/>
                </a:solidFill>
                <a:cs typeface="Arial" panose="020B0604020202020204" pitchFamily="34" charset="0"/>
              </a:rPr>
              <a:t> →</a:t>
            </a:r>
            <a:r>
              <a:rPr lang="en-US" sz="4000" dirty="0" smtClean="0">
                <a:solidFill>
                  <a:prstClr val="black"/>
                </a:solidFill>
                <a:cs typeface="Arial" panose="020B0604020202020204" pitchFamily="34" charset="0"/>
              </a:rPr>
              <a:t> 15%</a:t>
            </a:r>
            <a:endParaRPr lang="en-US" sz="4000" dirty="0">
              <a:solidFill>
                <a:prstClr val="black"/>
              </a:solidFill>
              <a:cs typeface="Arial" panose="020B0604020202020204" pitchFamily="34" charset="0"/>
            </a:endParaRPr>
          </a:p>
        </p:txBody>
      </p:sp>
      <p:sp>
        <p:nvSpPr>
          <p:cNvPr id="57" name="Rectangle 56"/>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pic>
        <p:nvPicPr>
          <p:cNvPr id="1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8" name="Rectangle 217"/>
          <p:cNvSpPr/>
          <p:nvPr/>
        </p:nvSpPr>
        <p:spPr>
          <a:xfrm>
            <a:off x="2278837" y="1993607"/>
            <a:ext cx="4140524" cy="349793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spTree>
    <p:extLst>
      <p:ext uri="{BB962C8B-B14F-4D97-AF65-F5344CB8AC3E}">
        <p14:creationId xmlns:p14="http://schemas.microsoft.com/office/powerpoint/2010/main" val="177182350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cell, rotated protein</a:t>
            </a:r>
            <a:endParaRPr lang="en-US" sz="4800" dirty="0">
              <a:solidFill>
                <a:prstClr val="black"/>
              </a:solidFill>
            </a:endParaRPr>
          </a:p>
        </p:txBody>
      </p:sp>
      <p:sp>
        <p:nvSpPr>
          <p:cNvPr id="34" name="TextBox 33"/>
          <p:cNvSpPr txBox="1"/>
          <p:nvPr/>
        </p:nvSpPr>
        <p:spPr>
          <a:xfrm>
            <a:off x="2026565" y="5560526"/>
            <a:ext cx="5069016" cy="707886"/>
          </a:xfrm>
          <a:prstGeom prst="rect">
            <a:avLst/>
          </a:prstGeom>
          <a:noFill/>
        </p:spPr>
        <p:txBody>
          <a:bodyPr wrap="none" rtlCol="0">
            <a:spAutoFit/>
          </a:bodyPr>
          <a:lstStyle/>
          <a:p>
            <a:r>
              <a:rPr lang="en-US" sz="4000" dirty="0">
                <a:solidFill>
                  <a:prstClr val="black"/>
                </a:solidFill>
                <a:cs typeface="Arial" panose="020B0604020202020204" pitchFamily="34" charset="0"/>
              </a:rPr>
              <a:t>0.5° rotation  →  16%</a:t>
            </a:r>
          </a:p>
        </p:txBody>
      </p:sp>
      <p:sp>
        <p:nvSpPr>
          <p:cNvPr id="35" name="Rectangle 34"/>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grpSp>
        <p:nvGrpSpPr>
          <p:cNvPr id="18" name="Group 17"/>
          <p:cNvGrpSpPr/>
          <p:nvPr/>
        </p:nvGrpSpPr>
        <p:grpSpPr>
          <a:xfrm>
            <a:off x="2283133" y="1951514"/>
            <a:ext cx="4586426" cy="3531444"/>
            <a:chOff x="2283133" y="1951514"/>
            <a:chExt cx="4586426" cy="3531444"/>
          </a:xfrm>
        </p:grpSpPr>
        <p:cxnSp>
          <p:nvCxnSpPr>
            <p:cNvPr id="19" name="Straight Connector 18"/>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2"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Rectangle 42"/>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44" name="Straight Connector 43"/>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762905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noChangeAspect="1"/>
          </p:cNvGrpSpPr>
          <p:nvPr/>
        </p:nvGrpSpPr>
        <p:grpSpPr>
          <a:xfrm>
            <a:off x="2607475" y="2042973"/>
            <a:ext cx="4255234" cy="3374364"/>
            <a:chOff x="5575963" y="837025"/>
            <a:chExt cx="2127617" cy="1687182"/>
          </a:xfrm>
        </p:grpSpPr>
        <p:pic>
          <p:nvPicPr>
            <p:cNvPr id="2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Same cell, rotated protein</a:t>
            </a:r>
            <a:endParaRPr lang="en-US" sz="4800" dirty="0">
              <a:solidFill>
                <a:prstClr val="black"/>
              </a:solidFill>
            </a:endParaRPr>
          </a:p>
        </p:txBody>
      </p:sp>
      <p:grpSp>
        <p:nvGrpSpPr>
          <p:cNvPr id="22" name="Group 21"/>
          <p:cNvGrpSpPr/>
          <p:nvPr/>
        </p:nvGrpSpPr>
        <p:grpSpPr>
          <a:xfrm>
            <a:off x="2283133" y="1951514"/>
            <a:ext cx="4586426" cy="3531444"/>
            <a:chOff x="3696237" y="2927796"/>
            <a:chExt cx="1324377" cy="1418824"/>
          </a:xfrm>
        </p:grpSpPr>
        <p:sp>
          <p:nvSpPr>
            <p:cNvPr id="25" name="Rectangle 2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6" name="Straight Connector 2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2026565" y="5560526"/>
            <a:ext cx="5069016" cy="707886"/>
          </a:xfrm>
          <a:prstGeom prst="rect">
            <a:avLst/>
          </a:prstGeom>
          <a:noFill/>
        </p:spPr>
        <p:txBody>
          <a:bodyPr wrap="none" rtlCol="0">
            <a:spAutoFit/>
          </a:bodyPr>
          <a:lstStyle/>
          <a:p>
            <a:r>
              <a:rPr lang="en-US" sz="4000" dirty="0">
                <a:solidFill>
                  <a:prstClr val="black"/>
                </a:solidFill>
                <a:cs typeface="Arial" panose="020B0604020202020204" pitchFamily="34" charset="0"/>
              </a:rPr>
              <a:t>0.5° rotation  →  16%</a:t>
            </a:r>
          </a:p>
        </p:txBody>
      </p:sp>
      <p:sp>
        <p:nvSpPr>
          <p:cNvPr id="36" name="Rectangle 35"/>
          <p:cNvSpPr/>
          <p:nvPr/>
        </p:nvSpPr>
        <p:spPr>
          <a:xfrm>
            <a:off x="0" y="6488668"/>
            <a:ext cx="9144000" cy="369332"/>
          </a:xfrm>
          <a:prstGeom prst="rect">
            <a:avLst/>
          </a:prstGeom>
        </p:spPr>
        <p:txBody>
          <a:bodyPr wrap="square">
            <a:spAutoFit/>
          </a:bodyPr>
          <a:lstStyle/>
          <a:p>
            <a:r>
              <a:rPr lang="en-US" dirty="0">
                <a:solidFill>
                  <a:prstClr val="black"/>
                </a:solidFill>
              </a:rPr>
              <a:t>Crick &amp; </a:t>
            </a:r>
            <a:r>
              <a:rPr lang="en-US" dirty="0" err="1">
                <a:solidFill>
                  <a:prstClr val="black"/>
                </a:solidFill>
              </a:rPr>
              <a:t>Magdoff</a:t>
            </a:r>
            <a:r>
              <a:rPr lang="en-US" dirty="0">
                <a:solidFill>
                  <a:prstClr val="black"/>
                </a:solidFill>
              </a:rPr>
              <a:t> (1956) </a:t>
            </a:r>
            <a:r>
              <a:rPr lang="en-US" dirty="0" smtClean="0">
                <a:solidFill>
                  <a:prstClr val="black"/>
                </a:solidFill>
              </a:rPr>
              <a:t>“theory method </a:t>
            </a:r>
            <a:r>
              <a:rPr lang="en-US" dirty="0">
                <a:solidFill>
                  <a:prstClr val="black"/>
                </a:solidFill>
              </a:rPr>
              <a:t>isomorphous </a:t>
            </a:r>
            <a:r>
              <a:rPr lang="en-US" dirty="0" smtClean="0">
                <a:solidFill>
                  <a:prstClr val="black"/>
                </a:solidFill>
              </a:rPr>
              <a:t>replacement”, </a:t>
            </a:r>
            <a:r>
              <a:rPr lang="en-US" i="1" dirty="0" err="1">
                <a:solidFill>
                  <a:prstClr val="black"/>
                </a:solidFill>
              </a:rPr>
              <a:t>Acta</a:t>
            </a:r>
            <a:r>
              <a:rPr lang="en-US" i="1" dirty="0">
                <a:solidFill>
                  <a:prstClr val="black"/>
                </a:solidFill>
              </a:rPr>
              <a:t> </a:t>
            </a:r>
            <a:r>
              <a:rPr lang="en-US" i="1" dirty="0" err="1">
                <a:solidFill>
                  <a:prstClr val="black"/>
                </a:solidFill>
              </a:rPr>
              <a:t>Cryst</a:t>
            </a:r>
            <a:r>
              <a:rPr lang="en-US" i="1" dirty="0">
                <a:solidFill>
                  <a:prstClr val="black"/>
                </a:solidFill>
              </a:rPr>
              <a:t>. </a:t>
            </a:r>
            <a:r>
              <a:rPr lang="en-US" b="1" dirty="0">
                <a:solidFill>
                  <a:prstClr val="black"/>
                </a:solidFill>
              </a:rPr>
              <a:t>9</a:t>
            </a:r>
            <a:r>
              <a:rPr lang="en-US" dirty="0">
                <a:solidFill>
                  <a:prstClr val="black"/>
                </a:solidFill>
              </a:rPr>
              <a:t>, 901-8.</a:t>
            </a:r>
          </a:p>
        </p:txBody>
      </p:sp>
    </p:spTree>
    <p:extLst>
      <p:ext uri="{BB962C8B-B14F-4D97-AF65-F5344CB8AC3E}">
        <p14:creationId xmlns:p14="http://schemas.microsoft.com/office/powerpoint/2010/main" val="2902589662"/>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Uniform stretch</a:t>
            </a:r>
            <a:endParaRPr lang="en-US" sz="4800" dirty="0">
              <a:solidFill>
                <a:prstClr val="black"/>
              </a:solidFill>
            </a:endParaRPr>
          </a:p>
        </p:txBody>
      </p:sp>
      <p:sp>
        <p:nvSpPr>
          <p:cNvPr id="17" name="TextBox 16"/>
          <p:cNvSpPr txBox="1"/>
          <p:nvPr/>
        </p:nvSpPr>
        <p:spPr>
          <a:xfrm>
            <a:off x="2425419" y="5560526"/>
            <a:ext cx="4293163" cy="707886"/>
          </a:xfrm>
          <a:prstGeom prst="rect">
            <a:avLst/>
          </a:prstGeom>
          <a:noFill/>
        </p:spPr>
        <p:txBody>
          <a:bodyPr wrap="none" rtlCol="0">
            <a:spAutoFit/>
          </a:bodyPr>
          <a:lstStyle/>
          <a:p>
            <a:r>
              <a:rPr lang="en-US" sz="4000" dirty="0">
                <a:solidFill>
                  <a:prstClr val="black"/>
                </a:solidFill>
                <a:cs typeface="Arial" panose="020B0604020202020204" pitchFamily="34" charset="0"/>
              </a:rPr>
              <a:t>5</a:t>
            </a:r>
            <a:r>
              <a:rPr lang="en-US" sz="4000" dirty="0" smtClean="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smtClean="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grpSp>
        <p:nvGrpSpPr>
          <p:cNvPr id="18" name="Group 17"/>
          <p:cNvGrpSpPr/>
          <p:nvPr/>
        </p:nvGrpSpPr>
        <p:grpSpPr>
          <a:xfrm>
            <a:off x="2283133" y="1951514"/>
            <a:ext cx="4586426" cy="3531444"/>
            <a:chOff x="2283133" y="1951514"/>
            <a:chExt cx="4586426" cy="3531444"/>
          </a:xfrm>
        </p:grpSpPr>
        <p:cxnSp>
          <p:nvCxnSpPr>
            <p:cNvPr id="20" name="Straight Connector 19"/>
            <p:cNvCxnSpPr/>
            <p:nvPr/>
          </p:nvCxnSpPr>
          <p:spPr>
            <a:xfrm flipV="1">
              <a:off x="2283133"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5672777" y="4676228"/>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283133" y="4676228"/>
              <a:ext cx="1196782" cy="80673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479915" y="4676228"/>
              <a:ext cx="3389644" cy="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79915" y="1951514"/>
              <a:ext cx="3389644" cy="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479915" y="1951514"/>
              <a:ext cx="0" cy="272471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69559" y="1951516"/>
              <a:ext cx="0" cy="272471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592491" y="286582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384649" y="2100598"/>
              <a:ext cx="2463076" cy="26091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3133" y="2758244"/>
              <a:ext cx="3389644" cy="27247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30" name="Straight Connector 29"/>
            <p:cNvCxnSpPr/>
            <p:nvPr/>
          </p:nvCxnSpPr>
          <p:spPr>
            <a:xfrm flipV="1">
              <a:off x="5650942" y="1951514"/>
              <a:ext cx="1196782" cy="8067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091370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425419" y="5560526"/>
            <a:ext cx="4293163" cy="707886"/>
          </a:xfrm>
          <a:prstGeom prst="rect">
            <a:avLst/>
          </a:prstGeom>
          <a:noFill/>
        </p:spPr>
        <p:txBody>
          <a:bodyPr wrap="none" rtlCol="0">
            <a:spAutoFit/>
          </a:bodyPr>
          <a:lstStyle/>
          <a:p>
            <a:r>
              <a:rPr lang="en-US" sz="4000" dirty="0">
                <a:solidFill>
                  <a:prstClr val="black"/>
                </a:solidFill>
                <a:cs typeface="Arial" panose="020B0604020202020204" pitchFamily="34" charset="0"/>
              </a:rPr>
              <a:t>5</a:t>
            </a:r>
            <a:r>
              <a:rPr lang="en-US" sz="4000" dirty="0" smtClean="0">
                <a:solidFill>
                  <a:prstClr val="black"/>
                </a:solidFill>
                <a:cs typeface="Arial" panose="020B0604020202020204" pitchFamily="34" charset="0"/>
              </a:rPr>
              <a:t>% change </a:t>
            </a:r>
            <a:r>
              <a:rPr lang="en-US" sz="4000" dirty="0">
                <a:solidFill>
                  <a:prstClr val="black"/>
                </a:solidFill>
                <a:cs typeface="Arial" panose="020B0604020202020204" pitchFamily="34" charset="0"/>
              </a:rPr>
              <a:t>→</a:t>
            </a:r>
            <a:r>
              <a:rPr lang="en-US" sz="4000" dirty="0" smtClean="0">
                <a:solidFill>
                  <a:prstClr val="black"/>
                </a:solidFill>
                <a:cs typeface="Arial" panose="020B0604020202020204" pitchFamily="34" charset="0"/>
              </a:rPr>
              <a:t> 0%</a:t>
            </a:r>
            <a:endParaRPr lang="en-US" sz="4000" dirty="0">
              <a:solidFill>
                <a:prstClr val="black"/>
              </a:solidFill>
              <a:cs typeface="Arial" panose="020B0604020202020204" pitchFamily="34" charset="0"/>
            </a:endParaRPr>
          </a:p>
        </p:txBody>
      </p:sp>
      <p:cxnSp>
        <p:nvCxnSpPr>
          <p:cNvPr id="78" name="Straight Connector 77"/>
          <p:cNvCxnSpPr/>
          <p:nvPr/>
        </p:nvCxnSpPr>
        <p:spPr>
          <a:xfrm flipV="1">
            <a:off x="2283132"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083123" y="4578566"/>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283132" y="4578566"/>
            <a:ext cx="1341664" cy="90439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3624796" y="4578566"/>
            <a:ext cx="379999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3624796" y="1524000"/>
            <a:ext cx="3799991" cy="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624796" y="1524000"/>
            <a:ext cx="0" cy="305456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424787" y="1524003"/>
            <a:ext cx="0" cy="305456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629941" y="2549000"/>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4639056" y="1691132"/>
            <a:ext cx="2761254" cy="292499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dirty="0" smtClean="0">
                <a:solidFill>
                  <a:prstClr val="black"/>
                </a:solidFill>
              </a:rPr>
              <a:t>Uniform stretch</a:t>
            </a:r>
            <a:endParaRPr lang="en-US" sz="4800" dirty="0">
              <a:solidFill>
                <a:prstClr val="black"/>
              </a:solidFill>
            </a:endParaRPr>
          </a:p>
        </p:txBody>
      </p:sp>
      <p:sp>
        <p:nvSpPr>
          <p:cNvPr id="77" name="Rectangle 76"/>
          <p:cNvSpPr/>
          <p:nvPr/>
        </p:nvSpPr>
        <p:spPr>
          <a:xfrm>
            <a:off x="2283132" y="2428392"/>
            <a:ext cx="3799991" cy="30545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79" name="Straight Connector 78"/>
          <p:cNvCxnSpPr/>
          <p:nvPr/>
        </p:nvCxnSpPr>
        <p:spPr>
          <a:xfrm flipV="1">
            <a:off x="6058645" y="1524000"/>
            <a:ext cx="1341664" cy="9043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9234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382" y="990600"/>
            <a:ext cx="8381999" cy="5693866"/>
          </a:xfrm>
          <a:prstGeom prst="rect">
            <a:avLst/>
          </a:prstGeom>
          <a:noFill/>
        </p:spPr>
        <p:txBody>
          <a:bodyPr wrap="square" rtlCol="0">
            <a:spAutoFit/>
          </a:bodyPr>
          <a:lstStyle/>
          <a:p>
            <a:r>
              <a:rPr lang="en-US" sz="1400" dirty="0" smtClean="0">
                <a:solidFill>
                  <a:prstClr val="black"/>
                </a:solidFill>
              </a:rPr>
              <a:t>Dear James</a:t>
            </a:r>
          </a:p>
          <a:p>
            <a:endParaRPr lang="en-US" sz="1400" dirty="0">
              <a:solidFill>
                <a:prstClr val="black"/>
              </a:solidFill>
            </a:endParaRPr>
          </a:p>
          <a:p>
            <a:r>
              <a:rPr lang="en-US" sz="1400" dirty="0" smtClean="0">
                <a:solidFill>
                  <a:prstClr val="black"/>
                </a:solidFill>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a:t>
            </a:r>
            <a:r>
              <a:rPr lang="en-US" sz="1400" dirty="0" err="1" smtClean="0">
                <a:solidFill>
                  <a:prstClr val="black"/>
                </a:solidFill>
              </a:rPr>
              <a:t>diffractometer</a:t>
            </a:r>
            <a:r>
              <a:rPr lang="en-US" sz="1400" dirty="0" smtClean="0">
                <a:solidFill>
                  <a:prstClr val="black"/>
                </a:solidFill>
              </a:rPr>
              <a:t> because crystals were mounted to rotate about the diagonal axis). As I recall both Type I and Type II could be found in the same </a:t>
            </a:r>
            <a:r>
              <a:rPr lang="en-US" sz="1400" dirty="0" err="1" smtClean="0">
                <a:solidFill>
                  <a:prstClr val="black"/>
                </a:solidFill>
              </a:rPr>
              <a:t>crystallisation</a:t>
            </a:r>
            <a:r>
              <a:rPr lang="en-US" sz="1400" dirty="0" smtClean="0">
                <a:solidFill>
                  <a:prstClr val="black"/>
                </a:solidFill>
              </a:rPr>
              <a:t> batch . Although sometimes the external morphology allowed recognition this was not infallible. </a:t>
            </a:r>
          </a:p>
          <a:p>
            <a:endParaRPr lang="en-US" sz="1400" dirty="0" smtClean="0">
              <a:solidFill>
                <a:prstClr val="black"/>
              </a:solidFill>
            </a:endParaRPr>
          </a:p>
          <a:p>
            <a:r>
              <a:rPr lang="en-US" sz="1400" dirty="0" smtClean="0">
                <a:solidFill>
                  <a:prstClr val="black"/>
                </a:solidFill>
              </a:rPr>
              <a:t>The structure was based on Type II crystals. Later a graduate student Helen </a:t>
            </a:r>
            <a:r>
              <a:rPr lang="en-US" sz="1400" dirty="0" err="1" smtClean="0">
                <a:solidFill>
                  <a:prstClr val="black"/>
                </a:solidFill>
              </a:rPr>
              <a:t>Handoll</a:t>
            </a:r>
            <a:r>
              <a:rPr lang="en-US" sz="1400" dirty="0" smtClean="0">
                <a:solidFill>
                  <a:prstClr val="black"/>
                </a:solidFill>
              </a:rPr>
              <a:t> examined Type I. The work, which was in the early days and before refinement </a:t>
            </a:r>
            <a:r>
              <a:rPr lang="en-US" sz="1400" dirty="0" err="1" smtClean="0">
                <a:solidFill>
                  <a:prstClr val="black"/>
                </a:solidFill>
              </a:rPr>
              <a:t>programmes</a:t>
            </a:r>
            <a:r>
              <a:rPr lang="en-US" sz="1400" dirty="0" smtClean="0">
                <a:solidFill>
                  <a:prstClr val="black"/>
                </a:solidFill>
              </a:rPr>
              <a:t>, seemed to suggest that the differences lay in the arrangement of water or chloride molecules (Lysozyme was </a:t>
            </a:r>
            <a:r>
              <a:rPr lang="en-US" sz="1400" dirty="0" err="1" smtClean="0">
                <a:solidFill>
                  <a:prstClr val="black"/>
                </a:solidFill>
              </a:rPr>
              <a:t>crystallised</a:t>
            </a:r>
            <a:r>
              <a:rPr lang="en-US" sz="1400" dirty="0" smtClean="0">
                <a:solidFill>
                  <a:prstClr val="black"/>
                </a:solidFill>
              </a:rPr>
              <a:t> from </a:t>
            </a:r>
            <a:r>
              <a:rPr lang="en-US" sz="1400" dirty="0" err="1" smtClean="0">
                <a:solidFill>
                  <a:prstClr val="black"/>
                </a:solidFill>
              </a:rPr>
              <a:t>NaCl</a:t>
            </a:r>
            <a:r>
              <a:rPr lang="en-US" sz="1400" dirty="0" smtClean="0">
                <a:solidFill>
                  <a:prstClr val="black"/>
                </a:solidFill>
              </a:rPr>
              <a:t>). But the work was never written up. Keith Wilson at one stage was following this up as lysozyme was being used to test data collection strategies but I do not know the outcome. </a:t>
            </a:r>
          </a:p>
          <a:p>
            <a:endParaRPr lang="en-US" sz="1400" dirty="0">
              <a:solidFill>
                <a:prstClr val="black"/>
              </a:solidFill>
            </a:endParaRPr>
          </a:p>
          <a:p>
            <a:r>
              <a:rPr lang="en-US" sz="1400" dirty="0" smtClean="0">
                <a:solidFill>
                  <a:prstClr val="black"/>
                </a:solidFill>
              </a:rPr>
              <a:t>An account of this is given in International Table Volume F (</a:t>
            </a:r>
            <a:r>
              <a:rPr lang="en-US" sz="1400" dirty="0" err="1" smtClean="0">
                <a:solidFill>
                  <a:prstClr val="black"/>
                </a:solidFill>
              </a:rPr>
              <a:t>Rossmann</a:t>
            </a:r>
            <a:r>
              <a:rPr lang="en-US" sz="1400" dirty="0" smtClean="0">
                <a:solidFill>
                  <a:prstClr val="black"/>
                </a:solidFill>
              </a:rPr>
              <a:t> and Arnold edited 2001) p760. </a:t>
            </a:r>
          </a:p>
          <a:p>
            <a:endParaRPr lang="en-US" sz="1400" dirty="0">
              <a:solidFill>
                <a:prstClr val="black"/>
              </a:solidFill>
            </a:endParaRPr>
          </a:p>
          <a:p>
            <a:r>
              <a:rPr lang="en-US" sz="1400" dirty="0" smtClean="0">
                <a:solidFill>
                  <a:prstClr val="black"/>
                </a:solidFill>
              </a:rPr>
              <a:t>Tony North was much involved in sorting this out and if you wanted more info he would be the person to contact. I hope this is helpful. Do let me know if you need more. </a:t>
            </a:r>
          </a:p>
          <a:p>
            <a:endParaRPr lang="en-US" sz="1400" dirty="0">
              <a:solidFill>
                <a:prstClr val="black"/>
              </a:solidFill>
            </a:endParaRPr>
          </a:p>
          <a:p>
            <a:r>
              <a:rPr lang="en-US" sz="1400" dirty="0" smtClean="0">
                <a:solidFill>
                  <a:prstClr val="black"/>
                </a:solidFill>
              </a:rPr>
              <a:t>Best wishes </a:t>
            </a:r>
          </a:p>
          <a:p>
            <a:endParaRPr lang="en-US" sz="1400" dirty="0">
              <a:solidFill>
                <a:prstClr val="black"/>
              </a:solidFill>
            </a:endParaRPr>
          </a:p>
          <a:p>
            <a:r>
              <a:rPr lang="en-US" sz="1400" dirty="0" smtClean="0">
                <a:solidFill>
                  <a:prstClr val="black"/>
                </a:solidFill>
              </a:rPr>
              <a:t>Louise </a:t>
            </a:r>
            <a:endParaRPr lang="en-US" sz="1400" dirty="0">
              <a:solidFill>
                <a:prstClr val="black"/>
              </a:solidFill>
            </a:endParaRPr>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solidFill>
                  <a:prstClr val="black"/>
                </a:solidFill>
              </a:rPr>
              <a:t>Non-isomorphism in lysozyme</a:t>
            </a:r>
            <a:endParaRPr lang="en-US" dirty="0">
              <a:solidFill>
                <a:prstClr val="black"/>
              </a:solidFill>
            </a:endParaRPr>
          </a:p>
        </p:txBody>
      </p:sp>
    </p:spTree>
    <p:extLst>
      <p:ext uri="{BB962C8B-B14F-4D97-AF65-F5344CB8AC3E}">
        <p14:creationId xmlns:p14="http://schemas.microsoft.com/office/powerpoint/2010/main" val="412217303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225" y="352029"/>
            <a:ext cx="8709660" cy="7543800"/>
          </a:xfrm>
        </p:spPr>
      </p:pic>
      <p:sp>
        <p:nvSpPr>
          <p:cNvPr id="6" name="TextBox 5"/>
          <p:cNvSpPr txBox="1"/>
          <p:nvPr/>
        </p:nvSpPr>
        <p:spPr>
          <a:xfrm>
            <a:off x="6726775" y="1710050"/>
            <a:ext cx="2721651" cy="1077218"/>
          </a:xfrm>
          <a:prstGeom prst="rect">
            <a:avLst/>
          </a:prstGeom>
          <a:noFill/>
        </p:spPr>
        <p:txBody>
          <a:bodyPr wrap="square" rtlCol="0">
            <a:spAutoFit/>
          </a:bodyPr>
          <a:lstStyle/>
          <a:p>
            <a:r>
              <a:rPr lang="en-US" sz="3200" dirty="0" smtClean="0">
                <a:solidFill>
                  <a:prstClr val="black"/>
                </a:solidFill>
              </a:rPr>
              <a:t>RH: 84.2%</a:t>
            </a:r>
          </a:p>
          <a:p>
            <a:r>
              <a:rPr lang="en-US" sz="3200" dirty="0" smtClean="0">
                <a:solidFill>
                  <a:prstClr val="black"/>
                </a:solidFill>
              </a:rPr>
              <a:t>  </a:t>
            </a:r>
            <a:r>
              <a:rPr lang="en-US" sz="2800" dirty="0" smtClean="0">
                <a:solidFill>
                  <a:prstClr val="black"/>
                </a:solidFill>
              </a:rPr>
              <a:t> </a:t>
            </a:r>
            <a:r>
              <a:rPr lang="en-US" sz="3200" dirty="0" smtClean="0">
                <a:solidFill>
                  <a:prstClr val="black"/>
                </a:solidFill>
              </a:rPr>
              <a:t>vs </a:t>
            </a:r>
            <a:r>
              <a:rPr lang="en-US" sz="3200" dirty="0">
                <a:solidFill>
                  <a:prstClr val="black"/>
                </a:solidFill>
              </a:rPr>
              <a:t>71.9%</a:t>
            </a:r>
          </a:p>
        </p:txBody>
      </p:sp>
      <p:sp>
        <p:nvSpPr>
          <p:cNvPr id="8" name="Rectangle 7"/>
          <p:cNvSpPr/>
          <p:nvPr/>
        </p:nvSpPr>
        <p:spPr>
          <a:xfrm>
            <a:off x="6423764" y="1052500"/>
            <a:ext cx="2460930" cy="584775"/>
          </a:xfrm>
          <a:prstGeom prst="rect">
            <a:avLst/>
          </a:prstGeom>
        </p:spPr>
        <p:txBody>
          <a:bodyPr wrap="none">
            <a:spAutoFit/>
          </a:bodyPr>
          <a:lstStyle/>
          <a:p>
            <a:r>
              <a:rPr lang="en-US" sz="3200" dirty="0" err="1">
                <a:solidFill>
                  <a:prstClr val="black"/>
                </a:solidFill>
              </a:rPr>
              <a:t>R</a:t>
            </a:r>
            <a:r>
              <a:rPr lang="en-US" sz="3200" baseline="-25000" dirty="0" err="1">
                <a:solidFill>
                  <a:prstClr val="black"/>
                </a:solidFill>
              </a:rPr>
              <a:t>iso</a:t>
            </a:r>
            <a:r>
              <a:rPr lang="en-US" sz="3200" dirty="0">
                <a:solidFill>
                  <a:prstClr val="black"/>
                </a:solidFill>
              </a:rPr>
              <a:t> = 44.5%</a:t>
            </a:r>
          </a:p>
        </p:txBody>
      </p:sp>
      <p:sp>
        <p:nvSpPr>
          <p:cNvPr id="11" name="Rectangle 10"/>
          <p:cNvSpPr/>
          <p:nvPr/>
        </p:nvSpPr>
        <p:spPr>
          <a:xfrm>
            <a:off x="-299247" y="440774"/>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5610403" y="1716494"/>
            <a:ext cx="922047" cy="830997"/>
          </a:xfrm>
          <a:prstGeom prst="rect">
            <a:avLst/>
          </a:prstGeom>
          <a:noFill/>
        </p:spPr>
        <p:txBody>
          <a:bodyPr wrap="none" rtlCol="0">
            <a:spAutoFit/>
          </a:bodyPr>
          <a:lstStyle/>
          <a:p>
            <a:r>
              <a:rPr lang="en-US" sz="2400" dirty="0" smtClean="0">
                <a:solidFill>
                  <a:prstClr val="black"/>
                </a:solidFill>
                <a:cs typeface="Arial" panose="020B0604020202020204" pitchFamily="34" charset="0"/>
              </a:rPr>
              <a:t>3aw6</a:t>
            </a:r>
          </a:p>
          <a:p>
            <a:r>
              <a:rPr lang="en-US" sz="2400" dirty="0" smtClean="0">
                <a:solidFill>
                  <a:prstClr val="black"/>
                </a:solidFill>
                <a:cs typeface="Arial" panose="020B0604020202020204" pitchFamily="34" charset="0"/>
              </a:rPr>
              <a:t>3aw7</a:t>
            </a:r>
            <a:endParaRPr lang="en-US" sz="2400" dirty="0">
              <a:solidFill>
                <a:prstClr val="black"/>
              </a:solidFill>
              <a:cs typeface="Arial" panose="020B0604020202020204" pitchFamily="34" charset="0"/>
            </a:endParaRPr>
          </a:p>
        </p:txBody>
      </p:sp>
      <p:sp>
        <p:nvSpPr>
          <p:cNvPr id="12" name="Rectangle 11"/>
          <p:cNvSpPr/>
          <p:nvPr/>
        </p:nvSpPr>
        <p:spPr>
          <a:xfrm>
            <a:off x="3436513" y="1052500"/>
            <a:ext cx="2590774" cy="584775"/>
          </a:xfrm>
          <a:prstGeom prst="rect">
            <a:avLst/>
          </a:prstGeom>
        </p:spPr>
        <p:txBody>
          <a:bodyPr wrap="none">
            <a:spAutoFit/>
          </a:bodyPr>
          <a:lstStyle/>
          <a:p>
            <a:r>
              <a:rPr lang="el-GR" sz="3200" dirty="0" smtClean="0">
                <a:solidFill>
                  <a:srgbClr val="FF0000"/>
                </a:solidFill>
              </a:rPr>
              <a:t>Δ</a:t>
            </a:r>
            <a:r>
              <a:rPr lang="en-US" sz="3200" dirty="0" smtClean="0">
                <a:solidFill>
                  <a:srgbClr val="FF0000"/>
                </a:solidFill>
              </a:rPr>
              <a:t>cell </a:t>
            </a:r>
            <a:r>
              <a:rPr lang="en-US" sz="3200" dirty="0">
                <a:solidFill>
                  <a:srgbClr val="FF0000"/>
                </a:solidFill>
              </a:rPr>
              <a:t>= </a:t>
            </a:r>
            <a:r>
              <a:rPr lang="en-US" sz="3200" dirty="0" smtClean="0">
                <a:solidFill>
                  <a:srgbClr val="FF0000"/>
                </a:solidFill>
              </a:rPr>
              <a:t>0.7 %</a:t>
            </a:r>
            <a:endParaRPr lang="en-US" sz="3200" dirty="0">
              <a:solidFill>
                <a:srgbClr val="FF0000"/>
              </a:solidFill>
            </a:endParaRPr>
          </a:p>
        </p:txBody>
      </p:sp>
      <p:sp>
        <p:nvSpPr>
          <p:cNvPr id="2" name="Title 1"/>
          <p:cNvSpPr>
            <a:spLocks noGrp="1"/>
          </p:cNvSpPr>
          <p:nvPr>
            <p:ph type="title"/>
          </p:nvPr>
        </p:nvSpPr>
        <p:spPr>
          <a:xfrm>
            <a:off x="457200" y="0"/>
            <a:ext cx="8229600" cy="1143000"/>
          </a:xfrm>
        </p:spPr>
        <p:txBody>
          <a:bodyPr/>
          <a:lstStyle/>
          <a:p>
            <a:r>
              <a:rPr lang="en-US" dirty="0" smtClean="0"/>
              <a:t>Non-isomorphism in lysozyme</a:t>
            </a:r>
            <a:endParaRPr lang="en-US" dirty="0"/>
          </a:p>
        </p:txBody>
      </p:sp>
      <p:sp>
        <p:nvSpPr>
          <p:cNvPr id="10" name="Rectangle 9"/>
          <p:cNvSpPr/>
          <p:nvPr/>
        </p:nvSpPr>
        <p:spPr>
          <a:xfrm>
            <a:off x="0" y="1052500"/>
            <a:ext cx="3046027" cy="584775"/>
          </a:xfrm>
          <a:prstGeom prst="rect">
            <a:avLst/>
          </a:prstGeom>
        </p:spPr>
        <p:txBody>
          <a:bodyPr wrap="none">
            <a:spAutoFit/>
          </a:bodyPr>
          <a:lstStyle/>
          <a:p>
            <a:r>
              <a:rPr lang="en-US" sz="3200" dirty="0">
                <a:solidFill>
                  <a:prstClr val="black"/>
                </a:solidFill>
              </a:rPr>
              <a:t>RMSD = 0.18 Å</a:t>
            </a:r>
          </a:p>
        </p:txBody>
      </p:sp>
    </p:spTree>
    <p:extLst>
      <p:ext uri="{BB962C8B-B14F-4D97-AF65-F5344CB8AC3E}">
        <p14:creationId xmlns:p14="http://schemas.microsoft.com/office/powerpoint/2010/main" val="145128369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23793414"/>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X-ray Data Sets</a:t>
            </a:r>
            <a:endParaRPr lang="en-US" sz="2400" dirty="0">
              <a:solidFill>
                <a:prstClr val="black"/>
              </a:solidFill>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03701346"/>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1.84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0.15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1.02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-0.90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-1.20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0.31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solidFill>
                  <a:prstClr val="black"/>
                </a:solidFill>
                <a:latin typeface="Arial Narrow" panose="020B0606020202030204" pitchFamily="34" charset="0"/>
              </a:rPr>
              <a:t>d</a:t>
            </a:r>
            <a:r>
              <a:rPr lang="en-US" dirty="0" smtClean="0">
                <a:solidFill>
                  <a:prstClr val="black"/>
                </a:solidFill>
                <a:latin typeface="Arial Narrow" panose="020B0606020202030204" pitchFamily="34" charset="0"/>
              </a:rPr>
              <a:t>ata</a:t>
            </a:r>
          </a:p>
          <a:p>
            <a:pPr algn="r"/>
            <a:r>
              <a:rPr lang="en-US" dirty="0" smtClean="0">
                <a:solidFill>
                  <a:prstClr val="black"/>
                </a:solidFill>
                <a:latin typeface="Arial Narrow" panose="020B0606020202030204" pitchFamily="34" charset="0"/>
              </a:rPr>
              <a:t>set</a:t>
            </a:r>
            <a:endParaRPr lang="en-US" dirty="0">
              <a:solidFill>
                <a:prstClr val="black"/>
              </a:solidFill>
              <a:latin typeface="Arial Narrow" panose="020B060602020203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cs typeface="Arial" panose="020B0604020202020204" pitchFamily="34" charset="0"/>
              </a:rPr>
              <a:t>Singular value </a:t>
            </a:r>
            <a:r>
              <a:rPr lang="en-US" sz="1400" b="1" dirty="0" err="1" smtClean="0">
                <a:solidFill>
                  <a:srgbClr val="006600"/>
                </a:solidFill>
                <a:cs typeface="Arial" panose="020B0604020202020204" pitchFamily="34" charset="0"/>
              </a:rPr>
              <a:t>decomp</a:t>
            </a:r>
            <a:r>
              <a:rPr lang="en-US" sz="1400" b="1" dirty="0" smtClean="0">
                <a:solidFill>
                  <a:srgbClr val="006600"/>
                </a:solidFill>
                <a:cs typeface="Arial" panose="020B0604020202020204" pitchFamily="34" charset="0"/>
              </a:rPr>
              <a:t>.</a:t>
            </a:r>
          </a:p>
          <a:p>
            <a:pPr algn="ctr"/>
            <a:r>
              <a:rPr lang="en-US" sz="2400" b="1" dirty="0" smtClean="0">
                <a:solidFill>
                  <a:srgbClr val="006600"/>
                </a:solidFill>
                <a:cs typeface="Arial" panose="020B0604020202020204" pitchFamily="34" charset="0"/>
              </a:rPr>
              <a:t>SVD</a:t>
            </a:r>
            <a:endParaRPr lang="en-US" sz="2400" b="1" dirty="0">
              <a:solidFill>
                <a:srgbClr val="006600"/>
              </a:solidFill>
              <a:cs typeface="Arial" panose="020B0604020202020204" pitchFamily="34" charset="0"/>
            </a:endParaRPr>
          </a:p>
        </p:txBody>
      </p:sp>
      <p:grpSp>
        <p:nvGrpSpPr>
          <p:cNvPr id="4" name="Group 3"/>
          <p:cNvGrpSpPr/>
          <p:nvPr/>
        </p:nvGrpSpPr>
        <p:grpSpPr>
          <a:xfrm>
            <a:off x="5234311" y="384628"/>
            <a:ext cx="3744936" cy="1464581"/>
            <a:chOff x="5234311" y="384628"/>
            <a:chExt cx="3744936" cy="1464581"/>
          </a:xfrm>
        </p:grpSpPr>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vector</a:t>
              </a:r>
              <a:endParaRPr lang="en-US" dirty="0">
                <a:solidFill>
                  <a:prstClr val="black"/>
                </a:solidFill>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solidFill>
                    <a:prstClr val="black"/>
                  </a:solidFill>
                  <a:latin typeface="Arial Narrow" panose="020B0606020202030204" pitchFamily="34" charset="0"/>
                </a:rPr>
                <a:t>value</a:t>
              </a:r>
              <a:endParaRPr lang="en-US" dirty="0">
                <a:solidFill>
                  <a:prstClr val="black"/>
                </a:solidFill>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solidFill>
                    <a:prstClr val="black"/>
                  </a:solidFill>
                  <a:cs typeface="Arial" panose="020B0604020202020204" pitchFamily="34" charset="0"/>
                </a:rPr>
                <a:t>Singular values &amp; vectors</a:t>
              </a:r>
              <a:endParaRPr lang="en-US" sz="2400" dirty="0">
                <a:solidFill>
                  <a:prstClr val="black"/>
                </a:solidFill>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cs typeface="Arial" panose="020B0604020202020204" pitchFamily="34" charset="0"/>
              </a:rPr>
              <a:t>Correlation </a:t>
            </a:r>
          </a:p>
          <a:p>
            <a:pPr algn="r"/>
            <a:r>
              <a:rPr lang="en-US" b="1" dirty="0" smtClean="0">
                <a:solidFill>
                  <a:srgbClr val="006600"/>
                </a:solidFill>
                <a:cs typeface="Arial" panose="020B0604020202020204" pitchFamily="34" charset="0"/>
              </a:rPr>
              <a:t>Coefficients</a:t>
            </a:r>
            <a:endParaRPr lang="en-US" b="1" dirty="0">
              <a:solidFill>
                <a:srgbClr val="006600"/>
              </a:solidFill>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1" name="TextBox 40"/>
          <p:cNvSpPr txBox="1"/>
          <p:nvPr/>
        </p:nvSpPr>
        <p:spPr>
          <a:xfrm>
            <a:off x="1564883" y="5080001"/>
            <a:ext cx="907861"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-0.68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CC2</a:t>
            </a:r>
            <a:endParaRPr lang="en-US" dirty="0">
              <a:solidFill>
                <a:srgbClr val="006600"/>
              </a:solidFill>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CC3</a:t>
            </a:r>
            <a:endParaRPr lang="en-US" dirty="0">
              <a:solidFill>
                <a:srgbClr val="006600"/>
              </a:solidFill>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a:t>
            </a:r>
            <a:endParaRPr lang="en-US" dirty="0">
              <a:solidFill>
                <a:srgbClr val="006600"/>
              </a:solidFill>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cs typeface="Arial" panose="020B0604020202020204" pitchFamily="34" charset="0"/>
              </a:rPr>
              <a:t>CC1     CC2    CC3</a:t>
            </a:r>
            <a:endParaRPr lang="en-US" dirty="0">
              <a:solidFill>
                <a:srgbClr val="006600"/>
              </a:solidFill>
              <a:cs typeface="Arial" panose="020B0604020202020204" pitchFamily="34" charset="0"/>
            </a:endParaRPr>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cs typeface="Arial" panose="020B0604020202020204" pitchFamily="34" charset="0"/>
            </a:endParaRPr>
          </a:p>
        </p:txBody>
      </p:sp>
      <p:grpSp>
        <p:nvGrpSpPr>
          <p:cNvPr id="14" name="Group 13"/>
          <p:cNvGrpSpPr/>
          <p:nvPr/>
        </p:nvGrpSpPr>
        <p:grpSpPr>
          <a:xfrm>
            <a:off x="2745382" y="5587998"/>
            <a:ext cx="3324861" cy="668417"/>
            <a:chOff x="2745382" y="5587998"/>
            <a:chExt cx="3324861" cy="668417"/>
          </a:xfrm>
        </p:grpSpPr>
        <p:sp>
          <p:nvSpPr>
            <p:cNvPr id="49" name="Freeform 48"/>
            <p:cNvSpPr/>
            <p:nvPr/>
          </p:nvSpPr>
          <p:spPr>
            <a:xfrm>
              <a:off x="2745382"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5" name="TextBox 54"/>
            <p:cNvSpPr txBox="1"/>
            <p:nvPr/>
          </p:nvSpPr>
          <p:spPr>
            <a:xfrm>
              <a:off x="3978831" y="5587998"/>
              <a:ext cx="1326004" cy="369332"/>
            </a:xfrm>
            <a:prstGeom prst="rect">
              <a:avLst/>
            </a:prstGeom>
            <a:noFill/>
          </p:spPr>
          <p:txBody>
            <a:bodyPr wrap="none" rtlCol="0">
              <a:spAutoFit/>
            </a:bodyPr>
            <a:lstStyle/>
            <a:p>
              <a:r>
                <a:rPr lang="en-US" dirty="0" smtClean="0">
                  <a:solidFill>
                    <a:srgbClr val="0070C0"/>
                  </a:solidFill>
                  <a:cs typeface="Arial" panose="020B0604020202020204" pitchFamily="34" charset="0"/>
                </a:rPr>
                <a:t>data set #1</a:t>
              </a:r>
            </a:p>
          </p:txBody>
        </p:sp>
      </p:gr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cs typeface="Arial" panose="020B0604020202020204" pitchFamily="34" charset="0"/>
              </a:rPr>
              <a:t>Data sets</a:t>
            </a:r>
          </a:p>
          <a:p>
            <a:pPr algn="ctr"/>
            <a:r>
              <a:rPr lang="en-US" sz="2000" b="1" dirty="0" smtClean="0">
                <a:solidFill>
                  <a:srgbClr val="FF0000"/>
                </a:solidFill>
                <a:cs typeface="Arial" panose="020B0604020202020204" pitchFamily="34" charset="0"/>
              </a:rPr>
              <a:t>Positioned</a:t>
            </a:r>
          </a:p>
          <a:p>
            <a:pPr algn="ctr"/>
            <a:r>
              <a:rPr lang="en-US" sz="2000" b="1" dirty="0" smtClean="0">
                <a:solidFill>
                  <a:srgbClr val="FF0000"/>
                </a:solidFill>
                <a:cs typeface="Arial" panose="020B0604020202020204" pitchFamily="34" charset="0"/>
              </a:rPr>
              <a:t>in</a:t>
            </a:r>
          </a:p>
          <a:p>
            <a:pPr algn="ctr"/>
            <a:r>
              <a:rPr lang="en-US" sz="2000" b="1" dirty="0" smtClean="0">
                <a:solidFill>
                  <a:srgbClr val="FF0000"/>
                </a:solidFill>
                <a:cs typeface="Arial" panose="020B0604020202020204" pitchFamily="34" charset="0"/>
              </a:rPr>
              <a:t>“Correlation</a:t>
            </a:r>
          </a:p>
          <a:p>
            <a:pPr algn="ctr"/>
            <a:r>
              <a:rPr lang="en-US" sz="2000" b="1" dirty="0" smtClean="0">
                <a:solidFill>
                  <a:srgbClr val="FF0000"/>
                </a:solidFill>
                <a:cs typeface="Arial" panose="020B0604020202020204" pitchFamily="34" charset="0"/>
              </a:rPr>
              <a:t>Space”</a:t>
            </a:r>
          </a:p>
        </p:txBody>
      </p:sp>
      <p:sp>
        <p:nvSpPr>
          <p:cNvPr id="45" name="TextBox 44"/>
          <p:cNvSpPr txBox="1"/>
          <p:nvPr/>
        </p:nvSpPr>
        <p:spPr>
          <a:xfrm>
            <a:off x="2361227" y="5077854"/>
            <a:ext cx="806976"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-0.24 </a:t>
            </a:r>
          </a:p>
        </p:txBody>
      </p:sp>
      <p:grpSp>
        <p:nvGrpSpPr>
          <p:cNvPr id="12" name="Group 11"/>
          <p:cNvGrpSpPr/>
          <p:nvPr/>
        </p:nvGrpSpPr>
        <p:grpSpPr>
          <a:xfrm>
            <a:off x="2014174" y="4238171"/>
            <a:ext cx="4647886" cy="2408433"/>
            <a:chOff x="2014174" y="4238171"/>
            <a:chExt cx="4647886" cy="2408433"/>
          </a:xfrm>
        </p:grpSpPr>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TextBox 46"/>
            <p:cNvSpPr txBox="1"/>
            <p:nvPr/>
          </p:nvSpPr>
          <p:spPr>
            <a:xfrm>
              <a:off x="3978847" y="5861829"/>
              <a:ext cx="1326004" cy="646331"/>
            </a:xfrm>
            <a:prstGeom prst="rect">
              <a:avLst/>
            </a:prstGeom>
            <a:noFill/>
          </p:spPr>
          <p:txBody>
            <a:bodyPr wrap="none" rtlCol="0">
              <a:spAutoFit/>
            </a:bodyPr>
            <a:lstStyle/>
            <a:p>
              <a:r>
                <a:rPr lang="en-US" dirty="0" smtClean="0">
                  <a:solidFill>
                    <a:srgbClr val="C00000"/>
                  </a:solidFill>
                  <a:cs typeface="Arial" panose="020B0604020202020204" pitchFamily="34" charset="0"/>
                </a:rPr>
                <a:t>data set #2</a:t>
              </a:r>
            </a:p>
            <a:p>
              <a:r>
                <a:rPr lang="en-US" dirty="0">
                  <a:solidFill>
                    <a:srgbClr val="8064A2">
                      <a:lumMod val="75000"/>
                    </a:srgbClr>
                  </a:solidFill>
                  <a:cs typeface="Arial" panose="020B0604020202020204" pitchFamily="34" charset="0"/>
                </a:rPr>
                <a:t>d</a:t>
              </a:r>
              <a:r>
                <a:rPr lang="en-US" dirty="0" smtClean="0">
                  <a:solidFill>
                    <a:srgbClr val="8064A2">
                      <a:lumMod val="75000"/>
                    </a:srgbClr>
                  </a:solidFill>
                  <a:cs typeface="Arial" panose="020B0604020202020204" pitchFamily="34" charset="0"/>
                </a:rPr>
                <a:t>ata set #3</a:t>
              </a:r>
            </a:p>
          </p:txBody>
        </p:sp>
      </p:grpSp>
      <p:sp>
        <p:nvSpPr>
          <p:cNvPr id="51" name="TextBox 50"/>
          <p:cNvSpPr txBox="1"/>
          <p:nvPr/>
        </p:nvSpPr>
        <p:spPr>
          <a:xfrm>
            <a:off x="3144691" y="5075707"/>
            <a:ext cx="1311398" cy="400110"/>
          </a:xfrm>
          <a:prstGeom prst="rect">
            <a:avLst/>
          </a:prstGeom>
          <a:noFill/>
        </p:spPr>
        <p:txBody>
          <a:bodyPr wrap="square" rtlCol="0">
            <a:spAutoFit/>
          </a:bodyPr>
          <a:lstStyle/>
          <a:p>
            <a:r>
              <a:rPr lang="en-US" sz="2000" b="1" dirty="0" smtClean="0">
                <a:solidFill>
                  <a:prstClr val="black"/>
                </a:solidFill>
                <a:cs typeface="Arial" panose="020B0604020202020204" pitchFamily="34" charset="0"/>
              </a:rPr>
              <a:t>0.32   …</a:t>
            </a:r>
          </a:p>
        </p:txBody>
      </p:sp>
    </p:spTree>
    <p:extLst>
      <p:ext uri="{BB962C8B-B14F-4D97-AF65-F5344CB8AC3E}">
        <p14:creationId xmlns:p14="http://schemas.microsoft.com/office/powerpoint/2010/main" val="28302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up)">
                                      <p:cBhvr>
                                        <p:cTn id="25" dur="500"/>
                                        <p:tgtEl>
                                          <p:spTgt spid="4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right)">
                                      <p:cBhvr>
                                        <p:cTn id="35" dur="500"/>
                                        <p:tgtEl>
                                          <p:spTgt spid="43"/>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right)">
                                      <p:cBhvr>
                                        <p:cTn id="43" dur="500"/>
                                        <p:tgtEl>
                                          <p:spTgt spid="44"/>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left)">
                                      <p:cBhvr>
                                        <p:cTn id="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6" grpId="0"/>
      <p:bldP spid="40" grpId="0" animBg="1"/>
      <p:bldP spid="41" grpId="0"/>
      <p:bldP spid="43" grpId="0" animBg="1"/>
      <p:bldP spid="44" grpId="0" animBg="1"/>
      <p:bldP spid="46" grpId="0" animBg="1"/>
      <p:bldP spid="50" grpId="0"/>
      <p:bldP spid="52" grpId="0"/>
      <p:bldP spid="53" grpId="0"/>
      <p:bldP spid="54" grpId="0"/>
      <p:bldP spid="48" grpId="0" animBg="1"/>
      <p:bldP spid="70" grpId="0"/>
      <p:bldP spid="45" grpId="0"/>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saic_00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title"/>
          </p:nvPr>
        </p:nvSpPr>
        <p:spPr>
          <a:xfrm>
            <a:off x="0" y="0"/>
            <a:ext cx="9721850" cy="1143000"/>
          </a:xfrm>
          <a:noFill/>
        </p:spPr>
        <p:txBody>
          <a:bodyPr/>
          <a:lstStyle/>
          <a:p>
            <a:pPr algn="l" eaLnBrk="1" hangingPunct="1"/>
            <a:r>
              <a:rPr lang="en-US" altLang="en-US" smtClean="0">
                <a:solidFill>
                  <a:schemeClr val="bg1"/>
                </a:solidFill>
              </a:rPr>
              <a:t>		mosaic spread = 0.1</a:t>
            </a:r>
            <a:r>
              <a:rPr lang="en-US" altLang="en-US" smtClean="0">
                <a:solidFill>
                  <a:schemeClr val="bg1"/>
                </a:solidFill>
                <a:cs typeface="Arial" charset="0"/>
              </a:rPr>
              <a:t>º</a:t>
            </a:r>
          </a:p>
        </p:txBody>
      </p:sp>
    </p:spTree>
    <p:extLst>
      <p:ext uri="{BB962C8B-B14F-4D97-AF65-F5344CB8AC3E}">
        <p14:creationId xmlns:p14="http://schemas.microsoft.com/office/powerpoint/2010/main" val="2946648310"/>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856146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193427148"/>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13329"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650848887"/>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490963219"/>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14353"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08057514"/>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225727147"/>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15377"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Correlation to 2</a:t>
            </a:r>
            <a:r>
              <a:rPr lang="en-US" altLang="en-US" sz="2800" b="1" baseline="30000" dirty="0" smtClean="0">
                <a:solidFill>
                  <a:srgbClr val="000000"/>
                </a:solidFill>
                <a:latin typeface="Arial" panose="020B0604020202020204" pitchFamily="34" charset="0"/>
              </a:rPr>
              <a:t>nd</a:t>
            </a:r>
            <a:r>
              <a:rPr lang="en-US" altLang="en-US" sz="2800" b="1" dirty="0" smtClean="0">
                <a:solidFill>
                  <a:srgbClr val="000000"/>
                </a:solidFill>
                <a:latin typeface="Arial" panose="020B0604020202020204" pitchFamily="34" charset="0"/>
              </a:rPr>
              <a:t> &amp; 3</a:t>
            </a:r>
            <a:r>
              <a:rPr lang="en-US" altLang="en-US" sz="2800" b="1" baseline="30000" dirty="0" smtClean="0">
                <a:solidFill>
                  <a:srgbClr val="000000"/>
                </a:solidFill>
                <a:latin typeface="Arial" panose="020B0604020202020204" pitchFamily="34" charset="0"/>
              </a:rPr>
              <a:t>rd</a:t>
            </a:r>
            <a:r>
              <a:rPr lang="en-US" altLang="en-US" sz="2800" b="1" dirty="0" smtClean="0">
                <a:solidFill>
                  <a:srgbClr val="000000"/>
                </a:solidFill>
                <a:latin typeface="Arial" panose="020B0604020202020204" pitchFamily="34" charset="0"/>
              </a:rPr>
              <a:t> singular vectors</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Structure factor (electrons)</a:t>
            </a:r>
            <a:endParaRPr lang="en-US" altLang="en-US" sz="28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3544316312"/>
      </p:ext>
    </p:extLst>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8" t="16189" r="3455" b="10246"/>
          <a:stretch/>
        </p:blipFill>
        <p:spPr bwMode="auto">
          <a:xfrm>
            <a:off x="-1873770" y="869431"/>
            <a:ext cx="10777928" cy="494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985222"/>
            <a:ext cx="9144000" cy="707886"/>
          </a:xfrm>
          <a:prstGeom prst="rect">
            <a:avLst/>
          </a:prstGeom>
        </p:spPr>
        <p:txBody>
          <a:bodyPr wrap="square">
            <a:spAutoFit/>
          </a:bodyPr>
          <a:lstStyle/>
          <a:p>
            <a:r>
              <a:rPr lang="en-US" sz="2000" dirty="0" smtClean="0">
                <a:solidFill>
                  <a:srgbClr val="000000"/>
                </a:solidFill>
              </a:rPr>
              <a:t>Perutz </a:t>
            </a:r>
            <a:r>
              <a:rPr lang="en-US" sz="2000" dirty="0">
                <a:solidFill>
                  <a:srgbClr val="000000"/>
                </a:solidFill>
              </a:rPr>
              <a:t>(1985</a:t>
            </a:r>
            <a:r>
              <a:rPr lang="en-US" sz="2000" dirty="0" smtClean="0">
                <a:solidFill>
                  <a:srgbClr val="000000"/>
                </a:solidFill>
              </a:rPr>
              <a:t>). “Early Days of </a:t>
            </a:r>
            <a:r>
              <a:rPr lang="en-US" sz="2000" dirty="0" err="1" smtClean="0">
                <a:solidFill>
                  <a:srgbClr val="000000"/>
                </a:solidFill>
              </a:rPr>
              <a:t>Cryst</a:t>
            </a:r>
            <a:r>
              <a:rPr lang="en-US" sz="2000" dirty="0" smtClean="0">
                <a:solidFill>
                  <a:srgbClr val="000000"/>
                </a:solidFill>
              </a:rPr>
              <a:t>…”</a:t>
            </a:r>
            <a:r>
              <a:rPr lang="en-US" sz="2000" i="1" dirty="0" smtClean="0">
                <a:solidFill>
                  <a:srgbClr val="000000"/>
                </a:solidFill>
              </a:rPr>
              <a:t> Methods </a:t>
            </a:r>
            <a:r>
              <a:rPr lang="en-US" sz="2000" i="1" dirty="0">
                <a:solidFill>
                  <a:srgbClr val="000000"/>
                </a:solidFill>
              </a:rPr>
              <a:t>in </a:t>
            </a:r>
            <a:r>
              <a:rPr lang="en-US" sz="2000" i="1" dirty="0" smtClean="0">
                <a:solidFill>
                  <a:srgbClr val="000000"/>
                </a:solidFill>
              </a:rPr>
              <a:t>Enzymology</a:t>
            </a:r>
            <a:r>
              <a:rPr lang="en-US" sz="2000" dirty="0" smtClean="0">
                <a:solidFill>
                  <a:srgbClr val="000000"/>
                </a:solidFill>
              </a:rPr>
              <a:t>, </a:t>
            </a:r>
            <a:r>
              <a:rPr lang="en-US" sz="2000" dirty="0">
                <a:solidFill>
                  <a:srgbClr val="000000"/>
                </a:solidFill>
              </a:rPr>
              <a:t>Vol.</a:t>
            </a:r>
            <a:r>
              <a:rPr lang="en-US" sz="2000" i="1" dirty="0">
                <a:solidFill>
                  <a:srgbClr val="000000"/>
                </a:solidFill>
              </a:rPr>
              <a:t> </a:t>
            </a:r>
            <a:r>
              <a:rPr lang="en-US" sz="2000" dirty="0">
                <a:solidFill>
                  <a:srgbClr val="000000"/>
                </a:solidFill>
              </a:rPr>
              <a:t>114</a:t>
            </a:r>
            <a:r>
              <a:rPr lang="en-US" sz="2000" i="1" dirty="0">
                <a:solidFill>
                  <a:srgbClr val="000000"/>
                </a:solidFill>
              </a:rPr>
              <a:t>, </a:t>
            </a:r>
            <a:r>
              <a:rPr lang="en-US" sz="2000" dirty="0" smtClean="0">
                <a:solidFill>
                  <a:srgbClr val="000000"/>
                </a:solidFill>
              </a:rPr>
              <a:t>3-18.</a:t>
            </a:r>
          </a:p>
          <a:p>
            <a:r>
              <a:rPr lang="en-US" sz="2000" dirty="0" smtClean="0">
                <a:solidFill>
                  <a:srgbClr val="000000"/>
                </a:solidFill>
              </a:rPr>
              <a:t>Bragg &amp; Perutz (1952)."external </a:t>
            </a:r>
            <a:r>
              <a:rPr lang="en-US" sz="2000" dirty="0">
                <a:solidFill>
                  <a:srgbClr val="000000"/>
                </a:solidFill>
              </a:rPr>
              <a:t>form </a:t>
            </a:r>
            <a:r>
              <a:rPr lang="en-US" sz="2000" dirty="0" err="1" smtClean="0">
                <a:solidFill>
                  <a:srgbClr val="000000"/>
                </a:solidFill>
              </a:rPr>
              <a:t>haemoglobin</a:t>
            </a:r>
            <a:r>
              <a:rPr lang="en-US" sz="2000" dirty="0" smtClean="0">
                <a:solidFill>
                  <a:srgbClr val="000000"/>
                </a:solidFill>
              </a:rPr>
              <a:t> I", </a:t>
            </a:r>
            <a:r>
              <a:rPr lang="en-US" sz="2000" i="1" dirty="0" err="1">
                <a:solidFill>
                  <a:srgbClr val="000000"/>
                </a:solidFill>
              </a:rPr>
              <a:t>Acta</a:t>
            </a:r>
            <a:r>
              <a:rPr lang="en-US" sz="2000" i="1" dirty="0">
                <a:solidFill>
                  <a:srgbClr val="000000"/>
                </a:solidFill>
              </a:rPr>
              <a:t> </a:t>
            </a:r>
            <a:r>
              <a:rPr lang="en-US" sz="2000" i="1" dirty="0" err="1" smtClean="0">
                <a:solidFill>
                  <a:srgbClr val="000000"/>
                </a:solidFill>
              </a:rPr>
              <a:t>Cryst</a:t>
            </a:r>
            <a:r>
              <a:rPr lang="en-US" sz="2000" i="1" dirty="0" smtClean="0">
                <a:solidFill>
                  <a:srgbClr val="000000"/>
                </a:solidFill>
              </a:rPr>
              <a:t>.</a:t>
            </a:r>
            <a:r>
              <a:rPr lang="en-US" sz="2000" dirty="0" smtClean="0">
                <a:solidFill>
                  <a:srgbClr val="000000"/>
                </a:solidFill>
              </a:rPr>
              <a:t> </a:t>
            </a:r>
            <a:r>
              <a:rPr lang="en-US" sz="2000" b="1" dirty="0">
                <a:solidFill>
                  <a:srgbClr val="000000"/>
                </a:solidFill>
              </a:rPr>
              <a:t>5</a:t>
            </a:r>
            <a:r>
              <a:rPr lang="en-US" sz="2000" dirty="0">
                <a:solidFill>
                  <a:srgbClr val="000000"/>
                </a:solidFill>
              </a:rPr>
              <a:t>, 277-283. </a:t>
            </a:r>
          </a:p>
        </p:txBody>
      </p:sp>
      <p:sp>
        <p:nvSpPr>
          <p:cNvPr id="2" name="Title 1"/>
          <p:cNvSpPr>
            <a:spLocks noGrp="1"/>
          </p:cNvSpPr>
          <p:nvPr>
            <p:ph type="title"/>
          </p:nvPr>
        </p:nvSpPr>
        <p:spPr>
          <a:xfrm>
            <a:off x="0" y="0"/>
            <a:ext cx="9144000" cy="1424066"/>
          </a:xfrm>
        </p:spPr>
        <p:txBody>
          <a:bodyPr/>
          <a:lstStyle/>
          <a:p>
            <a:r>
              <a:rPr lang="en-US" sz="3600" dirty="0" smtClean="0"/>
              <a:t>Bragg’s “minimum wavelength principle”</a:t>
            </a:r>
            <a:endParaRPr lang="en-US" sz="3600" dirty="0"/>
          </a:p>
        </p:txBody>
      </p:sp>
    </p:spTree>
    <p:extLst>
      <p:ext uri="{BB962C8B-B14F-4D97-AF65-F5344CB8AC3E}">
        <p14:creationId xmlns:p14="http://schemas.microsoft.com/office/powerpoint/2010/main" val="4051094396"/>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DMMULTI – fake data</a:t>
            </a:r>
            <a:br>
              <a:rPr lang="en-US" dirty="0" smtClean="0"/>
            </a:br>
            <a:r>
              <a:rPr lang="en-US" sz="3600" dirty="0" smtClean="0"/>
              <a:t>4 </a:t>
            </a:r>
            <a:r>
              <a:rPr lang="en-US" sz="3600" dirty="0" err="1" smtClean="0"/>
              <a:t>deg</a:t>
            </a:r>
            <a:r>
              <a:rPr lang="en-US" sz="3600" dirty="0" smtClean="0"/>
              <a:t> rotation: 8 “</a:t>
            </a:r>
            <a:r>
              <a:rPr lang="en-US" sz="3600" dirty="0" err="1" smtClean="0"/>
              <a:t>xtals</a:t>
            </a:r>
            <a:r>
              <a:rPr lang="en-US" sz="3600" dirty="0" smtClean="0"/>
              <a:t>”: before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6" name="TextBox 5"/>
          <p:cNvSpPr txBox="1"/>
          <p:nvPr/>
        </p:nvSpPr>
        <p:spPr>
          <a:xfrm>
            <a:off x="0" y="1306286"/>
            <a:ext cx="2042547" cy="584775"/>
          </a:xfrm>
          <a:prstGeom prst="rect">
            <a:avLst/>
          </a:prstGeom>
          <a:noFill/>
        </p:spPr>
        <p:txBody>
          <a:bodyPr wrap="none" rtlCol="0">
            <a:spAutoFit/>
          </a:bodyPr>
          <a:lstStyle/>
          <a:p>
            <a:r>
              <a:rPr lang="en-US" sz="3200" dirty="0" smtClean="0">
                <a:solidFill>
                  <a:srgbClr val="000000"/>
                </a:solidFill>
              </a:rPr>
              <a:t>CC = 0.02</a:t>
            </a:r>
            <a:endParaRPr lang="en-US" sz="3200" dirty="0">
              <a:solidFill>
                <a:srgbClr val="000000"/>
              </a:solidFill>
            </a:endParaRPr>
          </a:p>
        </p:txBody>
      </p:sp>
    </p:spTree>
    <p:extLst>
      <p:ext uri="{BB962C8B-B14F-4D97-AF65-F5344CB8AC3E}">
        <p14:creationId xmlns:p14="http://schemas.microsoft.com/office/powerpoint/2010/main" val="74612016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377"/>
            <a:ext cx="9144000" cy="5284623"/>
          </a:xfrm>
          <a:prstGeom prst="rect">
            <a:avLst/>
          </a:prstGeom>
        </p:spPr>
      </p:pic>
      <p:sp>
        <p:nvSpPr>
          <p:cNvPr id="7" name="TextBox 6"/>
          <p:cNvSpPr txBox="1"/>
          <p:nvPr/>
        </p:nvSpPr>
        <p:spPr>
          <a:xfrm>
            <a:off x="0" y="1306286"/>
            <a:ext cx="1814920" cy="584775"/>
          </a:xfrm>
          <a:prstGeom prst="rect">
            <a:avLst/>
          </a:prstGeom>
          <a:noFill/>
        </p:spPr>
        <p:txBody>
          <a:bodyPr wrap="none" rtlCol="0">
            <a:spAutoFit/>
          </a:bodyPr>
          <a:lstStyle/>
          <a:p>
            <a:r>
              <a:rPr lang="en-US" sz="3200" dirty="0" smtClean="0">
                <a:solidFill>
                  <a:srgbClr val="000000"/>
                </a:solidFill>
              </a:rPr>
              <a:t>CC = 0.8</a:t>
            </a:r>
            <a:endParaRPr lang="en-US" sz="3200" dirty="0">
              <a:solidFill>
                <a:srgbClr val="000000"/>
              </a:solidFill>
            </a:endParaRPr>
          </a:p>
        </p:txBody>
      </p:sp>
      <p:sp>
        <p:nvSpPr>
          <p:cNvPr id="6" name="Title 1"/>
          <p:cNvSpPr txBox="1">
            <a:spLocks/>
          </p:cNvSpPr>
          <p:nvPr/>
        </p:nvSpPr>
        <p:spPr bwMode="auto">
          <a:xfrm>
            <a:off x="457200" y="0"/>
            <a:ext cx="8229600" cy="141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DMMULTI – fake data</a:t>
            </a:r>
            <a:br>
              <a:rPr lang="en-US" kern="0" dirty="0" smtClean="0">
                <a:solidFill>
                  <a:srgbClr val="000000"/>
                </a:solidFill>
              </a:rPr>
            </a:br>
            <a:r>
              <a:rPr lang="en-US" sz="3600" kern="0" dirty="0" smtClean="0">
                <a:solidFill>
                  <a:srgbClr val="000000"/>
                </a:solidFill>
              </a:rPr>
              <a:t>4 </a:t>
            </a:r>
            <a:r>
              <a:rPr lang="en-US" sz="3600" kern="0" dirty="0" err="1" smtClean="0">
                <a:solidFill>
                  <a:srgbClr val="000000"/>
                </a:solidFill>
              </a:rPr>
              <a:t>deg</a:t>
            </a:r>
            <a:r>
              <a:rPr lang="en-US" sz="3600" kern="0" dirty="0" smtClean="0">
                <a:solidFill>
                  <a:srgbClr val="000000"/>
                </a:solidFill>
              </a:rPr>
              <a:t> rotation: 8 “</a:t>
            </a:r>
            <a:r>
              <a:rPr lang="en-US" sz="3600" kern="0" dirty="0" err="1" smtClean="0">
                <a:solidFill>
                  <a:srgbClr val="000000"/>
                </a:solidFill>
              </a:rPr>
              <a:t>xtals</a:t>
            </a:r>
            <a:r>
              <a:rPr lang="en-US" sz="3600" kern="0" dirty="0" smtClean="0">
                <a:solidFill>
                  <a:srgbClr val="000000"/>
                </a:solidFill>
              </a:rPr>
              <a:t>”: after</a:t>
            </a:r>
            <a:endParaRPr lang="en-US" kern="0" dirty="0">
              <a:solidFill>
                <a:srgbClr val="000000"/>
              </a:solidFill>
            </a:endParaRPr>
          </a:p>
        </p:txBody>
      </p:sp>
    </p:spTree>
    <p:extLst>
      <p:ext uri="{BB962C8B-B14F-4D97-AF65-F5344CB8AC3E}">
        <p14:creationId xmlns:p14="http://schemas.microsoft.com/office/powerpoint/2010/main" val="220614081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error </a:t>
            </a:r>
            <a:r>
              <a:rPr lang="en-US" sz="4000" dirty="0" smtClean="0"/>
              <a:t>can “average </a:t>
            </a:r>
            <a:r>
              <a:rPr lang="en-US" sz="4000" dirty="0" smtClean="0"/>
              <a:t>out</a:t>
            </a:r>
            <a:r>
              <a:rPr lang="en-US" sz="4000" dirty="0" smtClean="0"/>
              <a:t>” if you can change up the source</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0339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Partiality &gt; 25% error per spot!</a:t>
            </a:r>
            <a:endParaRPr lang="en-US"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l="9101" t="18238" r="31796" b="17828"/>
          <a:stretch/>
        </p:blipFill>
        <p:spPr bwMode="auto">
          <a:xfrm>
            <a:off x="685800" y="1219200"/>
            <a:ext cx="7689955" cy="467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027003"/>
            <a:ext cx="9144000" cy="830997"/>
          </a:xfrm>
          <a:prstGeom prst="rect">
            <a:avLst/>
          </a:prstGeom>
        </p:spPr>
        <p:txBody>
          <a:bodyPr wrap="square">
            <a:spAutoFit/>
          </a:bodyPr>
          <a:lstStyle/>
          <a:p>
            <a:r>
              <a:rPr lang="en-US" sz="2400" dirty="0" err="1">
                <a:latin typeface="Arial" panose="020B0604020202020204" pitchFamily="34" charset="0"/>
                <a:cs typeface="Arial" panose="020B0604020202020204" pitchFamily="34" charset="0"/>
              </a:rPr>
              <a:t>Kabsch</a:t>
            </a:r>
            <a:r>
              <a:rPr lang="en-US" sz="2400" dirty="0">
                <a:latin typeface="Arial" panose="020B0604020202020204" pitchFamily="34" charset="0"/>
                <a:cs typeface="Arial" panose="020B0604020202020204" pitchFamily="34" charset="0"/>
              </a:rPr>
              <a:t> W (2014)."Processing of X-ray snapshots from crystals in random orientations", </a:t>
            </a:r>
            <a:r>
              <a:rPr lang="en-US" sz="2400" i="1" dirty="0" err="1">
                <a:latin typeface="Arial" panose="020B0604020202020204" pitchFamily="34" charset="0"/>
                <a:cs typeface="Arial" panose="020B0604020202020204" pitchFamily="34" charset="0"/>
              </a:rPr>
              <a:t>Acta</a:t>
            </a:r>
            <a:r>
              <a:rPr lang="en-US" sz="2400" i="1" dirty="0">
                <a:latin typeface="Arial" panose="020B0604020202020204" pitchFamily="34" charset="0"/>
                <a:cs typeface="Arial" panose="020B0604020202020204" pitchFamily="34" charset="0"/>
              </a:rPr>
              <a:t> </a:t>
            </a:r>
            <a:r>
              <a:rPr lang="en-US" sz="2400" i="1" dirty="0" err="1" smtClean="0">
                <a:latin typeface="Arial" panose="020B0604020202020204" pitchFamily="34" charset="0"/>
                <a:cs typeface="Arial" panose="020B0604020202020204" pitchFamily="34" charset="0"/>
              </a:rPr>
              <a:t>Cryst</a:t>
            </a:r>
            <a:r>
              <a:rPr lang="en-US" sz="2400" i="1" dirty="0" smtClean="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70</a:t>
            </a:r>
            <a:r>
              <a:rPr lang="en-US" sz="2400" dirty="0">
                <a:latin typeface="Arial" panose="020B0604020202020204" pitchFamily="34" charset="0"/>
                <a:cs typeface="Arial" panose="020B0604020202020204" pitchFamily="34" charset="0"/>
              </a:rPr>
              <a:t>, 2204-2216. </a:t>
            </a:r>
          </a:p>
        </p:txBody>
      </p:sp>
      <mc:AlternateContent xmlns:mc="http://schemas.openxmlformats.org/markup-compatibility/2006" xmlns:a14="http://schemas.microsoft.com/office/drawing/2010/main">
        <mc:Choice Requires="a14">
          <p:sp>
            <p:nvSpPr>
              <p:cNvPr id="6" name="TextBox 5"/>
              <p:cNvSpPr txBox="1"/>
              <p:nvPr/>
            </p:nvSpPr>
            <p:spPr>
              <a:xfrm>
                <a:off x="4556758" y="4686614"/>
                <a:ext cx="2915195" cy="62126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a:rPr>
                        <m:t>=</m:t>
                      </m:r>
                      <m:rad>
                        <m:radPr>
                          <m:degHide m:val="on"/>
                          <m:ctrlPr>
                            <a:rPr lang="en-US" sz="2800" i="1" smtClean="0">
                              <a:solidFill>
                                <a:srgbClr val="FF0000"/>
                              </a:solidFill>
                              <a:latin typeface="Cambria Math"/>
                            </a:rPr>
                          </m:ctrlPr>
                        </m:radPr>
                        <m:deg/>
                        <m:e>
                          <m:r>
                            <a:rPr lang="en-US" sz="2800" b="0" i="1" smtClean="0">
                              <a:solidFill>
                                <a:srgbClr val="FF0000"/>
                              </a:solidFill>
                              <a:latin typeface="Cambria Math"/>
                            </a:rPr>
                            <m:t>37.9 ∗</m:t>
                          </m:r>
                          <m:sSup>
                            <m:sSupPr>
                              <m:ctrlPr>
                                <a:rPr lang="en-US" sz="2800" b="0" i="1" smtClean="0">
                                  <a:solidFill>
                                    <a:srgbClr val="FF0000"/>
                                  </a:solidFill>
                                  <a:latin typeface="Cambria Math"/>
                                </a:rPr>
                              </m:ctrlPr>
                            </m:sSupPr>
                            <m:e>
                              <m:r>
                                <a:rPr lang="en-US" sz="2800" b="0" i="1" smtClean="0">
                                  <a:solidFill>
                                    <a:srgbClr val="FF0000"/>
                                  </a:solidFill>
                                  <a:latin typeface="Cambria Math"/>
                                </a:rPr>
                                <m:t>25%</m:t>
                              </m:r>
                            </m:e>
                            <m:sup>
                              <m:r>
                                <a:rPr lang="en-US" sz="2800" b="0" i="1" smtClean="0">
                                  <a:solidFill>
                                    <a:srgbClr val="FF0000"/>
                                  </a:solidFill>
                                  <a:latin typeface="Cambria Math"/>
                                </a:rPr>
                                <m:t>−2</m:t>
                              </m:r>
                            </m:sup>
                          </m:sSup>
                        </m:e>
                      </m:rad>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56758" y="4686614"/>
                <a:ext cx="2915195" cy="62126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539342" y="3114717"/>
                <a:ext cx="2743200" cy="621260"/>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a:rPr>
                        <m:t>=</m:t>
                      </m:r>
                      <m:rad>
                        <m:radPr>
                          <m:degHide m:val="on"/>
                          <m:ctrlPr>
                            <a:rPr lang="en-US" sz="2800" i="1" smtClean="0">
                              <a:solidFill>
                                <a:srgbClr val="FF0000"/>
                              </a:solidFill>
                              <a:latin typeface="Cambria Math"/>
                            </a:rPr>
                          </m:ctrlPr>
                        </m:radPr>
                        <m:deg/>
                        <m:e>
                          <m:r>
                            <a:rPr lang="en-US" sz="2800" b="0" i="1" smtClean="0">
                              <a:solidFill>
                                <a:srgbClr val="FF0000"/>
                              </a:solidFill>
                              <a:latin typeface="Cambria Math"/>
                            </a:rPr>
                            <m:t>7.7 ∗</m:t>
                          </m:r>
                          <m:sSup>
                            <m:sSupPr>
                              <m:ctrlPr>
                                <a:rPr lang="en-US" sz="2800" b="0" i="1" smtClean="0">
                                  <a:solidFill>
                                    <a:srgbClr val="FF0000"/>
                                  </a:solidFill>
                                  <a:latin typeface="Cambria Math"/>
                                </a:rPr>
                              </m:ctrlPr>
                            </m:sSupPr>
                            <m:e>
                              <m:r>
                                <a:rPr lang="en-US" sz="2800" b="0" i="1" smtClean="0">
                                  <a:solidFill>
                                    <a:srgbClr val="FF0000"/>
                                  </a:solidFill>
                                  <a:latin typeface="Cambria Math"/>
                                </a:rPr>
                                <m:t>3%</m:t>
                              </m:r>
                            </m:e>
                            <m:sup>
                              <m:r>
                                <a:rPr lang="en-US" sz="2800" b="0" i="1" smtClean="0">
                                  <a:solidFill>
                                    <a:srgbClr val="FF0000"/>
                                  </a:solidFill>
                                  <a:latin typeface="Cambria Math"/>
                                </a:rPr>
                                <m:t>−2</m:t>
                              </m:r>
                            </m:sup>
                          </m:sSup>
                        </m:e>
                      </m:rad>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39342" y="3114717"/>
                <a:ext cx="2743200" cy="62126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502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9"/>
          <p:cNvSpPr>
            <a:spLocks noChangeAspect="1" noChangeArrowheads="1"/>
          </p:cNvSpPr>
          <p:nvPr/>
        </p:nvSpPr>
        <p:spPr bwMode="auto">
          <a:xfrm>
            <a:off x="-2173574" y="4487680"/>
            <a:ext cx="7930059" cy="157003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9"/>
          <p:cNvSpPr>
            <a:spLocks noChangeAspect="1" noChangeArrowheads="1"/>
          </p:cNvSpPr>
          <p:nvPr/>
        </p:nvSpPr>
        <p:spPr bwMode="auto">
          <a:xfrm>
            <a:off x="-7824866" y="3920560"/>
            <a:ext cx="13583852" cy="268940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0" name="Rectangle 6"/>
          <p:cNvSpPr>
            <a:spLocks noChangeArrowheads="1"/>
          </p:cNvSpPr>
          <p:nvPr/>
        </p:nvSpPr>
        <p:spPr bwMode="auto">
          <a:xfrm>
            <a:off x="5015689" y="266696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Oval 9"/>
          <p:cNvSpPr>
            <a:spLocks noChangeAspect="1" noChangeArrowheads="1"/>
          </p:cNvSpPr>
          <p:nvPr/>
        </p:nvSpPr>
        <p:spPr bwMode="auto">
          <a:xfrm>
            <a:off x="-4285144" y="4290309"/>
            <a:ext cx="10054120" cy="199056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Rectangle 10"/>
          <p:cNvSpPr>
            <a:spLocks noChangeArrowheads="1"/>
          </p:cNvSpPr>
          <p:nvPr/>
        </p:nvSpPr>
        <p:spPr bwMode="auto">
          <a:xfrm>
            <a:off x="-1751013" y="3852472"/>
            <a:ext cx="7345363" cy="1414853"/>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75115" name="Oval 11"/>
          <p:cNvSpPr>
            <a:spLocks noChangeAspect="1" noChangeArrowheads="1"/>
          </p:cNvSpPr>
          <p:nvPr/>
        </p:nvSpPr>
        <p:spPr bwMode="auto">
          <a:xfrm>
            <a:off x="-2172888" y="1259171"/>
            <a:ext cx="7941863" cy="792930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8"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4"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1"/>
          <p:cNvSpPr>
            <a:spLocks noChangeAspect="1" noChangeArrowheads="1"/>
          </p:cNvSpPr>
          <p:nvPr/>
        </p:nvSpPr>
        <p:spPr bwMode="auto">
          <a:xfrm>
            <a:off x="-7818120" y="-1573972"/>
            <a:ext cx="13589591" cy="135681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37"/>
          <p:cNvSpPr>
            <a:spLocks noChangeArrowheads="1"/>
          </p:cNvSpPr>
          <p:nvPr/>
        </p:nvSpPr>
        <p:spPr bwMode="auto">
          <a:xfrm>
            <a:off x="5304904" y="340456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39"/>
          <p:cNvSpPr>
            <a:spLocks noChangeArrowheads="1"/>
          </p:cNvSpPr>
          <p:nvPr/>
        </p:nvSpPr>
        <p:spPr bwMode="auto">
          <a:xfrm rot="20492068">
            <a:off x="5416026" y="33997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0" name="Rectangle 16"/>
          <p:cNvSpPr>
            <a:spLocks noChangeArrowheads="1"/>
          </p:cNvSpPr>
          <p:nvPr/>
        </p:nvSpPr>
        <p:spPr bwMode="auto">
          <a:xfrm>
            <a:off x="-207963" y="0"/>
            <a:ext cx="4615071"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dirty="0" smtClean="0"/>
              <a:t>What is “partiality”?</a:t>
            </a:r>
            <a:endParaRPr lang="en-US" altLang="en-US" b="1" dirty="0"/>
          </a:p>
        </p:txBody>
      </p:sp>
      <p:sp>
        <p:nvSpPr>
          <p:cNvPr id="23" name="Oval 39"/>
          <p:cNvSpPr>
            <a:spLocks noChangeArrowheads="1"/>
          </p:cNvSpPr>
          <p:nvPr/>
        </p:nvSpPr>
        <p:spPr bwMode="auto">
          <a:xfrm rot="20776548">
            <a:off x="5504891" y="3412554"/>
            <a:ext cx="121287" cy="31099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39"/>
          <p:cNvSpPr>
            <a:spLocks noChangeArrowheads="1"/>
          </p:cNvSpPr>
          <p:nvPr/>
        </p:nvSpPr>
        <p:spPr bwMode="auto">
          <a:xfrm rot="20184460">
            <a:off x="5360619" y="3451106"/>
            <a:ext cx="127164" cy="32903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Oval 37"/>
          <p:cNvSpPr>
            <a:spLocks noChangeArrowheads="1"/>
          </p:cNvSpPr>
          <p:nvPr/>
        </p:nvSpPr>
        <p:spPr bwMode="auto">
          <a:xfrm>
            <a:off x="5562234" y="426149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39"/>
          <p:cNvSpPr>
            <a:spLocks noChangeArrowheads="1"/>
          </p:cNvSpPr>
          <p:nvPr/>
        </p:nvSpPr>
        <p:spPr bwMode="auto">
          <a:xfrm rot="21020441">
            <a:off x="5632879" y="4263871"/>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39"/>
          <p:cNvSpPr>
            <a:spLocks noChangeArrowheads="1"/>
          </p:cNvSpPr>
          <p:nvPr/>
        </p:nvSpPr>
        <p:spPr bwMode="auto">
          <a:xfrm rot="21274737">
            <a:off x="5671328" y="4266940"/>
            <a:ext cx="120819" cy="354694"/>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39"/>
          <p:cNvSpPr>
            <a:spLocks noChangeArrowheads="1"/>
          </p:cNvSpPr>
          <p:nvPr/>
        </p:nvSpPr>
        <p:spPr bwMode="auto">
          <a:xfrm rot="20948202">
            <a:off x="5625327" y="4288010"/>
            <a:ext cx="125025" cy="34904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37"/>
          <p:cNvSpPr>
            <a:spLocks noChangeArrowheads="1"/>
          </p:cNvSpPr>
          <p:nvPr/>
        </p:nvSpPr>
        <p:spPr bwMode="auto">
          <a:xfrm>
            <a:off x="4951805" y="258141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39"/>
          <p:cNvSpPr>
            <a:spLocks noChangeArrowheads="1"/>
          </p:cNvSpPr>
          <p:nvPr/>
        </p:nvSpPr>
        <p:spPr bwMode="auto">
          <a:xfrm rot="20492068">
            <a:off x="5062927" y="2576646"/>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39"/>
          <p:cNvSpPr>
            <a:spLocks noChangeArrowheads="1"/>
          </p:cNvSpPr>
          <p:nvPr/>
        </p:nvSpPr>
        <p:spPr bwMode="auto">
          <a:xfrm rot="20235875">
            <a:off x="5268454" y="2634026"/>
            <a:ext cx="45719" cy="128801"/>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39"/>
          <p:cNvSpPr>
            <a:spLocks noChangeArrowheads="1"/>
          </p:cNvSpPr>
          <p:nvPr/>
        </p:nvSpPr>
        <p:spPr bwMode="auto">
          <a:xfrm rot="19648999">
            <a:off x="4973445" y="2798652"/>
            <a:ext cx="51979" cy="1391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Rectangle 6"/>
          <p:cNvSpPr>
            <a:spLocks noChangeArrowheads="1"/>
          </p:cNvSpPr>
          <p:nvPr/>
        </p:nvSpPr>
        <p:spPr bwMode="auto">
          <a:xfrm>
            <a:off x="4518757" y="193495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37"/>
          <p:cNvSpPr>
            <a:spLocks noChangeArrowheads="1"/>
          </p:cNvSpPr>
          <p:nvPr/>
        </p:nvSpPr>
        <p:spPr bwMode="auto">
          <a:xfrm>
            <a:off x="4454873" y="184940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39"/>
          <p:cNvSpPr>
            <a:spLocks noChangeArrowheads="1"/>
          </p:cNvSpPr>
          <p:nvPr/>
        </p:nvSpPr>
        <p:spPr bwMode="auto">
          <a:xfrm rot="19338010">
            <a:off x="4554090" y="18493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775652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osaic_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0.2</a:t>
            </a:r>
            <a:r>
              <a:rPr lang="en-US" altLang="en-US" smtClean="0">
                <a:solidFill>
                  <a:schemeClr val="bg1"/>
                </a:solidFill>
                <a:cs typeface="Arial" charset="0"/>
              </a:rPr>
              <a:t>º</a:t>
            </a:r>
          </a:p>
        </p:txBody>
      </p:sp>
    </p:spTree>
    <p:extLst>
      <p:ext uri="{BB962C8B-B14F-4D97-AF65-F5344CB8AC3E}">
        <p14:creationId xmlns:p14="http://schemas.microsoft.com/office/powerpoint/2010/main" val="1689311740"/>
      </p:ext>
    </p:extLst>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9"/>
          <p:cNvSpPr>
            <a:spLocks noChangeAspect="1" noChangeArrowheads="1"/>
          </p:cNvSpPr>
          <p:nvPr/>
        </p:nvSpPr>
        <p:spPr bwMode="auto">
          <a:xfrm>
            <a:off x="-2173574" y="4487680"/>
            <a:ext cx="7930059" cy="157003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Oval 9"/>
          <p:cNvSpPr>
            <a:spLocks noChangeAspect="1" noChangeArrowheads="1"/>
          </p:cNvSpPr>
          <p:nvPr/>
        </p:nvSpPr>
        <p:spPr bwMode="auto">
          <a:xfrm>
            <a:off x="-7824866" y="3920560"/>
            <a:ext cx="13583852" cy="268940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0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0" name="Rectangle 6"/>
          <p:cNvSpPr>
            <a:spLocks noChangeArrowheads="1"/>
          </p:cNvSpPr>
          <p:nvPr/>
        </p:nvSpPr>
        <p:spPr bwMode="auto">
          <a:xfrm>
            <a:off x="5015689" y="266696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3" name="Oval 9"/>
          <p:cNvSpPr>
            <a:spLocks noChangeAspect="1" noChangeArrowheads="1"/>
          </p:cNvSpPr>
          <p:nvPr/>
        </p:nvSpPr>
        <p:spPr bwMode="auto">
          <a:xfrm>
            <a:off x="-4285144" y="4290309"/>
            <a:ext cx="10054120" cy="199056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4" name="Rectangle 10"/>
          <p:cNvSpPr>
            <a:spLocks noChangeArrowheads="1"/>
          </p:cNvSpPr>
          <p:nvPr/>
        </p:nvSpPr>
        <p:spPr bwMode="auto">
          <a:xfrm>
            <a:off x="-1751013" y="3852472"/>
            <a:ext cx="7345363" cy="1414853"/>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175115" name="Oval 11"/>
          <p:cNvSpPr>
            <a:spLocks noChangeAspect="1" noChangeArrowheads="1"/>
          </p:cNvSpPr>
          <p:nvPr/>
        </p:nvSpPr>
        <p:spPr bwMode="auto">
          <a:xfrm>
            <a:off x="-2172888" y="1259171"/>
            <a:ext cx="7941863" cy="792930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18"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sp>
        <p:nvSpPr>
          <p:cNvPr id="14"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1"/>
          <p:cNvSpPr>
            <a:spLocks noChangeAspect="1" noChangeArrowheads="1"/>
          </p:cNvSpPr>
          <p:nvPr/>
        </p:nvSpPr>
        <p:spPr bwMode="auto">
          <a:xfrm>
            <a:off x="-7818120" y="-1573972"/>
            <a:ext cx="13589591" cy="135681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Oval 37"/>
          <p:cNvSpPr>
            <a:spLocks noChangeArrowheads="1"/>
          </p:cNvSpPr>
          <p:nvPr/>
        </p:nvSpPr>
        <p:spPr bwMode="auto">
          <a:xfrm>
            <a:off x="5304904" y="340456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Oval 39"/>
          <p:cNvSpPr>
            <a:spLocks noChangeArrowheads="1"/>
          </p:cNvSpPr>
          <p:nvPr/>
        </p:nvSpPr>
        <p:spPr bwMode="auto">
          <a:xfrm rot="20492068">
            <a:off x="5416026" y="33997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0" name="Rectangle 16"/>
          <p:cNvSpPr>
            <a:spLocks noChangeArrowheads="1"/>
          </p:cNvSpPr>
          <p:nvPr/>
        </p:nvSpPr>
        <p:spPr bwMode="auto">
          <a:xfrm>
            <a:off x="-207963" y="0"/>
            <a:ext cx="4615071"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2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dirty="0" smtClean="0"/>
              <a:t>What is “partiality”?</a:t>
            </a:r>
            <a:endParaRPr lang="en-US" altLang="en-US" b="1" dirty="0"/>
          </a:p>
        </p:txBody>
      </p:sp>
      <p:sp>
        <p:nvSpPr>
          <p:cNvPr id="23" name="Oval 39"/>
          <p:cNvSpPr>
            <a:spLocks noChangeArrowheads="1"/>
          </p:cNvSpPr>
          <p:nvPr/>
        </p:nvSpPr>
        <p:spPr bwMode="auto">
          <a:xfrm rot="20776548">
            <a:off x="5504891" y="3412554"/>
            <a:ext cx="121287" cy="31099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Oval 39"/>
          <p:cNvSpPr>
            <a:spLocks noChangeArrowheads="1"/>
          </p:cNvSpPr>
          <p:nvPr/>
        </p:nvSpPr>
        <p:spPr bwMode="auto">
          <a:xfrm rot="20184460">
            <a:off x="5360619" y="3451106"/>
            <a:ext cx="127164" cy="32903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Oval 37"/>
          <p:cNvSpPr>
            <a:spLocks noChangeArrowheads="1"/>
          </p:cNvSpPr>
          <p:nvPr/>
        </p:nvSpPr>
        <p:spPr bwMode="auto">
          <a:xfrm>
            <a:off x="5562234" y="426149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39"/>
          <p:cNvSpPr>
            <a:spLocks noChangeArrowheads="1"/>
          </p:cNvSpPr>
          <p:nvPr/>
        </p:nvSpPr>
        <p:spPr bwMode="auto">
          <a:xfrm rot="21020441">
            <a:off x="5632879" y="4263871"/>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39"/>
          <p:cNvSpPr>
            <a:spLocks noChangeArrowheads="1"/>
          </p:cNvSpPr>
          <p:nvPr/>
        </p:nvSpPr>
        <p:spPr bwMode="auto">
          <a:xfrm rot="21274737">
            <a:off x="5671328" y="4266940"/>
            <a:ext cx="120819" cy="354694"/>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39"/>
          <p:cNvSpPr>
            <a:spLocks noChangeArrowheads="1"/>
          </p:cNvSpPr>
          <p:nvPr/>
        </p:nvSpPr>
        <p:spPr bwMode="auto">
          <a:xfrm rot="20948202">
            <a:off x="5625327" y="4288010"/>
            <a:ext cx="125025" cy="34904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Oval 37"/>
          <p:cNvSpPr>
            <a:spLocks noChangeArrowheads="1"/>
          </p:cNvSpPr>
          <p:nvPr/>
        </p:nvSpPr>
        <p:spPr bwMode="auto">
          <a:xfrm>
            <a:off x="4951805" y="258141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Oval 39"/>
          <p:cNvSpPr>
            <a:spLocks noChangeArrowheads="1"/>
          </p:cNvSpPr>
          <p:nvPr/>
        </p:nvSpPr>
        <p:spPr bwMode="auto">
          <a:xfrm rot="20492068">
            <a:off x="5062927" y="2576646"/>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Oval 39"/>
          <p:cNvSpPr>
            <a:spLocks noChangeArrowheads="1"/>
          </p:cNvSpPr>
          <p:nvPr/>
        </p:nvSpPr>
        <p:spPr bwMode="auto">
          <a:xfrm rot="20235875">
            <a:off x="5268454" y="2634026"/>
            <a:ext cx="45719" cy="128801"/>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Oval 39"/>
          <p:cNvSpPr>
            <a:spLocks noChangeArrowheads="1"/>
          </p:cNvSpPr>
          <p:nvPr/>
        </p:nvSpPr>
        <p:spPr bwMode="auto">
          <a:xfrm rot="19648999">
            <a:off x="4973445" y="2798652"/>
            <a:ext cx="51979" cy="1391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Rectangle 6"/>
          <p:cNvSpPr>
            <a:spLocks noChangeArrowheads="1"/>
          </p:cNvSpPr>
          <p:nvPr/>
        </p:nvSpPr>
        <p:spPr bwMode="auto">
          <a:xfrm>
            <a:off x="4518757" y="193495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Oval 37"/>
          <p:cNvSpPr>
            <a:spLocks noChangeArrowheads="1"/>
          </p:cNvSpPr>
          <p:nvPr/>
        </p:nvSpPr>
        <p:spPr bwMode="auto">
          <a:xfrm>
            <a:off x="4454873" y="184940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Oval 39"/>
          <p:cNvSpPr>
            <a:spLocks noChangeArrowheads="1"/>
          </p:cNvSpPr>
          <p:nvPr/>
        </p:nvSpPr>
        <p:spPr bwMode="auto">
          <a:xfrm rot="19338010">
            <a:off x="4554090" y="18493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107023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6" dur="5000" fill="hold"/>
                                        <p:tgtEl>
                                          <p:spTgt spid="23"/>
                                        </p:tgtEl>
                                        <p:attrNameLst>
                                          <p:attrName>ppt_x</p:attrName>
                                          <p:attrName>ppt_y</p:attrName>
                                        </p:attrNameLst>
                                      </p:cBhvr>
                                      <p:rCtr x="12500" y="0"/>
                                    </p:animMotion>
                                  </p:childTnLst>
                                </p:cTn>
                              </p:par>
                              <p:par>
                                <p:cTn id="7" presetID="26" presetClass="path" presetSubtype="0" repeatCount="indefinite" decel="40000" fill="hold" grpId="0" nodeType="withEffect">
                                  <p:stCondLst>
                                    <p:cond delay="0"/>
                                  </p:stCondLst>
                                  <p:childTnLst>
                                    <p:animMotion origin="layout" path="M -0.00035 -0.00093 C -0.00035 0.00069 0.02396 0.00231 0.05399 0.00231 C 0.08924 0.00231 0.10191 0.00069 0.10712 -0.00024 L 0.11285 -0.00163 C 0.11823 -0.00255 0.13177 -0.00394 0.17136 -0.00394 C 0.19705 -0.00394 0.22622 -0.00255 0.22622 -0.00093 C 0.22622 0.00069 0.19705 0.00231 0.17136 0.00231 C 0.13177 0.00231 0.11823 0.00069 0.11285 -0.00024 L 0.10712 -0.00163 C 0.10191 -0.00255 0.08924 -0.00394 0.05399 -0.00394 C 0.02396 -0.00394 -0.00035 -0.00255 -0.00035 -0.00093 Z " pathEditMode="relative" rAng="0" ptsTypes="ffFffffFfff">
                                      <p:cBhvr>
                                        <p:cTn id="8" dur="5000" fill="hold"/>
                                        <p:tgtEl>
                                          <p:spTgt spid="19"/>
                                        </p:tgtEl>
                                        <p:attrNameLst>
                                          <p:attrName>ppt_x</p:attrName>
                                          <p:attrName>ppt_y</p:attrName>
                                        </p:attrNameLst>
                                      </p:cBhvr>
                                      <p:rCtr x="11319" y="0"/>
                                    </p:animMotion>
                                  </p:childTnLst>
                                </p:cTn>
                              </p:par>
                              <p:par>
                                <p:cTn id="9" presetID="26" presetClass="path" presetSubtype="0" repeatCount="indefinite" decel="40000" fill="hold" grpId="0" nodeType="withEffect">
                                  <p:stCondLst>
                                    <p:cond delay="0"/>
                                  </p:stCondLst>
                                  <p:childTnLst>
                                    <p:animMotion origin="layout" path="M 8.33333E-7 -0.00277 C 8.33333E-7 -0.00115 0.02066 0.00047 0.04583 0.00047 C 0.07569 0.00047 0.08646 -0.00115 0.09097 -0.00208 L 0.09566 -0.00347 C 0.10017 -0.00439 0.11163 -0.00578 0.14531 -0.00578 C 0.16684 -0.00578 0.19132 -0.00439 0.19132 -0.00277 C 0.19132 -0.00115 0.16684 0.00047 0.14531 0.00047 C 0.11163 0.00047 0.10017 -0.00115 0.09566 -0.00208 L 0.09097 -0.00347 C 0.08646 -0.00439 0.07569 -0.00578 0.04583 -0.00578 C 0.02066 -0.00578 8.33333E-7 -0.00439 8.33333E-7 -0.00277 Z " pathEditMode="relative" rAng="0" ptsTypes="ffFffffFfff">
                                      <p:cBhvr>
                                        <p:cTn id="10" dur="5000" fill="hold"/>
                                        <p:tgtEl>
                                          <p:spTgt spid="25"/>
                                        </p:tgtEl>
                                        <p:attrNameLst>
                                          <p:attrName>ppt_x</p:attrName>
                                          <p:attrName>ppt_y</p:attrName>
                                        </p:attrNameLst>
                                      </p:cBhvr>
                                      <p:rCtr x="9566" y="0"/>
                                    </p:animMotion>
                                  </p:childTnLst>
                                </p:cTn>
                              </p:par>
                              <p:par>
                                <p:cTn id="11"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12" dur="5000" fill="hold"/>
                                        <p:tgtEl>
                                          <p:spTgt spid="46"/>
                                        </p:tgtEl>
                                        <p:attrNameLst>
                                          <p:attrName>ppt_x</p:attrName>
                                          <p:attrName>ppt_y</p:attrName>
                                        </p:attrNameLst>
                                      </p:cBhvr>
                                      <p:rCtr x="12500" y="0"/>
                                    </p:animMotion>
                                  </p:childTnLst>
                                </p:cTn>
                              </p:par>
                              <p:par>
                                <p:cTn id="1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14" dur="5000" fill="hold"/>
                                        <p:tgtEl>
                                          <p:spTgt spid="45"/>
                                        </p:tgtEl>
                                        <p:attrNameLst>
                                          <p:attrName>ppt_x</p:attrName>
                                          <p:attrName>ppt_y</p:attrName>
                                        </p:attrNameLst>
                                      </p:cBhvr>
                                      <p:rCtr x="11319" y="0"/>
                                    </p:animMotion>
                                  </p:childTnLst>
                                </p:cTn>
                              </p:par>
                              <p:par>
                                <p:cTn id="15" presetID="26" presetClass="path" presetSubtype="0" repeatCount="indefinite" decel="40000" fill="hold" grpId="0" nodeType="withEffect">
                                  <p:stCondLst>
                                    <p:cond delay="0"/>
                                  </p:stCondLst>
                                  <p:childTnLst>
                                    <p:animMotion origin="layout" path="M 0.00226 -0.0074 C 0.00226 -0.00578 0.02292 -0.00416 0.04809 -0.00416 C 0.07795 -0.00416 0.08871 -0.00578 0.09323 -0.00671 L 0.09792 -0.0081 C 0.10243 -0.00902 0.11389 -0.01041 0.14757 -0.01041 C 0.1691 -0.01041 0.19358 -0.00902 0.19358 -0.0074 C 0.19358 -0.00578 0.1691 -0.00416 0.14757 -0.00416 C 0.11389 -0.00416 0.10243 -0.00578 0.09792 -0.00671 L 0.09323 -0.0081 C 0.08871 -0.00902 0.07795 -0.01041 0.04809 -0.01041 C 0.02292 -0.01041 0.00226 -0.00902 0.00226 -0.0074 Z " pathEditMode="relative" rAng="0" ptsTypes="ffFffffFfff">
                                      <p:cBhvr>
                                        <p:cTn id="16" dur="5000" fill="hold"/>
                                        <p:tgtEl>
                                          <p:spTgt spid="47"/>
                                        </p:tgtEl>
                                        <p:attrNameLst>
                                          <p:attrName>ppt_x</p:attrName>
                                          <p:attrName>ppt_y</p:attrName>
                                        </p:attrNameLst>
                                      </p:cBhvr>
                                      <p:rCtr x="9566" y="0"/>
                                    </p:animMotion>
                                  </p:childTnLst>
                                </p:cTn>
                              </p:par>
                              <p:par>
                                <p:cTn id="17" presetID="26" presetClass="path" presetSubtype="0" repeatCount="indefinite" decel="40000" fill="hold" grpId="0" nodeType="withEffect">
                                  <p:stCondLst>
                                    <p:cond delay="0"/>
                                  </p:stCondLst>
                                  <p:childTnLst>
                                    <p:animMotion origin="layout" path="M 4.16667E-6 0.00046 C 4.16667E-6 0.00208 0.02708 0.0037 0.06007 0.0037 C 0.09895 0.0037 0.11302 0.00208 0.11892 0.00115 L 0.125 -0.00023 C 0.13107 -0.00116 0.146 -0.00255 0.18993 -0.00255 C 0.21805 -0.00255 0.25 -0.00116 0.25 0.00046 C 0.25 0.00208 0.21805 0.0037 0.18993 0.0037 C 0.146 0.0037 0.13107 0.00208 0.125 0.00115 L 0.11892 -0.00023 C 0.11302 -0.00116 0.09895 -0.00255 0.06007 -0.00255 C 0.02708 -0.00255 4.16667E-6 -0.00116 4.16667E-6 0.00046 Z " pathEditMode="relative" rAng="0" ptsTypes="ffFffffFfff">
                                      <p:cBhvr>
                                        <p:cTn id="18" dur="5000" fill="hold"/>
                                        <p:tgtEl>
                                          <p:spTgt spid="51"/>
                                        </p:tgtEl>
                                        <p:attrNameLst>
                                          <p:attrName>ppt_x</p:attrName>
                                          <p:attrName>ppt_y</p:attrName>
                                        </p:attrNameLst>
                                      </p:cBhvr>
                                      <p:rCtr x="12500" y="0"/>
                                    </p:animMotion>
                                  </p:childTnLst>
                                </p:cTn>
                              </p:par>
                              <p:par>
                                <p:cTn id="19"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0" dur="5000" fill="hold"/>
                                        <p:tgtEl>
                                          <p:spTgt spid="50"/>
                                        </p:tgtEl>
                                        <p:attrNameLst>
                                          <p:attrName>ppt_x</p:attrName>
                                          <p:attrName>ppt_y</p:attrName>
                                        </p:attrNameLst>
                                      </p:cBhvr>
                                      <p:rCtr x="11319" y="0"/>
                                    </p:animMotion>
                                  </p:childTnLst>
                                </p:cTn>
                              </p:par>
                              <p:par>
                                <p:cTn id="21" presetID="26" presetClass="path" presetSubtype="0" repeatCount="indefinite" decel="40000" fill="hold" grpId="0" nodeType="withEffect">
                                  <p:stCondLst>
                                    <p:cond delay="0"/>
                                  </p:stCondLst>
                                  <p:childTnLst>
                                    <p:animMotion origin="layout" path="M -4.16667E-6 1.85185E-6 C -4.16667E-6 0.00162 0.02066 0.00324 0.04584 0.00324 C 0.0757 0.00324 0.08646 0.00162 0.09098 0.00069 L 0.09566 -0.0007 C 0.10018 -0.00162 0.11164 -0.00301 0.14532 -0.00301 C 0.16684 -0.00301 0.19132 -0.00162 0.19132 1.85185E-6 C 0.19132 0.00162 0.16684 0.00324 0.14532 0.00324 C 0.11164 0.00324 0.10018 0.00162 0.09566 0.00069 L 0.09098 -0.0007 C 0.08646 -0.00162 0.0757 -0.00301 0.04584 -0.00301 C 0.02066 -0.00301 -4.16667E-6 -0.00162 -4.16667E-6 1.85185E-6 Z " pathEditMode="relative" rAng="0" ptsTypes="ffFffffFfff">
                                      <p:cBhvr>
                                        <p:cTn id="22" dur="5000" fill="hold"/>
                                        <p:tgtEl>
                                          <p:spTgt spid="52"/>
                                        </p:tgtEl>
                                        <p:attrNameLst>
                                          <p:attrName>ppt_x</p:attrName>
                                          <p:attrName>ppt_y</p:attrName>
                                        </p:attrNameLst>
                                      </p:cBhvr>
                                      <p:rCtr x="9566" y="0"/>
                                    </p:animMotion>
                                  </p:childTnLst>
                                </p:cTn>
                              </p:par>
                              <p:par>
                                <p:cTn id="2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4" dur="5000" fill="hold"/>
                                        <p:tgtEl>
                                          <p:spTgt spid="55"/>
                                        </p:tgtEl>
                                        <p:attrNameLst>
                                          <p:attrName>ppt_x</p:attrName>
                                          <p:attrName>ppt_y</p:attrName>
                                        </p:attrNameLst>
                                      </p:cBhvr>
                                      <p:rCtr x="113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45" grpId="0" animBg="1"/>
      <p:bldP spid="46" grpId="0" animBg="1"/>
      <p:bldP spid="47" grpId="0" animBg="1"/>
      <p:bldP spid="50" grpId="0" animBg="1"/>
      <p:bldP spid="51" grpId="0" animBg="1"/>
      <p:bldP spid="52" grpId="0" animBg="1"/>
      <p:bldP spid="55"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The “partiality problem”</a:t>
            </a:r>
          </a:p>
        </p:txBody>
      </p:sp>
      <p:sp>
        <p:nvSpPr>
          <p:cNvPr id="92163" name="Freeform 22"/>
          <p:cNvSpPr>
            <a:spLocks/>
          </p:cNvSpPr>
          <p:nvPr/>
        </p:nvSpPr>
        <p:spPr bwMode="auto">
          <a:xfrm>
            <a:off x="1503009" y="2278289"/>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cxnSp>
        <p:nvCxnSpPr>
          <p:cNvPr id="14" name="Straight Connector 13"/>
          <p:cNvCxnSpPr/>
          <p:nvPr/>
        </p:nvCxnSpPr>
        <p:spPr>
          <a:xfrm flipV="1">
            <a:off x="4223984" y="4208689"/>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4266846" y="1436914"/>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000000"/>
                  </a:solidFill>
                </a:rPr>
                <a:t>0.006°</a:t>
              </a:r>
            </a:p>
          </p:txBody>
        </p:sp>
      </p:grpSp>
      <p:sp>
        <p:nvSpPr>
          <p:cNvPr id="21" name="TextBox 20"/>
          <p:cNvSpPr txBox="1">
            <a:spLocks noChangeArrowheads="1"/>
          </p:cNvSpPr>
          <p:nvPr/>
        </p:nvSpPr>
        <p:spPr bwMode="auto">
          <a:xfrm>
            <a:off x="5446526" y="1421482"/>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a:solidFill>
                  <a:srgbClr val="000000"/>
                </a:solidFill>
              </a:rPr>
              <a:t>1 </a:t>
            </a:r>
            <a:r>
              <a:rPr lang="el-GR" altLang="en-US" sz="2400" dirty="0">
                <a:solidFill>
                  <a:srgbClr val="000000"/>
                </a:solidFill>
              </a:rPr>
              <a:t>μ</a:t>
            </a:r>
            <a:r>
              <a:rPr lang="en-US" altLang="en-US" sz="2400" dirty="0">
                <a:solidFill>
                  <a:srgbClr val="000000"/>
                </a:solidFill>
              </a:rPr>
              <a:t>m </a:t>
            </a:r>
            <a:r>
              <a:rPr lang="en-US" altLang="en-US" sz="2400" dirty="0" err="1">
                <a:solidFill>
                  <a:srgbClr val="000000"/>
                </a:solidFill>
              </a:rPr>
              <a:t>xtal</a:t>
            </a:r>
            <a:endParaRPr lang="en-US" altLang="en-US" sz="2400" dirty="0">
              <a:solidFill>
                <a:srgbClr val="000000"/>
              </a:solidFill>
            </a:endParaRPr>
          </a:p>
          <a:p>
            <a:pPr eaLnBrk="1" fontAlgn="base" hangingPunct="1">
              <a:spcBef>
                <a:spcPct val="0"/>
              </a:spcBef>
              <a:spcAft>
                <a:spcPct val="0"/>
              </a:spcAft>
            </a:pPr>
            <a:r>
              <a:rPr lang="en-US" altLang="en-US" sz="2400" dirty="0">
                <a:solidFill>
                  <a:srgbClr val="000000"/>
                </a:solidFill>
              </a:rPr>
              <a:t>1 Å x-rays</a:t>
            </a:r>
          </a:p>
        </p:txBody>
      </p:sp>
      <p:cxnSp>
        <p:nvCxnSpPr>
          <p:cNvPr id="9" name="Straight Connector 8"/>
          <p:cNvCxnSpPr>
            <a:endCxn id="92163" idx="19"/>
          </p:cNvCxnSpPr>
          <p:nvPr/>
        </p:nvCxnSpPr>
        <p:spPr>
          <a:xfrm flipV="1">
            <a:off x="4724046" y="2292577"/>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28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Multiplicity required to phase</a:t>
            </a:r>
            <a:endParaRPr lang="en-US" dirty="0"/>
          </a:p>
        </p:txBody>
      </p:sp>
      <p:sp>
        <p:nvSpPr>
          <p:cNvPr id="3" name="Content Placeholder 2"/>
          <p:cNvSpPr>
            <a:spLocks noGrp="1"/>
          </p:cNvSpPr>
          <p:nvPr>
            <p:ph idx="1"/>
          </p:nvPr>
        </p:nvSpPr>
        <p:spPr>
          <a:xfrm>
            <a:off x="457200" y="1600200"/>
            <a:ext cx="8229600" cy="4957354"/>
          </a:xfrm>
        </p:spPr>
        <p:txBody>
          <a:bodyPr>
            <a:normAutofit lnSpcReduction="10000"/>
          </a:bodyPr>
          <a:lstStyle/>
          <a:p>
            <a:r>
              <a:rPr lang="en-US" sz="4000" dirty="0" smtClean="0"/>
              <a:t>Monte Carlo</a:t>
            </a:r>
          </a:p>
          <a:p>
            <a:pPr lvl="1"/>
            <a:r>
              <a:rPr lang="en-US" sz="3600" dirty="0" smtClean="0"/>
              <a:t> 100% /</a:t>
            </a:r>
            <a:r>
              <a:rPr lang="en-US" sz="3600" dirty="0" err="1" smtClean="0"/>
              <a:t>obs</a:t>
            </a:r>
            <a:r>
              <a:rPr lang="en-US" sz="3600" dirty="0"/>
              <a:t>	</a:t>
            </a:r>
            <a:r>
              <a:rPr lang="en-US" sz="3600" dirty="0" smtClean="0"/>
              <a:t>→  10,000 fold</a:t>
            </a:r>
            <a:endParaRPr lang="en-US" sz="3600" dirty="0"/>
          </a:p>
          <a:p>
            <a:r>
              <a:rPr lang="en-US" sz="4000" dirty="0" err="1" smtClean="0"/>
              <a:t>nXDS</a:t>
            </a:r>
            <a:endParaRPr lang="en-US" sz="4000" dirty="0" smtClean="0"/>
          </a:p>
          <a:p>
            <a:pPr lvl="1"/>
            <a:r>
              <a:rPr lang="en-US" sz="3600" dirty="0" smtClean="0"/>
              <a:t> 25% /</a:t>
            </a:r>
            <a:r>
              <a:rPr lang="en-US" sz="3600" dirty="0" err="1" smtClean="0"/>
              <a:t>obs</a:t>
            </a:r>
            <a:r>
              <a:rPr lang="en-US" sz="3600" dirty="0" smtClean="0"/>
              <a:t>	→  625 fold</a:t>
            </a:r>
            <a:endParaRPr lang="en-US" sz="3600" dirty="0"/>
          </a:p>
          <a:p>
            <a:r>
              <a:rPr lang="en-US" sz="4000" dirty="0" smtClean="0"/>
              <a:t>Synchrotron</a:t>
            </a:r>
          </a:p>
          <a:p>
            <a:pPr lvl="1"/>
            <a:r>
              <a:rPr lang="en-US" sz="3600" dirty="0" smtClean="0"/>
              <a:t> 3% /</a:t>
            </a:r>
            <a:r>
              <a:rPr lang="en-US" sz="3600" dirty="0" err="1" smtClean="0"/>
              <a:t>obs</a:t>
            </a:r>
            <a:r>
              <a:rPr lang="en-US" sz="3600" dirty="0" smtClean="0"/>
              <a:t>		→  9 fold</a:t>
            </a:r>
          </a:p>
          <a:p>
            <a:pPr marL="457200" lvl="1" indent="0" algn="ctr">
              <a:buNone/>
            </a:pPr>
            <a:endParaRPr lang="en-US" sz="3200" dirty="0" smtClean="0"/>
          </a:p>
          <a:p>
            <a:pPr marL="457200" lvl="1" indent="0" algn="ctr">
              <a:buNone/>
            </a:pPr>
            <a:r>
              <a:rPr lang="en-US" sz="3200" dirty="0" smtClean="0"/>
              <a:t>Assuming </a:t>
            </a:r>
            <a:r>
              <a:rPr lang="el-GR" sz="3200" dirty="0" smtClean="0"/>
              <a:t>Δ</a:t>
            </a:r>
            <a:r>
              <a:rPr lang="en-US" sz="3200" dirty="0" smtClean="0"/>
              <a:t>F/F ~ 1%</a:t>
            </a:r>
          </a:p>
        </p:txBody>
      </p:sp>
      <p:sp>
        <p:nvSpPr>
          <p:cNvPr id="4" name="TextBox 3"/>
          <p:cNvSpPr txBox="1"/>
          <p:nvPr/>
        </p:nvSpPr>
        <p:spPr>
          <a:xfrm>
            <a:off x="6226990" y="4336472"/>
            <a:ext cx="2779928" cy="1323439"/>
          </a:xfrm>
          <a:prstGeom prst="rect">
            <a:avLst/>
          </a:prstGeom>
          <a:noFill/>
        </p:spPr>
        <p:txBody>
          <a:bodyPr wrap="none" rtlCol="0">
            <a:spAutoFit/>
          </a:bodyPr>
          <a:lstStyle/>
          <a:p>
            <a:pPr algn="ctr"/>
            <a:r>
              <a:rPr lang="en-US" sz="4000" dirty="0" smtClean="0">
                <a:solidFill>
                  <a:srgbClr val="FF0000"/>
                </a:solidFill>
                <a:latin typeface="Arial" panose="020B0604020202020204" pitchFamily="34" charset="0"/>
                <a:cs typeface="Arial" panose="020B0604020202020204" pitchFamily="34" charset="0"/>
              </a:rPr>
              <a:t>Beam time:</a:t>
            </a:r>
          </a:p>
          <a:p>
            <a:pPr algn="ctr"/>
            <a:r>
              <a:rPr lang="en-US" sz="4000" dirty="0" smtClean="0">
                <a:solidFill>
                  <a:srgbClr val="FF0000"/>
                </a:solidFill>
                <a:latin typeface="Arial" panose="020B0604020202020204" pitchFamily="34" charset="0"/>
                <a:cs typeface="Arial" panose="020B0604020202020204" pitchFamily="34" charset="0"/>
              </a:rPr>
              <a:t>$2/s</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89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Can’t we just rotate the crystal?</a:t>
            </a:r>
          </a:p>
        </p:txBody>
      </p:sp>
      <p:grpSp>
        <p:nvGrpSpPr>
          <p:cNvPr id="9250" name="Group 34"/>
          <p:cNvGrpSpPr>
            <a:grpSpLocks/>
          </p:cNvGrpSpPr>
          <p:nvPr/>
        </p:nvGrpSpPr>
        <p:grpSpPr bwMode="auto">
          <a:xfrm>
            <a:off x="3043238" y="2638425"/>
            <a:ext cx="2744787" cy="2741613"/>
            <a:chOff x="1917" y="1662"/>
            <a:chExt cx="1729" cy="1727"/>
          </a:xfrm>
        </p:grpSpPr>
        <p:sp>
          <p:nvSpPr>
            <p:cNvPr id="8220" name="Oval 4"/>
            <p:cNvSpPr>
              <a:spLocks noChangeAspect="1" noChangeArrowheads="1"/>
            </p:cNvSpPr>
            <p:nvPr/>
          </p:nvSpPr>
          <p:spPr bwMode="auto">
            <a:xfrm>
              <a:off x="1919" y="1662"/>
              <a:ext cx="1727" cy="17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8221" name="Line 5"/>
            <p:cNvSpPr>
              <a:spLocks noChangeShapeType="1"/>
            </p:cNvSpPr>
            <p:nvPr/>
          </p:nvSpPr>
          <p:spPr bwMode="auto">
            <a:xfrm>
              <a:off x="1917" y="2527"/>
              <a:ext cx="1727" cy="0"/>
            </a:xfrm>
            <a:prstGeom prst="line">
              <a:avLst/>
            </a:prstGeom>
            <a:noFill/>
            <a:ln w="95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22" name="Text Box 6"/>
            <p:cNvSpPr txBox="1">
              <a:spLocks noChangeArrowheads="1"/>
            </p:cNvSpPr>
            <p:nvPr/>
          </p:nvSpPr>
          <p:spPr bwMode="auto">
            <a:xfrm>
              <a:off x="2513" y="2565"/>
              <a:ext cx="5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a:solidFill>
                    <a:srgbClr val="000000"/>
                  </a:solidFill>
                </a:rPr>
                <a:t>1 </a:t>
              </a:r>
              <a:r>
                <a:rPr lang="el-GR" altLang="en-US" sz="2400" b="1">
                  <a:solidFill>
                    <a:srgbClr val="000000"/>
                  </a:solidFill>
                  <a:cs typeface="Arial" charset="0"/>
                </a:rPr>
                <a:t>μ</a:t>
              </a:r>
              <a:r>
                <a:rPr lang="en-US" altLang="en-US" sz="2400" b="1">
                  <a:solidFill>
                    <a:srgbClr val="000000"/>
                  </a:solidFill>
                  <a:cs typeface="Arial" charset="0"/>
                </a:rPr>
                <a:t>m</a:t>
              </a:r>
              <a:endParaRPr lang="el-GR" altLang="en-US" sz="2400" b="1">
                <a:solidFill>
                  <a:srgbClr val="000000"/>
                </a:solidFill>
                <a:cs typeface="Arial" charset="0"/>
              </a:endParaRPr>
            </a:p>
          </p:txBody>
        </p:sp>
      </p:grpSp>
      <p:grpSp>
        <p:nvGrpSpPr>
          <p:cNvPr id="9251" name="Group 35"/>
          <p:cNvGrpSpPr>
            <a:grpSpLocks/>
          </p:cNvGrpSpPr>
          <p:nvPr/>
        </p:nvGrpSpPr>
        <p:grpSpPr bwMode="auto">
          <a:xfrm>
            <a:off x="4414838" y="2668588"/>
            <a:ext cx="885825" cy="1341437"/>
            <a:chOff x="2781" y="1681"/>
            <a:chExt cx="558" cy="845"/>
          </a:xfrm>
        </p:grpSpPr>
        <p:sp>
          <p:nvSpPr>
            <p:cNvPr id="8216" name="Line 7"/>
            <p:cNvSpPr>
              <a:spLocks noChangeShapeType="1"/>
            </p:cNvSpPr>
            <p:nvPr/>
          </p:nvSpPr>
          <p:spPr bwMode="auto">
            <a:xfrm flipH="1">
              <a:off x="2781" y="1681"/>
              <a:ext cx="170" cy="8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17" name="Line 8"/>
            <p:cNvSpPr>
              <a:spLocks noChangeShapeType="1"/>
            </p:cNvSpPr>
            <p:nvPr/>
          </p:nvSpPr>
          <p:spPr bwMode="auto">
            <a:xfrm flipV="1">
              <a:off x="2781" y="1730"/>
              <a:ext cx="325" cy="7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18" name="Text Box 9"/>
            <p:cNvSpPr txBox="1">
              <a:spLocks noChangeArrowheads="1"/>
            </p:cNvSpPr>
            <p:nvPr/>
          </p:nvSpPr>
          <p:spPr bwMode="auto">
            <a:xfrm>
              <a:off x="3039" y="2106"/>
              <a:ext cx="3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a:solidFill>
                    <a:srgbClr val="000000"/>
                  </a:solidFill>
                </a:rPr>
                <a:t>1</a:t>
              </a:r>
              <a:r>
                <a:rPr lang="en-US" altLang="en-US" sz="2400" b="1">
                  <a:solidFill>
                    <a:srgbClr val="000000"/>
                  </a:solidFill>
                  <a:cs typeface="Arial" charset="0"/>
                </a:rPr>
                <a:t>°</a:t>
              </a:r>
            </a:p>
          </p:txBody>
        </p:sp>
        <p:sp>
          <p:nvSpPr>
            <p:cNvPr id="8219" name="Freeform 10"/>
            <p:cNvSpPr>
              <a:spLocks/>
            </p:cNvSpPr>
            <p:nvPr/>
          </p:nvSpPr>
          <p:spPr bwMode="auto">
            <a:xfrm>
              <a:off x="2979" y="1929"/>
              <a:ext cx="155" cy="204"/>
            </a:xfrm>
            <a:custGeom>
              <a:avLst/>
              <a:gdLst>
                <a:gd name="T0" fmla="*/ 138 w 155"/>
                <a:gd name="T1" fmla="*/ 204 h 204"/>
                <a:gd name="T2" fmla="*/ 132 w 155"/>
                <a:gd name="T3" fmla="*/ 57 h 204"/>
                <a:gd name="T4" fmla="*/ 0 w 155"/>
                <a:gd name="T5" fmla="*/ 0 h 204"/>
                <a:gd name="T6" fmla="*/ 0 60000 65536"/>
                <a:gd name="T7" fmla="*/ 0 60000 65536"/>
                <a:gd name="T8" fmla="*/ 0 60000 65536"/>
              </a:gdLst>
              <a:ahLst/>
              <a:cxnLst>
                <a:cxn ang="T6">
                  <a:pos x="T0" y="T1"/>
                </a:cxn>
                <a:cxn ang="T7">
                  <a:pos x="T2" y="T3"/>
                </a:cxn>
                <a:cxn ang="T8">
                  <a:pos x="T4" y="T5"/>
                </a:cxn>
              </a:cxnLst>
              <a:rect l="0" t="0" r="r" b="b"/>
              <a:pathLst>
                <a:path w="155" h="204">
                  <a:moveTo>
                    <a:pt x="138" y="204"/>
                  </a:moveTo>
                  <a:cubicBezTo>
                    <a:pt x="146" y="147"/>
                    <a:pt x="155" y="91"/>
                    <a:pt x="132" y="57"/>
                  </a:cubicBezTo>
                  <a:cubicBezTo>
                    <a:pt x="109" y="23"/>
                    <a:pt x="54" y="11"/>
                    <a:pt x="0"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255" name="Group 39"/>
          <p:cNvGrpSpPr>
            <a:grpSpLocks/>
          </p:cNvGrpSpPr>
          <p:nvPr/>
        </p:nvGrpSpPr>
        <p:grpSpPr bwMode="auto">
          <a:xfrm>
            <a:off x="5616575" y="2786063"/>
            <a:ext cx="1193800" cy="530225"/>
            <a:chOff x="3538" y="1755"/>
            <a:chExt cx="752" cy="334"/>
          </a:xfrm>
        </p:grpSpPr>
        <p:sp>
          <p:nvSpPr>
            <p:cNvPr id="8214" name="Text Box 12"/>
            <p:cNvSpPr txBox="1">
              <a:spLocks noChangeArrowheads="1"/>
            </p:cNvSpPr>
            <p:nvPr/>
          </p:nvSpPr>
          <p:spPr bwMode="auto">
            <a:xfrm>
              <a:off x="3606" y="1755"/>
              <a:ext cx="661"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120000"/>
                </a:lnSpc>
                <a:spcBef>
                  <a:spcPct val="0"/>
                </a:spcBef>
                <a:spcAft>
                  <a:spcPct val="0"/>
                </a:spcAft>
                <a:buFontTx/>
                <a:buNone/>
              </a:pPr>
              <a:r>
                <a:rPr lang="en-US" altLang="en-US" sz="2400" b="1">
                  <a:solidFill>
                    <a:srgbClr val="000000"/>
                  </a:solidFill>
                </a:rPr>
                <a:t>100 fs</a:t>
              </a:r>
            </a:p>
          </p:txBody>
        </p:sp>
        <p:sp>
          <p:nvSpPr>
            <p:cNvPr id="8215" name="Line 13"/>
            <p:cNvSpPr>
              <a:spLocks noChangeShapeType="1"/>
            </p:cNvSpPr>
            <p:nvPr/>
          </p:nvSpPr>
          <p:spPr bwMode="auto">
            <a:xfrm>
              <a:off x="3538" y="1800"/>
              <a:ext cx="7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230" name="Text Box 14"/>
          <p:cNvSpPr txBox="1">
            <a:spLocks noChangeArrowheads="1"/>
          </p:cNvSpPr>
          <p:nvPr/>
        </p:nvSpPr>
        <p:spPr bwMode="auto">
          <a:xfrm>
            <a:off x="6813550" y="2624138"/>
            <a:ext cx="156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a:solidFill>
                  <a:srgbClr val="000000"/>
                </a:solidFill>
              </a:rPr>
              <a:t>= 90 km/s</a:t>
            </a:r>
          </a:p>
        </p:txBody>
      </p:sp>
      <p:grpSp>
        <p:nvGrpSpPr>
          <p:cNvPr id="9254" name="Group 38"/>
          <p:cNvGrpSpPr>
            <a:grpSpLocks/>
          </p:cNvGrpSpPr>
          <p:nvPr/>
        </p:nvGrpSpPr>
        <p:grpSpPr bwMode="auto">
          <a:xfrm>
            <a:off x="4738688" y="2135188"/>
            <a:ext cx="1943100" cy="750887"/>
            <a:chOff x="2985" y="1345"/>
            <a:chExt cx="1224" cy="473"/>
          </a:xfrm>
        </p:grpSpPr>
        <p:sp>
          <p:nvSpPr>
            <p:cNvPr id="8211" name="Text Box 37"/>
            <p:cNvSpPr txBox="1">
              <a:spLocks noChangeArrowheads="1"/>
            </p:cNvSpPr>
            <p:nvPr/>
          </p:nvSpPr>
          <p:spPr bwMode="auto">
            <a:xfrm>
              <a:off x="3645" y="1484"/>
              <a:ext cx="56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120000"/>
                </a:lnSpc>
                <a:spcBef>
                  <a:spcPct val="0"/>
                </a:spcBef>
                <a:spcAft>
                  <a:spcPct val="0"/>
                </a:spcAft>
                <a:buFontTx/>
                <a:buNone/>
              </a:pPr>
              <a:r>
                <a:rPr lang="en-US" altLang="en-US" sz="2400" b="1">
                  <a:solidFill>
                    <a:srgbClr val="000000"/>
                  </a:solidFill>
                </a:rPr>
                <a:t>9 nm</a:t>
              </a:r>
            </a:p>
          </p:txBody>
        </p:sp>
        <p:sp>
          <p:nvSpPr>
            <p:cNvPr id="8212" name="Line 11"/>
            <p:cNvSpPr>
              <a:spLocks noChangeShapeType="1"/>
            </p:cNvSpPr>
            <p:nvPr/>
          </p:nvSpPr>
          <p:spPr bwMode="auto">
            <a:xfrm>
              <a:off x="2985" y="1617"/>
              <a:ext cx="147" cy="45"/>
            </a:xfrm>
            <a:prstGeom prst="line">
              <a:avLst/>
            </a:prstGeom>
            <a:noFill/>
            <a:ln w="952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213" name="Freeform 15"/>
            <p:cNvSpPr>
              <a:spLocks/>
            </p:cNvSpPr>
            <p:nvPr/>
          </p:nvSpPr>
          <p:spPr bwMode="auto">
            <a:xfrm>
              <a:off x="3088" y="1345"/>
              <a:ext cx="560" cy="243"/>
            </a:xfrm>
            <a:custGeom>
              <a:avLst/>
              <a:gdLst>
                <a:gd name="T0" fmla="*/ 560 w 560"/>
                <a:gd name="T1" fmla="*/ 224 h 243"/>
                <a:gd name="T2" fmla="*/ 226 w 560"/>
                <a:gd name="T3" fmla="*/ 3 h 243"/>
                <a:gd name="T4" fmla="*/ 0 w 560"/>
                <a:gd name="T5" fmla="*/ 243 h 243"/>
                <a:gd name="T6" fmla="*/ 0 60000 65536"/>
                <a:gd name="T7" fmla="*/ 0 60000 65536"/>
                <a:gd name="T8" fmla="*/ 0 60000 65536"/>
              </a:gdLst>
              <a:ahLst/>
              <a:cxnLst>
                <a:cxn ang="T6">
                  <a:pos x="T0" y="T1"/>
                </a:cxn>
                <a:cxn ang="T7">
                  <a:pos x="T2" y="T3"/>
                </a:cxn>
                <a:cxn ang="T8">
                  <a:pos x="T4" y="T5"/>
                </a:cxn>
              </a:cxnLst>
              <a:rect l="0" t="0" r="r" b="b"/>
              <a:pathLst>
                <a:path w="560" h="243">
                  <a:moveTo>
                    <a:pt x="560" y="224"/>
                  </a:moveTo>
                  <a:cubicBezTo>
                    <a:pt x="504" y="189"/>
                    <a:pt x="319" y="0"/>
                    <a:pt x="226" y="3"/>
                  </a:cubicBezTo>
                  <a:cubicBezTo>
                    <a:pt x="133" y="6"/>
                    <a:pt x="63" y="128"/>
                    <a:pt x="0" y="2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9256" name="Group 40"/>
          <p:cNvGrpSpPr>
            <a:grpSpLocks/>
          </p:cNvGrpSpPr>
          <p:nvPr/>
        </p:nvGrpSpPr>
        <p:grpSpPr bwMode="auto">
          <a:xfrm>
            <a:off x="166688" y="1730375"/>
            <a:ext cx="2654300" cy="4578350"/>
            <a:chOff x="105" y="1090"/>
            <a:chExt cx="1672" cy="2884"/>
          </a:xfrm>
        </p:grpSpPr>
        <p:sp>
          <p:nvSpPr>
            <p:cNvPr id="8209" name="Rectangle 17"/>
            <p:cNvSpPr>
              <a:spLocks noChangeArrowheads="1"/>
            </p:cNvSpPr>
            <p:nvPr/>
          </p:nvSpPr>
          <p:spPr bwMode="auto">
            <a:xfrm>
              <a:off x="221" y="3686"/>
              <a:ext cx="11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a:solidFill>
                    <a:srgbClr val="000000"/>
                  </a:solidFill>
                </a:rPr>
                <a:t>17.26 km/s </a:t>
              </a:r>
            </a:p>
          </p:txBody>
        </p:sp>
        <p:graphicFrame>
          <p:nvGraphicFramePr>
            <p:cNvPr id="8210" name="Object 20"/>
            <p:cNvGraphicFramePr>
              <a:graphicFrameLocks noChangeAspect="1"/>
            </p:cNvGraphicFramePr>
            <p:nvPr/>
          </p:nvGraphicFramePr>
          <p:xfrm>
            <a:off x="105" y="1090"/>
            <a:ext cx="1672" cy="2568"/>
          </p:xfrm>
          <a:graphic>
            <a:graphicData uri="http://schemas.openxmlformats.org/presentationml/2006/ole">
              <mc:AlternateContent xmlns:mc="http://schemas.openxmlformats.org/markup-compatibility/2006">
                <mc:Choice xmlns:v="urn:schemas-microsoft-com:vml" Requires="v">
                  <p:oleObj spid="_x0000_s6170" name="Image" r:id="rId3" imgW="2653968" imgH="4076190" progId="Photoshop.Image.6">
                    <p:embed/>
                  </p:oleObj>
                </mc:Choice>
                <mc:Fallback>
                  <p:oleObj name="Image" r:id="rId3" imgW="2653968" imgH="407619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 y="1090"/>
                          <a:ext cx="1672" cy="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9257" name="Group 41"/>
          <p:cNvGrpSpPr>
            <a:grpSpLocks/>
          </p:cNvGrpSpPr>
          <p:nvPr/>
        </p:nvGrpSpPr>
        <p:grpSpPr bwMode="auto">
          <a:xfrm>
            <a:off x="3046413" y="5637213"/>
            <a:ext cx="1619250" cy="968375"/>
            <a:chOff x="1919" y="3551"/>
            <a:chExt cx="1020" cy="610"/>
          </a:xfrm>
        </p:grpSpPr>
        <p:sp>
          <p:nvSpPr>
            <p:cNvPr id="8207" name="Text Box 26"/>
            <p:cNvSpPr txBox="1">
              <a:spLocks noChangeArrowheads="1"/>
            </p:cNvSpPr>
            <p:nvPr/>
          </p:nvSpPr>
          <p:spPr bwMode="auto">
            <a:xfrm>
              <a:off x="1919" y="3551"/>
              <a:ext cx="1020"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lnSpc>
                  <a:spcPct val="120000"/>
                </a:lnSpc>
                <a:spcBef>
                  <a:spcPct val="0"/>
                </a:spcBef>
                <a:spcAft>
                  <a:spcPct val="0"/>
                </a:spcAft>
                <a:buFontTx/>
                <a:buNone/>
              </a:pPr>
              <a:r>
                <a:rPr lang="en-US" altLang="en-US" sz="2400" b="1">
                  <a:solidFill>
                    <a:srgbClr val="000000"/>
                  </a:solidFill>
                </a:rPr>
                <a:t>(90 km/s)</a:t>
              </a:r>
              <a:r>
                <a:rPr lang="en-US" altLang="en-US" sz="2400" b="1" baseline="30000">
                  <a:solidFill>
                    <a:srgbClr val="000000"/>
                  </a:solidFill>
                </a:rPr>
                <a:t>2</a:t>
              </a:r>
            </a:p>
            <a:p>
              <a:pPr algn="ctr" eaLnBrk="1" fontAlgn="base" hangingPunct="1">
                <a:lnSpc>
                  <a:spcPct val="120000"/>
                </a:lnSpc>
                <a:spcBef>
                  <a:spcPct val="0"/>
                </a:spcBef>
                <a:spcAft>
                  <a:spcPct val="0"/>
                </a:spcAft>
                <a:buFontTx/>
                <a:buNone/>
              </a:pPr>
              <a:r>
                <a:rPr lang="en-US" altLang="en-US" sz="2400" b="1">
                  <a:solidFill>
                    <a:srgbClr val="000000"/>
                  </a:solidFill>
                </a:rPr>
                <a:t>0.5 </a:t>
              </a:r>
              <a:r>
                <a:rPr lang="el-GR" altLang="en-US" sz="2400" b="1">
                  <a:solidFill>
                    <a:srgbClr val="000000"/>
                  </a:solidFill>
                  <a:cs typeface="Arial" charset="0"/>
                </a:rPr>
                <a:t>μ</a:t>
              </a:r>
              <a:r>
                <a:rPr lang="en-US" altLang="en-US" sz="2400" b="1">
                  <a:solidFill>
                    <a:srgbClr val="000000"/>
                  </a:solidFill>
                  <a:cs typeface="Arial" charset="0"/>
                </a:rPr>
                <a:t>m</a:t>
              </a:r>
              <a:endParaRPr lang="el-GR" altLang="en-US" sz="2400" b="1">
                <a:solidFill>
                  <a:srgbClr val="000000"/>
                </a:solidFill>
                <a:cs typeface="Arial" charset="0"/>
              </a:endParaRPr>
            </a:p>
          </p:txBody>
        </p:sp>
        <p:sp>
          <p:nvSpPr>
            <p:cNvPr id="8208" name="Line 27"/>
            <p:cNvSpPr>
              <a:spLocks noChangeShapeType="1"/>
            </p:cNvSpPr>
            <p:nvPr/>
          </p:nvSpPr>
          <p:spPr bwMode="auto">
            <a:xfrm>
              <a:off x="1955" y="3875"/>
              <a:ext cx="96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9244" name="Text Box 28"/>
          <p:cNvSpPr txBox="1">
            <a:spLocks noChangeArrowheads="1"/>
          </p:cNvSpPr>
          <p:nvPr/>
        </p:nvSpPr>
        <p:spPr bwMode="auto">
          <a:xfrm>
            <a:off x="4625975" y="5918200"/>
            <a:ext cx="209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a:solidFill>
                  <a:srgbClr val="000000"/>
                </a:solidFill>
              </a:rPr>
              <a:t>= 1.5 x 10</a:t>
            </a:r>
            <a:r>
              <a:rPr lang="en-US" altLang="en-US" sz="2400" b="1" baseline="30000">
                <a:solidFill>
                  <a:srgbClr val="000000"/>
                </a:solidFill>
              </a:rPr>
              <a:t>15</a:t>
            </a:r>
            <a:r>
              <a:rPr lang="en-US" altLang="en-US" sz="2400" b="1">
                <a:solidFill>
                  <a:srgbClr val="000000"/>
                </a:solidFill>
              </a:rPr>
              <a:t> G</a:t>
            </a:r>
          </a:p>
        </p:txBody>
      </p:sp>
      <p:sp>
        <p:nvSpPr>
          <p:cNvPr id="9246" name="Text Box 30"/>
          <p:cNvSpPr txBox="1">
            <a:spLocks noChangeArrowheads="1"/>
          </p:cNvSpPr>
          <p:nvPr/>
        </p:nvSpPr>
        <p:spPr bwMode="auto">
          <a:xfrm>
            <a:off x="6729413" y="5924550"/>
            <a:ext cx="1360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a:solidFill>
                  <a:srgbClr val="000000"/>
                </a:solidFill>
              </a:rPr>
              <a:t>= 0.5 nN</a:t>
            </a:r>
          </a:p>
        </p:txBody>
      </p:sp>
      <p:pic>
        <p:nvPicPr>
          <p:cNvPr id="9247" name="Picture 31" descr="640px-Water_molecule_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28486">
            <a:off x="7744619" y="4361657"/>
            <a:ext cx="9144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32" descr="640px-Water_molecule_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26735">
            <a:off x="6559550" y="4502150"/>
            <a:ext cx="9144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9" name="Line 33"/>
          <p:cNvSpPr>
            <a:spLocks noChangeShapeType="1"/>
          </p:cNvSpPr>
          <p:nvPr/>
        </p:nvSpPr>
        <p:spPr bwMode="auto">
          <a:xfrm flipV="1">
            <a:off x="7497763" y="4794250"/>
            <a:ext cx="269875" cy="158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157417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2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2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4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249"/>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5E-6 -3.58002E-6 L 0.19219 -3.58002E-6 " pathEditMode="relative" rAng="0" ptsTypes="AA">
                                      <p:cBhvr>
                                        <p:cTn id="52" dur="2000" fill="hold"/>
                                        <p:tgtEl>
                                          <p:spTgt spid="9247"/>
                                        </p:tgtEl>
                                        <p:attrNameLst>
                                          <p:attrName>ppt_x</p:attrName>
                                          <p:attrName>ppt_y</p:attrName>
                                        </p:attrNameLst>
                                      </p:cBhvr>
                                      <p:rCtr x="9601" y="0"/>
                                    </p:animMotion>
                                  </p:childTnLst>
                                </p:cTn>
                              </p:par>
                            </p:childTnLst>
                          </p:cTn>
                        </p:par>
                        <p:par>
                          <p:cTn id="53" fill="hold" nodeType="afterGroup">
                            <p:stCondLst>
                              <p:cond delay="2000"/>
                            </p:stCondLst>
                            <p:childTnLst>
                              <p:par>
                                <p:cTn id="54" presetID="63" presetClass="path" presetSubtype="0" accel="50000" decel="50000" fill="hold" nodeType="afterEffect">
                                  <p:stCondLst>
                                    <p:cond delay="0"/>
                                  </p:stCondLst>
                                  <p:childTnLst>
                                    <p:animMotion origin="layout" path="M -1.11111E-6 2.77521E-6 L 0.32396 0.00185 " pathEditMode="relative" rAng="0" ptsTypes="AA">
                                      <p:cBhvr>
                                        <p:cTn id="55" dur="2000" fill="hold"/>
                                        <p:tgtEl>
                                          <p:spTgt spid="9248"/>
                                        </p:tgtEl>
                                        <p:attrNameLst>
                                          <p:attrName>ppt_x</p:attrName>
                                          <p:attrName>ppt_y</p:attrName>
                                        </p:attrNameLst>
                                      </p:cBhvr>
                                      <p:rCtr x="1619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p:bldP spid="9244" grpId="0"/>
      <p:bldP spid="9246" grpId="0"/>
      <p:bldP spid="9249" grpId="0" animBg="1"/>
      <p:bldP spid="9249" grpId="1"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Can’t we just rotate the crystal?</a:t>
            </a:r>
          </a:p>
        </p:txBody>
      </p:sp>
      <p:sp>
        <p:nvSpPr>
          <p:cNvPr id="9219" name="Text Box 31"/>
          <p:cNvSpPr txBox="1">
            <a:spLocks noChangeArrowheads="1"/>
          </p:cNvSpPr>
          <p:nvPr/>
        </p:nvSpPr>
        <p:spPr bwMode="auto">
          <a:xfrm>
            <a:off x="3765550" y="2300288"/>
            <a:ext cx="1327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6000" b="1" dirty="0">
                <a:solidFill>
                  <a:srgbClr val="FF0000"/>
                </a:solidFill>
              </a:rPr>
              <a:t>NO</a:t>
            </a:r>
          </a:p>
        </p:txBody>
      </p:sp>
      <p:sp>
        <p:nvSpPr>
          <p:cNvPr id="11296" name="Rectangle 32"/>
          <p:cNvSpPr>
            <a:spLocks noChangeArrowheads="1"/>
          </p:cNvSpPr>
          <p:nvPr/>
        </p:nvSpPr>
        <p:spPr bwMode="auto">
          <a:xfrm>
            <a:off x="436563" y="3979863"/>
            <a:ext cx="82296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a:solidFill>
                  <a:srgbClr val="000000"/>
                </a:solidFill>
              </a:rPr>
              <a:t>Why do we want to</a:t>
            </a:r>
            <a:br>
              <a:rPr lang="en-US" altLang="en-US" sz="4400">
                <a:solidFill>
                  <a:srgbClr val="000000"/>
                </a:solidFill>
              </a:rPr>
            </a:br>
            <a:r>
              <a:rPr lang="en-US" altLang="en-US" sz="4400">
                <a:solidFill>
                  <a:srgbClr val="000000"/>
                </a:solidFill>
              </a:rPr>
              <a:t> rotate the crystal?</a:t>
            </a:r>
          </a:p>
        </p:txBody>
      </p:sp>
    </p:spTree>
    <p:extLst>
      <p:ext uri="{BB962C8B-B14F-4D97-AF65-F5344CB8AC3E}">
        <p14:creationId xmlns:p14="http://schemas.microsoft.com/office/powerpoint/2010/main" val="3105930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6"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43" name="Rectangle 3"/>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44" name="Rectangle 4"/>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45" name="Rectangle 5"/>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46" name="Title 1"/>
          <p:cNvSpPr>
            <a:spLocks noGrp="1"/>
          </p:cNvSpPr>
          <p:nvPr>
            <p:ph type="title" idx="4294967295"/>
          </p:nvPr>
        </p:nvSpPr>
        <p:spPr>
          <a:xfrm>
            <a:off x="609600" y="304800"/>
            <a:ext cx="8153400" cy="533400"/>
          </a:xfrm>
        </p:spPr>
        <p:txBody>
          <a:bodyPr/>
          <a:lstStyle/>
          <a:p>
            <a:pPr eaLnBrk="1" hangingPunct="1"/>
            <a:r>
              <a:rPr lang="en-US" altLang="en-US" sz="3600" smtClean="0"/>
              <a:t>The “nanocrystal advantage”</a:t>
            </a:r>
          </a:p>
        </p:txBody>
      </p:sp>
      <p:grpSp>
        <p:nvGrpSpPr>
          <p:cNvPr id="10247" name="Group 7"/>
          <p:cNvGrpSpPr>
            <a:grpSpLocks/>
          </p:cNvGrpSpPr>
          <p:nvPr/>
        </p:nvGrpSpPr>
        <p:grpSpPr bwMode="auto">
          <a:xfrm rot="-1374393">
            <a:off x="3602038" y="2106613"/>
            <a:ext cx="1490662" cy="2582862"/>
            <a:chOff x="2120" y="1398"/>
            <a:chExt cx="939" cy="1627"/>
          </a:xfrm>
        </p:grpSpPr>
        <p:grpSp>
          <p:nvGrpSpPr>
            <p:cNvPr id="10260" name="Group 8"/>
            <p:cNvGrpSpPr>
              <a:grpSpLocks/>
            </p:cNvGrpSpPr>
            <p:nvPr/>
          </p:nvGrpSpPr>
          <p:grpSpPr bwMode="auto">
            <a:xfrm>
              <a:off x="2424" y="1398"/>
              <a:ext cx="331" cy="1627"/>
              <a:chOff x="2446" y="1398"/>
              <a:chExt cx="331" cy="1627"/>
            </a:xfrm>
          </p:grpSpPr>
          <p:grpSp>
            <p:nvGrpSpPr>
              <p:cNvPr id="10263" name="Group 9"/>
              <p:cNvGrpSpPr>
                <a:grpSpLocks/>
              </p:cNvGrpSpPr>
              <p:nvPr/>
            </p:nvGrpSpPr>
            <p:grpSpPr bwMode="auto">
              <a:xfrm>
                <a:off x="2446" y="2091"/>
                <a:ext cx="331" cy="934"/>
                <a:chOff x="2446" y="2091"/>
                <a:chExt cx="331" cy="934"/>
              </a:xfrm>
            </p:grpSpPr>
            <p:sp>
              <p:nvSpPr>
                <p:cNvPr id="10267" name="AutoShape 10"/>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68" name="AutoShape 11"/>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69" name="AutoShape 12"/>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70" name="AutoShape 13"/>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10264" name="AutoShape 14"/>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65" name="AutoShape 15"/>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66" name="AutoShape 16"/>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10261" name="AutoShape 17"/>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sp>
          <p:nvSpPr>
            <p:cNvPr id="10262" name="AutoShape 18"/>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en-US" altLang="en-US" sz="1800">
                <a:solidFill>
                  <a:srgbClr val="000000"/>
                </a:solidFill>
              </a:endParaRPr>
            </a:p>
          </p:txBody>
        </p:sp>
      </p:grpSp>
      <p:sp>
        <p:nvSpPr>
          <p:cNvPr id="167955" name="Arc 19"/>
          <p:cNvSpPr>
            <a:spLocks/>
          </p:cNvSpPr>
          <p:nvPr/>
        </p:nvSpPr>
        <p:spPr bwMode="auto">
          <a:xfrm>
            <a:off x="-5322888" y="965200"/>
            <a:ext cx="10279063" cy="9242425"/>
          </a:xfrm>
          <a:custGeom>
            <a:avLst/>
            <a:gdLst>
              <a:gd name="T0" fmla="*/ 2147483647 w 20240"/>
              <a:gd name="T1" fmla="*/ 0 h 18200"/>
              <a:gd name="T2" fmla="*/ 2147483647 w 20240"/>
              <a:gd name="T3" fmla="*/ 2147483647 h 18200"/>
              <a:gd name="T4" fmla="*/ 0 w 20240"/>
              <a:gd name="T5" fmla="*/ 2147483647 h 18200"/>
              <a:gd name="T6" fmla="*/ 0 60000 65536"/>
              <a:gd name="T7" fmla="*/ 0 60000 65536"/>
              <a:gd name="T8" fmla="*/ 0 60000 65536"/>
            </a:gdLst>
            <a:ahLst/>
            <a:cxnLst>
              <a:cxn ang="T6">
                <a:pos x="T0" y="T1"/>
              </a:cxn>
              <a:cxn ang="T7">
                <a:pos x="T2" y="T3"/>
              </a:cxn>
              <a:cxn ang="T8">
                <a:pos x="T4" y="T5"/>
              </a:cxn>
            </a:cxnLst>
            <a:rect l="0" t="0" r="r" b="b"/>
            <a:pathLst>
              <a:path w="20240" h="18200" fill="none" extrusionOk="0">
                <a:moveTo>
                  <a:pt x="11632" y="0"/>
                </a:moveTo>
                <a:cubicBezTo>
                  <a:pt x="15582" y="2524"/>
                  <a:pt x="18603" y="6265"/>
                  <a:pt x="20240" y="10657"/>
                </a:cubicBezTo>
              </a:path>
              <a:path w="20240" h="18200" stroke="0" extrusionOk="0">
                <a:moveTo>
                  <a:pt x="11632" y="0"/>
                </a:moveTo>
                <a:cubicBezTo>
                  <a:pt x="15582" y="2524"/>
                  <a:pt x="18603" y="6265"/>
                  <a:pt x="20240" y="10657"/>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956" name="Arc 20"/>
          <p:cNvSpPr>
            <a:spLocks/>
          </p:cNvSpPr>
          <p:nvPr/>
        </p:nvSpPr>
        <p:spPr bwMode="auto">
          <a:xfrm>
            <a:off x="-3387725" y="887413"/>
            <a:ext cx="10255250" cy="9242425"/>
          </a:xfrm>
          <a:custGeom>
            <a:avLst/>
            <a:gdLst>
              <a:gd name="T0" fmla="*/ 2147483647 w 20192"/>
              <a:gd name="T1" fmla="*/ 0 h 18200"/>
              <a:gd name="T2" fmla="*/ 2147483647 w 20192"/>
              <a:gd name="T3" fmla="*/ 2147483647 h 18200"/>
              <a:gd name="T4" fmla="*/ 0 w 20192"/>
              <a:gd name="T5" fmla="*/ 2147483647 h 18200"/>
              <a:gd name="T6" fmla="*/ 0 60000 65536"/>
              <a:gd name="T7" fmla="*/ 0 60000 65536"/>
              <a:gd name="T8" fmla="*/ 0 60000 65536"/>
            </a:gdLst>
            <a:ahLst/>
            <a:cxnLst>
              <a:cxn ang="T6">
                <a:pos x="T0" y="T1"/>
              </a:cxn>
              <a:cxn ang="T7">
                <a:pos x="T2" y="T3"/>
              </a:cxn>
              <a:cxn ang="T8">
                <a:pos x="T4" y="T5"/>
              </a:cxn>
            </a:cxnLst>
            <a:rect l="0" t="0" r="r" b="b"/>
            <a:pathLst>
              <a:path w="20192" h="18200" fill="none" extrusionOk="0">
                <a:moveTo>
                  <a:pt x="11632" y="0"/>
                </a:moveTo>
                <a:cubicBezTo>
                  <a:pt x="15542" y="2499"/>
                  <a:pt x="18543" y="6191"/>
                  <a:pt x="20191" y="10529"/>
                </a:cubicBezTo>
              </a:path>
              <a:path w="20192" h="18200" stroke="0" extrusionOk="0">
                <a:moveTo>
                  <a:pt x="11632" y="0"/>
                </a:moveTo>
                <a:cubicBezTo>
                  <a:pt x="15542" y="2499"/>
                  <a:pt x="18543" y="6191"/>
                  <a:pt x="20191" y="10529"/>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0250" name="Text Box 21"/>
          <p:cNvSpPr txBox="1">
            <a:spLocks noChangeArrowheads="1"/>
          </p:cNvSpPr>
          <p:nvPr/>
        </p:nvSpPr>
        <p:spPr bwMode="auto">
          <a:xfrm>
            <a:off x="5743575" y="1651000"/>
            <a:ext cx="2405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a:solidFill>
                  <a:srgbClr val="000000"/>
                </a:solidFill>
              </a:rPr>
              <a:t>I</a:t>
            </a:r>
            <a:r>
              <a:rPr lang="en-US" altLang="en-US" baseline="-25000">
                <a:solidFill>
                  <a:srgbClr val="000000"/>
                </a:solidFill>
              </a:rPr>
              <a:t>spot</a:t>
            </a:r>
            <a:r>
              <a:rPr lang="en-US" altLang="en-US">
                <a:solidFill>
                  <a:srgbClr val="000000"/>
                </a:solidFill>
              </a:rPr>
              <a:t> </a:t>
            </a:r>
            <a:r>
              <a:rPr lang="en-US" altLang="en-US">
                <a:solidFill>
                  <a:srgbClr val="000000"/>
                </a:solidFill>
                <a:sym typeface="Symbol" pitchFamily="18" charset="2"/>
              </a:rPr>
              <a:t>= k N</a:t>
            </a:r>
            <a:r>
              <a:rPr lang="en-US" altLang="en-US" baseline="-25000">
                <a:solidFill>
                  <a:srgbClr val="000000"/>
                </a:solidFill>
                <a:sym typeface="Symbol" pitchFamily="18" charset="2"/>
              </a:rPr>
              <a:t>cells</a:t>
            </a:r>
            <a:endParaRPr lang="en-US" altLang="en-US" baseline="30000">
              <a:solidFill>
                <a:srgbClr val="000000"/>
              </a:solidFill>
              <a:sym typeface="Symbol" pitchFamily="18" charset="2"/>
            </a:endParaRPr>
          </a:p>
        </p:txBody>
      </p:sp>
      <p:sp>
        <p:nvSpPr>
          <p:cNvPr id="10251" name="Text Box 22"/>
          <p:cNvSpPr txBox="1">
            <a:spLocks noChangeArrowheads="1"/>
          </p:cNvSpPr>
          <p:nvPr/>
        </p:nvSpPr>
        <p:spPr bwMode="auto">
          <a:xfrm>
            <a:off x="6594475" y="407828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1800">
                <a:solidFill>
                  <a:srgbClr val="000000"/>
                </a:solidFill>
              </a:rPr>
              <a:t>Ewald sphere</a:t>
            </a:r>
          </a:p>
          <a:p>
            <a:pPr eaLnBrk="1" fontAlgn="base" hangingPunct="1">
              <a:spcBef>
                <a:spcPct val="0"/>
              </a:spcBef>
              <a:spcAft>
                <a:spcPct val="0"/>
              </a:spcAft>
              <a:buFontTx/>
              <a:buNone/>
            </a:pPr>
            <a:r>
              <a:rPr lang="en-US" altLang="en-US" sz="1800">
                <a:solidFill>
                  <a:srgbClr val="000000"/>
                </a:solidFill>
              </a:rPr>
              <a:t>range</a:t>
            </a:r>
          </a:p>
        </p:txBody>
      </p:sp>
      <p:grpSp>
        <p:nvGrpSpPr>
          <p:cNvPr id="167959" name="Group 23"/>
          <p:cNvGrpSpPr>
            <a:grpSpLocks/>
          </p:cNvGrpSpPr>
          <p:nvPr/>
        </p:nvGrpSpPr>
        <p:grpSpPr bwMode="auto">
          <a:xfrm>
            <a:off x="4995863" y="4284663"/>
            <a:ext cx="1603375" cy="792162"/>
            <a:chOff x="3147" y="2699"/>
            <a:chExt cx="1010" cy="499"/>
          </a:xfrm>
        </p:grpSpPr>
        <p:sp>
          <p:nvSpPr>
            <p:cNvPr id="10258" name="Freeform 24"/>
            <p:cNvSpPr>
              <a:spLocks/>
            </p:cNvSpPr>
            <p:nvPr/>
          </p:nvSpPr>
          <p:spPr bwMode="auto">
            <a:xfrm>
              <a:off x="3431" y="2699"/>
              <a:ext cx="710" cy="444"/>
            </a:xfrm>
            <a:custGeom>
              <a:avLst/>
              <a:gdLst>
                <a:gd name="T0" fmla="*/ 710 w 710"/>
                <a:gd name="T1" fmla="*/ 0 h 444"/>
                <a:gd name="T2" fmla="*/ 544 w 710"/>
                <a:gd name="T3" fmla="*/ 166 h 444"/>
                <a:gd name="T4" fmla="*/ 0 w 710"/>
                <a:gd name="T5" fmla="*/ 444 h 444"/>
                <a:gd name="T6" fmla="*/ 0 60000 65536"/>
                <a:gd name="T7" fmla="*/ 0 60000 65536"/>
                <a:gd name="T8" fmla="*/ 0 60000 65536"/>
              </a:gdLst>
              <a:ahLst/>
              <a:cxnLst>
                <a:cxn ang="T6">
                  <a:pos x="T0" y="T1"/>
                </a:cxn>
                <a:cxn ang="T7">
                  <a:pos x="T2" y="T3"/>
                </a:cxn>
                <a:cxn ang="T8">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59" name="Freeform 25"/>
            <p:cNvSpPr>
              <a:spLocks/>
            </p:cNvSpPr>
            <p:nvPr/>
          </p:nvSpPr>
          <p:spPr bwMode="auto">
            <a:xfrm>
              <a:off x="3147" y="2699"/>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7962" name="Group 26"/>
          <p:cNvGrpSpPr>
            <a:grpSpLocks/>
          </p:cNvGrpSpPr>
          <p:nvPr/>
        </p:nvGrpSpPr>
        <p:grpSpPr bwMode="auto">
          <a:xfrm>
            <a:off x="4483100" y="4284663"/>
            <a:ext cx="2105025" cy="939800"/>
            <a:chOff x="3006" y="2951"/>
            <a:chExt cx="1326" cy="592"/>
          </a:xfrm>
        </p:grpSpPr>
        <p:sp>
          <p:nvSpPr>
            <p:cNvPr id="10256" name="Freeform 27"/>
            <p:cNvSpPr>
              <a:spLocks/>
            </p:cNvSpPr>
            <p:nvPr/>
          </p:nvSpPr>
          <p:spPr bwMode="auto">
            <a:xfrm>
              <a:off x="4128" y="2951"/>
              <a:ext cx="188" cy="481"/>
            </a:xfrm>
            <a:custGeom>
              <a:avLst/>
              <a:gdLst>
                <a:gd name="T0" fmla="*/ 188 w 188"/>
                <a:gd name="T1" fmla="*/ 0 h 481"/>
                <a:gd name="T2" fmla="*/ 22 w 188"/>
                <a:gd name="T3" fmla="*/ 166 h 481"/>
                <a:gd name="T4" fmla="*/ 54 w 188"/>
                <a:gd name="T5" fmla="*/ 481 h 481"/>
                <a:gd name="T6" fmla="*/ 0 60000 65536"/>
                <a:gd name="T7" fmla="*/ 0 60000 65536"/>
                <a:gd name="T8" fmla="*/ 0 60000 65536"/>
              </a:gdLst>
              <a:ahLst/>
              <a:cxnLst>
                <a:cxn ang="T6">
                  <a:pos x="T0" y="T1"/>
                </a:cxn>
                <a:cxn ang="T7">
                  <a:pos x="T2" y="T3"/>
                </a:cxn>
                <a:cxn ang="T8">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0257" name="Freeform 28"/>
            <p:cNvSpPr>
              <a:spLocks/>
            </p:cNvSpPr>
            <p:nvPr/>
          </p:nvSpPr>
          <p:spPr bwMode="auto">
            <a:xfrm>
              <a:off x="3006" y="2951"/>
              <a:ext cx="1326" cy="592"/>
            </a:xfrm>
            <a:custGeom>
              <a:avLst/>
              <a:gdLst>
                <a:gd name="T0" fmla="*/ 1326 w 1326"/>
                <a:gd name="T1" fmla="*/ 0 h 592"/>
                <a:gd name="T2" fmla="*/ 410 w 1326"/>
                <a:gd name="T3" fmla="*/ 277 h 592"/>
                <a:gd name="T4" fmla="*/ 0 w 1326"/>
                <a:gd name="T5" fmla="*/ 592 h 592"/>
                <a:gd name="T6" fmla="*/ 0 60000 65536"/>
                <a:gd name="T7" fmla="*/ 0 60000 65536"/>
                <a:gd name="T8" fmla="*/ 0 60000 65536"/>
              </a:gdLst>
              <a:ahLst/>
              <a:cxnLst>
                <a:cxn ang="T6">
                  <a:pos x="T0" y="T1"/>
                </a:cxn>
                <a:cxn ang="T7">
                  <a:pos x="T2" y="T3"/>
                </a:cxn>
                <a:cxn ang="T8">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67965" name="Rectangle 29"/>
          <p:cNvSpPr>
            <a:spLocks noChangeArrowheads="1"/>
          </p:cNvSpPr>
          <p:nvPr/>
        </p:nvSpPr>
        <p:spPr bwMode="auto">
          <a:xfrm>
            <a:off x="7961313" y="16176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000" b="1">
                <a:solidFill>
                  <a:srgbClr val="000000"/>
                </a:solidFill>
                <a:sym typeface="Symbol" pitchFamily="18" charset="2"/>
              </a:rPr>
              <a:t>2</a:t>
            </a:r>
          </a:p>
        </p:txBody>
      </p:sp>
      <p:sp>
        <p:nvSpPr>
          <p:cNvPr id="167967" name="Text Box 31"/>
          <p:cNvSpPr txBox="1">
            <a:spLocks noChangeArrowheads="1"/>
          </p:cNvSpPr>
          <p:nvPr/>
        </p:nvSpPr>
        <p:spPr bwMode="auto">
          <a:xfrm>
            <a:off x="5682096" y="2507529"/>
            <a:ext cx="3159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2400" dirty="0">
                <a:solidFill>
                  <a:srgbClr val="000000"/>
                </a:solidFill>
              </a:rPr>
              <a:t>caveat: </a:t>
            </a:r>
            <a:r>
              <a:rPr lang="en-US" altLang="en-US" sz="2400" dirty="0">
                <a:solidFill>
                  <a:srgbClr val="CC3300"/>
                </a:solidFill>
              </a:rPr>
              <a:t>100% error</a:t>
            </a:r>
            <a:r>
              <a:rPr lang="en-US" altLang="en-US" sz="2400" dirty="0" smtClean="0">
                <a:solidFill>
                  <a:srgbClr val="CC3300"/>
                </a:solidFill>
              </a:rPr>
              <a:t>!</a:t>
            </a:r>
            <a:endParaRPr lang="en-US" altLang="en-US" sz="2400" dirty="0">
              <a:solidFill>
                <a:srgbClr val="CC3300"/>
              </a:solidFill>
            </a:endParaRPr>
          </a:p>
        </p:txBody>
      </p:sp>
    </p:spTree>
    <p:extLst>
      <p:ext uri="{BB962C8B-B14F-4D97-AF65-F5344CB8AC3E}">
        <p14:creationId xmlns:p14="http://schemas.microsoft.com/office/powerpoint/2010/main" val="861760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67962"/>
                                        </p:tgtEl>
                                        <p:attrNameLst>
                                          <p:attrName>style.visibility</p:attrName>
                                        </p:attrNameLst>
                                      </p:cBhvr>
                                      <p:to>
                                        <p:strVal val="hidden"/>
                                      </p:to>
                                    </p:set>
                                  </p:childTnLst>
                                </p:cTn>
                              </p:par>
                            </p:childTnLst>
                          </p:cTn>
                        </p:par>
                        <p:par>
                          <p:cTn id="7" fill="hold" nodeType="afterGroup">
                            <p:stCondLst>
                              <p:cond delay="0"/>
                            </p:stCondLst>
                            <p:childTnLst>
                              <p:par>
                                <p:cTn id="8" presetID="35" presetClass="path" presetSubtype="0" accel="50000" decel="50000" fill="hold" grpId="0" nodeType="afterEffect">
                                  <p:stCondLst>
                                    <p:cond delay="0"/>
                                  </p:stCondLst>
                                  <p:childTnLst>
                                    <p:animMotion origin="layout" path="M 5.55556E-7 4.81481E-6 L -0.09271 4.81481E-6 " pathEditMode="relative" rAng="0" ptsTypes="AA">
                                      <p:cBhvr>
                                        <p:cTn id="9" dur="2000" fill="hold"/>
                                        <p:tgtEl>
                                          <p:spTgt spid="167956"/>
                                        </p:tgtEl>
                                        <p:attrNameLst>
                                          <p:attrName>ppt_x</p:attrName>
                                          <p:attrName>ppt_y</p:attrName>
                                        </p:attrNameLst>
                                      </p:cBhvr>
                                      <p:rCtr x="-4635" y="0"/>
                                    </p:animMotion>
                                  </p:childTnLst>
                                </p:cTn>
                              </p:par>
                              <p:par>
                                <p:cTn id="10" presetID="63" presetClass="path" presetSubtype="0" accel="50000" decel="50000" fill="hold" grpId="0" nodeType="withEffect">
                                  <p:stCondLst>
                                    <p:cond delay="0"/>
                                  </p:stCondLst>
                                  <p:childTnLst>
                                    <p:animMotion origin="layout" path="M -4.72222E-6 -3.33333E-6 L 0.11355 -3.33333E-6 " pathEditMode="relative" rAng="0" ptsTypes="AA">
                                      <p:cBhvr>
                                        <p:cTn id="11" dur="2000" fill="hold"/>
                                        <p:tgtEl>
                                          <p:spTgt spid="167955"/>
                                        </p:tgtEl>
                                        <p:attrNameLst>
                                          <p:attrName>ppt_x</p:attrName>
                                          <p:attrName>ppt_y</p:attrName>
                                        </p:attrNameLst>
                                      </p:cBhvr>
                                      <p:rCtr x="5677" y="0"/>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6796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16795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679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5" grpId="0" animBg="1"/>
      <p:bldP spid="167956" grpId="0" animBg="1"/>
      <p:bldP spid="16796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1143000"/>
          </a:xfrm>
        </p:spPr>
        <p:txBody>
          <a:bodyPr/>
          <a:lstStyle/>
          <a:p>
            <a:pPr eaLnBrk="1" hangingPunct="1"/>
            <a:r>
              <a:rPr lang="en-US" altLang="en-US" dirty="0" err="1" smtClean="0"/>
              <a:t>nearBragg</a:t>
            </a:r>
            <a:r>
              <a:rPr lang="en-US" altLang="en-US" dirty="0" smtClean="0"/>
              <a:t> program</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1460500" y="1204912"/>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smtClean="0">
                <a:solidFill>
                  <a:srgbClr val="000000"/>
                </a:solidFill>
                <a:latin typeface="Courier New" pitchFamily="49" charset="0"/>
              </a:rPr>
              <a:t>http://bl831.als.lbl.gov/~jamesh/nearBragg/</a:t>
            </a:r>
          </a:p>
        </p:txBody>
      </p:sp>
      <p:sp>
        <p:nvSpPr>
          <p:cNvPr id="38917" name="Text Box 5"/>
          <p:cNvSpPr txBox="1">
            <a:spLocks noChangeArrowheads="1"/>
          </p:cNvSpPr>
          <p:nvPr/>
        </p:nvSpPr>
        <p:spPr bwMode="auto">
          <a:xfrm>
            <a:off x="271463" y="1763712"/>
            <a:ext cx="556915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40000"/>
              </a:lnSpc>
              <a:spcBef>
                <a:spcPct val="0"/>
              </a:spcBef>
              <a:spcAft>
                <a:spcPct val="0"/>
              </a:spcAft>
            </a:pPr>
            <a:r>
              <a:rPr lang="en-US" altLang="en-US" sz="2800" dirty="0" smtClean="0">
                <a:solidFill>
                  <a:srgbClr val="000000"/>
                </a:solidFill>
              </a:rPr>
              <a:t>“assumption-free” total scattering</a:t>
            </a:r>
          </a:p>
          <a:p>
            <a:pPr eaLnBrk="1" fontAlgn="base" hangingPunct="1">
              <a:lnSpc>
                <a:spcPct val="140000"/>
              </a:lnSpc>
              <a:spcBef>
                <a:spcPct val="0"/>
              </a:spcBef>
              <a:spcAft>
                <a:spcPct val="0"/>
              </a:spcAft>
            </a:pPr>
            <a:r>
              <a:rPr lang="en-US" altLang="en-US" sz="2800" dirty="0" smtClean="0">
                <a:solidFill>
                  <a:srgbClr val="000000"/>
                </a:solidFill>
              </a:rPr>
              <a:t>no Fourier Transform</a:t>
            </a:r>
          </a:p>
          <a:p>
            <a:pPr eaLnBrk="1" fontAlgn="base" hangingPunct="1">
              <a:lnSpc>
                <a:spcPct val="140000"/>
              </a:lnSpc>
              <a:spcBef>
                <a:spcPct val="0"/>
              </a:spcBef>
              <a:spcAft>
                <a:spcPct val="0"/>
              </a:spcAft>
            </a:pPr>
            <a:r>
              <a:rPr lang="en-US" altLang="en-US" sz="2800" dirty="0" smtClean="0">
                <a:solidFill>
                  <a:srgbClr val="000000"/>
                </a:solidFill>
              </a:rPr>
              <a:t>no unit cells</a:t>
            </a:r>
          </a:p>
          <a:p>
            <a:pPr eaLnBrk="1" fontAlgn="base" hangingPunct="1">
              <a:lnSpc>
                <a:spcPct val="140000"/>
              </a:lnSpc>
              <a:spcBef>
                <a:spcPct val="0"/>
              </a:spcBef>
              <a:spcAft>
                <a:spcPct val="0"/>
              </a:spcAft>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lnSpc>
                <a:spcPct val="140000"/>
              </a:lnSpc>
              <a:spcBef>
                <a:spcPct val="0"/>
              </a:spcBef>
              <a:spcAft>
                <a:spcPct val="0"/>
              </a:spcAft>
            </a:pPr>
            <a:r>
              <a:rPr lang="en-US" altLang="en-US" sz="2800" dirty="0" smtClean="0">
                <a:solidFill>
                  <a:srgbClr val="000000"/>
                </a:solidFill>
              </a:rPr>
              <a:t>arbitrary “atoms”</a:t>
            </a:r>
          </a:p>
          <a:p>
            <a:pPr eaLnBrk="1" fontAlgn="base" hangingPunct="1">
              <a:lnSpc>
                <a:spcPct val="140000"/>
              </a:lnSpc>
              <a:spcBef>
                <a:spcPct val="0"/>
              </a:spcBef>
              <a:spcAft>
                <a:spcPct val="0"/>
              </a:spcAft>
            </a:pPr>
            <a:r>
              <a:rPr lang="en-US" altLang="en-US" sz="2800" dirty="0" smtClean="0">
                <a:solidFill>
                  <a:srgbClr val="000000"/>
                </a:solidFill>
              </a:rPr>
              <a:t>arbitrary “source”</a:t>
            </a:r>
          </a:p>
          <a:p>
            <a:pPr eaLnBrk="1" fontAlgn="base" hangingPunct="1">
              <a:lnSpc>
                <a:spcPct val="140000"/>
              </a:lnSpc>
              <a:spcBef>
                <a:spcPct val="0"/>
              </a:spcBef>
              <a:spcAft>
                <a:spcPct val="0"/>
              </a:spcAft>
            </a:pPr>
            <a:r>
              <a:rPr lang="en-US" altLang="en-US" sz="2800" dirty="0" smtClean="0">
                <a:solidFill>
                  <a:srgbClr val="000000"/>
                </a:solidFill>
              </a:rPr>
              <a:t>coherent or not</a:t>
            </a:r>
          </a:p>
        </p:txBody>
      </p:sp>
    </p:spTree>
    <p:extLst>
      <p:ext uri="{BB962C8B-B14F-4D97-AF65-F5344CB8AC3E}">
        <p14:creationId xmlns:p14="http://schemas.microsoft.com/office/powerpoint/2010/main" val="3756189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wipe(left)">
                                      <p:cBhvr>
                                        <p:cTn id="7" dur="500"/>
                                        <p:tgtEl>
                                          <p:spTgt spid="389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nearBragg</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nearBragg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nearBragg.c</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smtClean="0">
                <a:latin typeface="Courier New" panose="02070309020205020404" pitchFamily="49" charset="0"/>
                <a:cs typeface="Courier New" panose="02070309020205020404" pitchFamily="49" charset="0"/>
              </a:rPr>
              <a:t>gcc</a:t>
            </a:r>
            <a:r>
              <a:rPr lang="en-US" sz="2800" b="1" dirty="0" smtClean="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nearBragg</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nearBragg.c</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–lm</a:t>
            </a: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smtClean="0">
                <a:latin typeface="Courier New" panose="02070309020205020404" pitchFamily="49" charset="0"/>
                <a:cs typeface="Courier New" panose="02070309020205020404" pitchFamily="49" charset="0"/>
              </a:rPr>
              <a:t>./</a:t>
            </a:r>
            <a:r>
              <a:rPr lang="en-US" sz="2800" b="1" dirty="0" err="1" smtClean="0">
                <a:latin typeface="Courier New" panose="02070309020205020404" pitchFamily="49" charset="0"/>
                <a:cs typeface="Courier New" panose="02070309020205020404" pitchFamily="49" charset="0"/>
              </a:rPr>
              <a:t>nearBragg</a:t>
            </a:r>
            <a:endParaRPr lang="en-US" sz="28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094058"/>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been learned from</a:t>
            </a:r>
            <a:br>
              <a:rPr lang="en-US" dirty="0" smtClean="0"/>
            </a:br>
            <a:r>
              <a:rPr lang="en-US" dirty="0" err="1" smtClean="0"/>
              <a:t>nearBragg</a:t>
            </a:r>
            <a:r>
              <a:rPr lang="en-US" dirty="0" smtClean="0"/>
              <a:t>?</a:t>
            </a:r>
            <a:endParaRPr lang="en-US" dirty="0"/>
          </a:p>
        </p:txBody>
      </p:sp>
      <p:sp>
        <p:nvSpPr>
          <p:cNvPr id="3" name="Content Placeholder 2"/>
          <p:cNvSpPr>
            <a:spLocks noGrp="1"/>
          </p:cNvSpPr>
          <p:nvPr>
            <p:ph idx="1"/>
          </p:nvPr>
        </p:nvSpPr>
        <p:spPr/>
        <p:txBody>
          <a:bodyPr/>
          <a:lstStyle/>
          <a:p>
            <a:pPr>
              <a:lnSpc>
                <a:spcPct val="150000"/>
              </a:lnSpc>
            </a:pPr>
            <a:r>
              <a:rPr lang="en-US" dirty="0" smtClean="0"/>
              <a:t>Fundamentals of scattering</a:t>
            </a:r>
          </a:p>
          <a:p>
            <a:pPr>
              <a:lnSpc>
                <a:spcPct val="150000"/>
              </a:lnSpc>
            </a:pPr>
            <a:r>
              <a:rPr lang="en-US" dirty="0" smtClean="0"/>
              <a:t>What </a:t>
            </a:r>
            <a:r>
              <a:rPr lang="en-US" dirty="0"/>
              <a:t>is “molecular transform”?</a:t>
            </a:r>
          </a:p>
          <a:p>
            <a:pPr>
              <a:lnSpc>
                <a:spcPct val="150000"/>
              </a:lnSpc>
            </a:pPr>
            <a:r>
              <a:rPr lang="en-US" dirty="0"/>
              <a:t>What is “Coherence length”?</a:t>
            </a:r>
          </a:p>
          <a:p>
            <a:pPr>
              <a:lnSpc>
                <a:spcPct val="150000"/>
              </a:lnSpc>
            </a:pPr>
            <a:r>
              <a:rPr lang="en-US" dirty="0" smtClean="0"/>
              <a:t>Diffuse scatter vs unit cell</a:t>
            </a:r>
            <a:endParaRPr lang="en-US" dirty="0"/>
          </a:p>
          <a:p>
            <a:pPr>
              <a:lnSpc>
                <a:spcPct val="150000"/>
              </a:lnSpc>
            </a:pPr>
            <a:r>
              <a:rPr lang="en-US" dirty="0"/>
              <a:t>Inter-Bragg is not what you think</a:t>
            </a:r>
          </a:p>
          <a:p>
            <a:pPr>
              <a:lnSpc>
                <a:spcPct val="150000"/>
              </a:lnSpc>
            </a:pPr>
            <a:r>
              <a:rPr lang="en-US" dirty="0" smtClean="0"/>
              <a:t>Phases from non-isomorphism</a:t>
            </a:r>
          </a:p>
          <a:p>
            <a:endParaRPr lang="en-US" dirty="0"/>
          </a:p>
        </p:txBody>
      </p:sp>
    </p:spTree>
    <p:extLst>
      <p:ext uri="{BB962C8B-B14F-4D97-AF65-F5344CB8AC3E}">
        <p14:creationId xmlns:p14="http://schemas.microsoft.com/office/powerpoint/2010/main" val="269860863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been learned from</a:t>
            </a:r>
            <a:br>
              <a:rPr lang="en-US" dirty="0" smtClean="0"/>
            </a:br>
            <a:r>
              <a:rPr lang="en-US" dirty="0" err="1" smtClean="0"/>
              <a:t>nearBragg</a:t>
            </a:r>
            <a:r>
              <a:rPr lang="en-US" dirty="0" smtClean="0"/>
              <a:t>?</a:t>
            </a:r>
            <a:endParaRPr lang="en-US" dirty="0"/>
          </a:p>
        </p:txBody>
      </p:sp>
      <p:sp>
        <p:nvSpPr>
          <p:cNvPr id="3" name="Content Placeholder 2"/>
          <p:cNvSpPr>
            <a:spLocks noGrp="1"/>
          </p:cNvSpPr>
          <p:nvPr>
            <p:ph idx="1"/>
          </p:nvPr>
        </p:nvSpPr>
        <p:spPr/>
        <p:txBody>
          <a:bodyPr/>
          <a:lstStyle/>
          <a:p>
            <a:pPr>
              <a:lnSpc>
                <a:spcPct val="150000"/>
              </a:lnSpc>
            </a:pPr>
            <a:r>
              <a:rPr lang="en-US" dirty="0" smtClean="0">
                <a:solidFill>
                  <a:srgbClr val="FF0000"/>
                </a:solidFill>
              </a:rPr>
              <a:t>Fundamentals of scattering</a:t>
            </a:r>
          </a:p>
          <a:p>
            <a:pPr>
              <a:lnSpc>
                <a:spcPct val="150000"/>
              </a:lnSpc>
            </a:pPr>
            <a:r>
              <a:rPr lang="en-US" dirty="0" smtClean="0"/>
              <a:t>What </a:t>
            </a:r>
            <a:r>
              <a:rPr lang="en-US" dirty="0"/>
              <a:t>is “molecular transform”?</a:t>
            </a:r>
          </a:p>
          <a:p>
            <a:pPr>
              <a:lnSpc>
                <a:spcPct val="150000"/>
              </a:lnSpc>
            </a:pPr>
            <a:r>
              <a:rPr lang="en-US" dirty="0"/>
              <a:t>What is “Coherence length”?</a:t>
            </a:r>
          </a:p>
          <a:p>
            <a:pPr>
              <a:lnSpc>
                <a:spcPct val="150000"/>
              </a:lnSpc>
            </a:pPr>
            <a:r>
              <a:rPr lang="en-US" dirty="0" smtClean="0"/>
              <a:t>Diffuse scatter vs unit cell</a:t>
            </a:r>
            <a:endParaRPr lang="en-US" dirty="0"/>
          </a:p>
          <a:p>
            <a:pPr>
              <a:lnSpc>
                <a:spcPct val="150000"/>
              </a:lnSpc>
            </a:pPr>
            <a:r>
              <a:rPr lang="en-US" dirty="0"/>
              <a:t>Inter-Bragg is not what you think</a:t>
            </a:r>
          </a:p>
          <a:p>
            <a:pPr>
              <a:lnSpc>
                <a:spcPct val="150000"/>
              </a:lnSpc>
            </a:pPr>
            <a:r>
              <a:rPr lang="en-US" dirty="0" smtClean="0"/>
              <a:t>Phases from non-isomorphism</a:t>
            </a:r>
          </a:p>
          <a:p>
            <a:endParaRPr lang="en-US" dirty="0"/>
          </a:p>
        </p:txBody>
      </p:sp>
    </p:spTree>
    <p:extLst>
      <p:ext uri="{BB962C8B-B14F-4D97-AF65-F5344CB8AC3E}">
        <p14:creationId xmlns:p14="http://schemas.microsoft.com/office/powerpoint/2010/main" val="890086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mosaic_00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0.4</a:t>
            </a:r>
            <a:r>
              <a:rPr lang="en-US" altLang="en-US" smtClean="0">
                <a:solidFill>
                  <a:schemeClr val="bg1"/>
                </a:solidFill>
                <a:cs typeface="Arial" charset="0"/>
              </a:rPr>
              <a:t>º</a:t>
            </a:r>
          </a:p>
        </p:txBody>
      </p:sp>
    </p:spTree>
    <p:extLst>
      <p:ext uri="{BB962C8B-B14F-4D97-AF65-F5344CB8AC3E}">
        <p14:creationId xmlns:p14="http://schemas.microsoft.com/office/powerpoint/2010/main" val="3870916526"/>
      </p:ext>
    </p:extLst>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194563" name="Group 3"/>
          <p:cNvGrpSpPr>
            <a:grpSpLocks/>
          </p:cNvGrpSpPr>
          <p:nvPr/>
        </p:nvGrpSpPr>
        <p:grpSpPr bwMode="auto">
          <a:xfrm>
            <a:off x="1066800" y="228600"/>
            <a:ext cx="7847013" cy="6399213"/>
            <a:chOff x="672" y="144"/>
            <a:chExt cx="4943" cy="4031"/>
          </a:xfrm>
        </p:grpSpPr>
        <p:pic>
          <p:nvPicPr>
            <p:cNvPr id="78915" name="Picture 4" descr="w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 y="144"/>
              <a:ext cx="4031" cy="40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8916" name="Group 5"/>
            <p:cNvGrpSpPr>
              <a:grpSpLocks/>
            </p:cNvGrpSpPr>
            <p:nvPr/>
          </p:nvGrpSpPr>
          <p:grpSpPr bwMode="auto">
            <a:xfrm>
              <a:off x="672" y="3936"/>
              <a:ext cx="278" cy="86"/>
              <a:chOff x="672" y="3994"/>
              <a:chExt cx="278" cy="86"/>
            </a:xfrm>
          </p:grpSpPr>
          <p:sp>
            <p:nvSpPr>
              <p:cNvPr id="78917" name="AutoShape 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8" name="AutoShape 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sp>
        <p:nvSpPr>
          <p:cNvPr id="78852" name="Freeform 8"/>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194569" name="Group 9"/>
          <p:cNvGrpSpPr>
            <a:grpSpLocks/>
          </p:cNvGrpSpPr>
          <p:nvPr/>
        </p:nvGrpSpPr>
        <p:grpSpPr bwMode="auto">
          <a:xfrm>
            <a:off x="1066800" y="228600"/>
            <a:ext cx="7845425" cy="6399213"/>
            <a:chOff x="672" y="143"/>
            <a:chExt cx="4942" cy="4031"/>
          </a:xfrm>
        </p:grpSpPr>
        <p:grpSp>
          <p:nvGrpSpPr>
            <p:cNvPr id="78911" name="Group 10"/>
            <p:cNvGrpSpPr>
              <a:grpSpLocks/>
            </p:cNvGrpSpPr>
            <p:nvPr/>
          </p:nvGrpSpPr>
          <p:grpSpPr bwMode="auto">
            <a:xfrm>
              <a:off x="672" y="3888"/>
              <a:ext cx="278" cy="86"/>
              <a:chOff x="672" y="3994"/>
              <a:chExt cx="278" cy="86"/>
            </a:xfrm>
          </p:grpSpPr>
          <p:sp>
            <p:nvSpPr>
              <p:cNvPr id="78913" name="AutoShape 1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4" name="AutoShape 1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12" name="Picture 13" descr="wb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74" name="Group 14"/>
          <p:cNvGrpSpPr>
            <a:grpSpLocks/>
          </p:cNvGrpSpPr>
          <p:nvPr/>
        </p:nvGrpSpPr>
        <p:grpSpPr bwMode="auto">
          <a:xfrm>
            <a:off x="1066800" y="228600"/>
            <a:ext cx="7845425" cy="6399213"/>
            <a:chOff x="672" y="143"/>
            <a:chExt cx="4942" cy="4031"/>
          </a:xfrm>
        </p:grpSpPr>
        <p:pic>
          <p:nvPicPr>
            <p:cNvPr id="78907" name="Picture 15" descr="wb_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908" name="Group 16"/>
            <p:cNvGrpSpPr>
              <a:grpSpLocks/>
            </p:cNvGrpSpPr>
            <p:nvPr/>
          </p:nvGrpSpPr>
          <p:grpSpPr bwMode="auto">
            <a:xfrm>
              <a:off x="672" y="3840"/>
              <a:ext cx="278" cy="86"/>
              <a:chOff x="672" y="3994"/>
              <a:chExt cx="278" cy="86"/>
            </a:xfrm>
          </p:grpSpPr>
          <p:sp>
            <p:nvSpPr>
              <p:cNvPr id="78909" name="AutoShape 17"/>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10" name="AutoShape 18"/>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grpSp>
        <p:nvGrpSpPr>
          <p:cNvPr id="194579" name="Group 19"/>
          <p:cNvGrpSpPr>
            <a:grpSpLocks/>
          </p:cNvGrpSpPr>
          <p:nvPr/>
        </p:nvGrpSpPr>
        <p:grpSpPr bwMode="auto">
          <a:xfrm>
            <a:off x="1066800" y="227013"/>
            <a:ext cx="7845425" cy="6399212"/>
            <a:chOff x="672" y="143"/>
            <a:chExt cx="4942" cy="4031"/>
          </a:xfrm>
        </p:grpSpPr>
        <p:grpSp>
          <p:nvGrpSpPr>
            <p:cNvPr id="78903" name="Group 20"/>
            <p:cNvGrpSpPr>
              <a:grpSpLocks/>
            </p:cNvGrpSpPr>
            <p:nvPr/>
          </p:nvGrpSpPr>
          <p:grpSpPr bwMode="auto">
            <a:xfrm>
              <a:off x="672" y="3744"/>
              <a:ext cx="278" cy="86"/>
              <a:chOff x="672" y="3994"/>
              <a:chExt cx="278" cy="86"/>
            </a:xfrm>
          </p:grpSpPr>
          <p:sp>
            <p:nvSpPr>
              <p:cNvPr id="78905" name="AutoShape 2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06" name="AutoShape 2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04" name="Picture 23" descr="wb_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4" name="Group 24"/>
          <p:cNvGrpSpPr>
            <a:grpSpLocks/>
          </p:cNvGrpSpPr>
          <p:nvPr/>
        </p:nvGrpSpPr>
        <p:grpSpPr bwMode="auto">
          <a:xfrm>
            <a:off x="1066800" y="227013"/>
            <a:ext cx="7845425" cy="6399212"/>
            <a:chOff x="672" y="143"/>
            <a:chExt cx="4942" cy="4031"/>
          </a:xfrm>
        </p:grpSpPr>
        <p:grpSp>
          <p:nvGrpSpPr>
            <p:cNvPr id="78899" name="Group 25"/>
            <p:cNvGrpSpPr>
              <a:grpSpLocks/>
            </p:cNvGrpSpPr>
            <p:nvPr/>
          </p:nvGrpSpPr>
          <p:grpSpPr bwMode="auto">
            <a:xfrm>
              <a:off x="672" y="3600"/>
              <a:ext cx="278" cy="86"/>
              <a:chOff x="672" y="3994"/>
              <a:chExt cx="278" cy="86"/>
            </a:xfrm>
          </p:grpSpPr>
          <p:sp>
            <p:nvSpPr>
              <p:cNvPr id="78901" name="AutoShape 2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902" name="AutoShape 2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900" name="Picture 28" descr="wb_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89" name="Group 29"/>
          <p:cNvGrpSpPr>
            <a:grpSpLocks/>
          </p:cNvGrpSpPr>
          <p:nvPr/>
        </p:nvGrpSpPr>
        <p:grpSpPr bwMode="auto">
          <a:xfrm>
            <a:off x="1066800" y="227013"/>
            <a:ext cx="7845425" cy="6399212"/>
            <a:chOff x="672" y="143"/>
            <a:chExt cx="4942" cy="4031"/>
          </a:xfrm>
        </p:grpSpPr>
        <p:grpSp>
          <p:nvGrpSpPr>
            <p:cNvPr id="78895" name="Group 30"/>
            <p:cNvGrpSpPr>
              <a:grpSpLocks/>
            </p:cNvGrpSpPr>
            <p:nvPr/>
          </p:nvGrpSpPr>
          <p:grpSpPr bwMode="auto">
            <a:xfrm>
              <a:off x="672" y="3360"/>
              <a:ext cx="278" cy="86"/>
              <a:chOff x="672" y="3994"/>
              <a:chExt cx="278" cy="86"/>
            </a:xfrm>
          </p:grpSpPr>
          <p:sp>
            <p:nvSpPr>
              <p:cNvPr id="78897" name="AutoShape 3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8" name="AutoShape 3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96" name="Picture 33" descr="wb_0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4" name="Group 34"/>
          <p:cNvGrpSpPr>
            <a:grpSpLocks/>
          </p:cNvGrpSpPr>
          <p:nvPr/>
        </p:nvGrpSpPr>
        <p:grpSpPr bwMode="auto">
          <a:xfrm>
            <a:off x="1066800" y="227013"/>
            <a:ext cx="7845425" cy="6399212"/>
            <a:chOff x="672" y="143"/>
            <a:chExt cx="4942" cy="4031"/>
          </a:xfrm>
        </p:grpSpPr>
        <p:grpSp>
          <p:nvGrpSpPr>
            <p:cNvPr id="78891" name="Group 35"/>
            <p:cNvGrpSpPr>
              <a:grpSpLocks/>
            </p:cNvGrpSpPr>
            <p:nvPr/>
          </p:nvGrpSpPr>
          <p:grpSpPr bwMode="auto">
            <a:xfrm>
              <a:off x="672" y="3034"/>
              <a:ext cx="278" cy="86"/>
              <a:chOff x="672" y="3994"/>
              <a:chExt cx="278" cy="86"/>
            </a:xfrm>
          </p:grpSpPr>
          <p:sp>
            <p:nvSpPr>
              <p:cNvPr id="78893" name="AutoShape 3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4" name="AutoShape 3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92" name="Picture 38" descr="wb_0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599" name="Group 39"/>
          <p:cNvGrpSpPr>
            <a:grpSpLocks/>
          </p:cNvGrpSpPr>
          <p:nvPr/>
        </p:nvGrpSpPr>
        <p:grpSpPr bwMode="auto">
          <a:xfrm>
            <a:off x="1066800" y="227013"/>
            <a:ext cx="7845425" cy="6399212"/>
            <a:chOff x="672" y="143"/>
            <a:chExt cx="4942" cy="4031"/>
          </a:xfrm>
        </p:grpSpPr>
        <p:grpSp>
          <p:nvGrpSpPr>
            <p:cNvPr id="78887" name="Group 40"/>
            <p:cNvGrpSpPr>
              <a:grpSpLocks/>
            </p:cNvGrpSpPr>
            <p:nvPr/>
          </p:nvGrpSpPr>
          <p:grpSpPr bwMode="auto">
            <a:xfrm>
              <a:off x="672" y="2544"/>
              <a:ext cx="278" cy="86"/>
              <a:chOff x="672" y="3994"/>
              <a:chExt cx="278" cy="86"/>
            </a:xfrm>
          </p:grpSpPr>
          <p:sp>
            <p:nvSpPr>
              <p:cNvPr id="78889" name="AutoShape 4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90" name="AutoShape 4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8" name="Picture 43" descr="wb_0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4" name="Group 44"/>
          <p:cNvGrpSpPr>
            <a:grpSpLocks/>
          </p:cNvGrpSpPr>
          <p:nvPr/>
        </p:nvGrpSpPr>
        <p:grpSpPr bwMode="auto">
          <a:xfrm>
            <a:off x="1066800" y="227013"/>
            <a:ext cx="7845425" cy="6399212"/>
            <a:chOff x="672" y="143"/>
            <a:chExt cx="4942" cy="4031"/>
          </a:xfrm>
        </p:grpSpPr>
        <p:grpSp>
          <p:nvGrpSpPr>
            <p:cNvPr id="78883" name="Group 45"/>
            <p:cNvGrpSpPr>
              <a:grpSpLocks/>
            </p:cNvGrpSpPr>
            <p:nvPr/>
          </p:nvGrpSpPr>
          <p:grpSpPr bwMode="auto">
            <a:xfrm>
              <a:off x="672" y="1872"/>
              <a:ext cx="278" cy="86"/>
              <a:chOff x="672" y="3994"/>
              <a:chExt cx="278" cy="86"/>
            </a:xfrm>
          </p:grpSpPr>
          <p:sp>
            <p:nvSpPr>
              <p:cNvPr id="78885" name="AutoShape 46"/>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86" name="AutoShape 47"/>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4" name="Picture 48" descr="wb_0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09" name="Group 49"/>
          <p:cNvGrpSpPr>
            <a:grpSpLocks/>
          </p:cNvGrpSpPr>
          <p:nvPr/>
        </p:nvGrpSpPr>
        <p:grpSpPr bwMode="auto">
          <a:xfrm>
            <a:off x="1066800" y="227013"/>
            <a:ext cx="7845425" cy="6399212"/>
            <a:chOff x="672" y="143"/>
            <a:chExt cx="4942" cy="4031"/>
          </a:xfrm>
        </p:grpSpPr>
        <p:grpSp>
          <p:nvGrpSpPr>
            <p:cNvPr id="78879" name="Group 50"/>
            <p:cNvGrpSpPr>
              <a:grpSpLocks/>
            </p:cNvGrpSpPr>
            <p:nvPr/>
          </p:nvGrpSpPr>
          <p:grpSpPr bwMode="auto">
            <a:xfrm>
              <a:off x="672" y="912"/>
              <a:ext cx="278" cy="86"/>
              <a:chOff x="672" y="3994"/>
              <a:chExt cx="278" cy="86"/>
            </a:xfrm>
          </p:grpSpPr>
          <p:sp>
            <p:nvSpPr>
              <p:cNvPr id="78881" name="AutoShape 51"/>
              <p:cNvSpPr>
                <a:spLocks noChangeArrowheads="1"/>
              </p:cNvSpPr>
              <p:nvPr/>
            </p:nvSpPr>
            <p:spPr bwMode="auto">
              <a:xfrm>
                <a:off x="672"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78882" name="AutoShape 52"/>
              <p:cNvSpPr>
                <a:spLocks noChangeArrowheads="1"/>
              </p:cNvSpPr>
              <p:nvPr/>
            </p:nvSpPr>
            <p:spPr bwMode="auto">
              <a:xfrm>
                <a:off x="864" y="3994"/>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pic>
          <p:nvPicPr>
            <p:cNvPr id="78880" name="Picture 53" descr="wb_0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3" y="143"/>
              <a:ext cx="4031" cy="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14" name="Picture 54" descr="wb_0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5" name="Picture 55" descr="wb_0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6" name="Picture 56" descr="wb_02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7" name="Picture 57" descr="wb_0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8" name="Picture 58" descr="wb_02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9" name="Picture 59" descr="wb_03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0" name="Picture 60" descr="wb_03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1" name="Picture 61" descr="wb_03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2" name="Picture 62" descr="wb_03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3" name="Picture 63" descr="wb_03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4" name="Picture 64" descr="wb_04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5" name="Picture 65" descr="wb_0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6" name="Picture 66" descr="wb_04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7" name="Picture 67" descr="wb_04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8" name="Picture 68" descr="wb_049"/>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9" name="Picture 69" descr="wb_05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78" name="Rectangle 7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534567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9456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45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19456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45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9457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9457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19457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9458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9458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458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194589"/>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9459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19459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9459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19459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46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0"/>
                                          </p:stCondLst>
                                        </p:cTn>
                                        <p:tgtEl>
                                          <p:spTgt spid="19460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9460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xit" presetSubtype="0" fill="hold" nodeType="clickEffect">
                                  <p:stCondLst>
                                    <p:cond delay="0"/>
                                  </p:stCondLst>
                                  <p:childTnLst>
                                    <p:set>
                                      <p:cBhvr>
                                        <p:cTn id="64" dur="1" fill="hold">
                                          <p:stCondLst>
                                            <p:cond delay="0"/>
                                          </p:stCondLst>
                                        </p:cTn>
                                        <p:tgtEl>
                                          <p:spTgt spid="19460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9461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xit" presetSubtype="0" fill="hold" nodeType="clickEffect">
                                  <p:stCondLst>
                                    <p:cond delay="0"/>
                                  </p:stCondLst>
                                  <p:childTnLst>
                                    <p:set>
                                      <p:cBhvr>
                                        <p:cTn id="70" dur="1" fill="hold">
                                          <p:stCondLst>
                                            <p:cond delay="0"/>
                                          </p:stCondLst>
                                        </p:cTn>
                                        <p:tgtEl>
                                          <p:spTgt spid="19461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4615"/>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xit" presetSubtype="0" fill="hold" nodeType="clickEffect">
                                  <p:stCondLst>
                                    <p:cond delay="0"/>
                                  </p:stCondLst>
                                  <p:childTnLst>
                                    <p:set>
                                      <p:cBhvr>
                                        <p:cTn id="76" dur="1" fill="hold">
                                          <p:stCondLst>
                                            <p:cond delay="0"/>
                                          </p:stCondLst>
                                        </p:cTn>
                                        <p:tgtEl>
                                          <p:spTgt spid="194615"/>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4616"/>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194616"/>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9461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9461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194619"/>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194620"/>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19462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194622"/>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94623"/>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19462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nodeType="clickEffect">
                                  <p:stCondLst>
                                    <p:cond delay="0"/>
                                  </p:stCondLst>
                                  <p:childTnLst>
                                    <p:set>
                                      <p:cBhvr>
                                        <p:cTn id="116" dur="1" fill="hold">
                                          <p:stCondLst>
                                            <p:cond delay="0"/>
                                          </p:stCondLst>
                                        </p:cTn>
                                        <p:tgtEl>
                                          <p:spTgt spid="194625"/>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nodeType="clickEffect">
                                  <p:stCondLst>
                                    <p:cond delay="0"/>
                                  </p:stCondLst>
                                  <p:childTnLst>
                                    <p:set>
                                      <p:cBhvr>
                                        <p:cTn id="120" dur="1" fill="hold">
                                          <p:stCondLst>
                                            <p:cond delay="0"/>
                                          </p:stCondLst>
                                        </p:cTn>
                                        <p:tgtEl>
                                          <p:spTgt spid="194626"/>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nodeType="clickEffect">
                                  <p:stCondLst>
                                    <p:cond delay="0"/>
                                  </p:stCondLst>
                                  <p:childTnLst>
                                    <p:set>
                                      <p:cBhvr>
                                        <p:cTn id="124" dur="1" fill="hold">
                                          <p:stCondLst>
                                            <p:cond delay="0"/>
                                          </p:stCondLst>
                                        </p:cTn>
                                        <p:tgtEl>
                                          <p:spTgt spid="194627"/>
                                        </p:tgtEl>
                                        <p:attrNameLst>
                                          <p:attrName>style.visibility</p:attrName>
                                        </p:attrNameLst>
                                      </p:cBhvr>
                                      <p:to>
                                        <p:strVal val="visible"/>
                                      </p:to>
                                    </p:se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nodeType="clickEffect">
                                  <p:stCondLst>
                                    <p:cond delay="0"/>
                                  </p:stCondLst>
                                  <p:childTnLst>
                                    <p:set>
                                      <p:cBhvr>
                                        <p:cTn id="128" dur="1" fill="hold">
                                          <p:stCondLst>
                                            <p:cond delay="0"/>
                                          </p:stCondLst>
                                        </p:cTn>
                                        <p:tgtEl>
                                          <p:spTgt spid="194628"/>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ntr" presetSubtype="0" fill="hold" nodeType="clickEffect">
                                  <p:stCondLst>
                                    <p:cond delay="0"/>
                                  </p:stCondLst>
                                  <p:childTnLst>
                                    <p:set>
                                      <p:cBhvr>
                                        <p:cTn id="132" dur="1" fill="hold">
                                          <p:stCondLst>
                                            <p:cond delay="0"/>
                                          </p:stCondLst>
                                        </p:cTn>
                                        <p:tgtEl>
                                          <p:spTgt spid="194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wb_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Picture 3" descr="wb_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2" name="Picture 4" descr="wb_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5" descr="wb_0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Picture 6" descr="wb_0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Picture 7" descr="wb_0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6" name="Picture 8" descr="wb_0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7" name="Picture 9" descr="wb_03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8" name="Picture 10" descr="wb_0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9" name="Picture 11" descr="wb_0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0" name="Picture 12" descr="wb_03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1" name="Picture 13" descr="wb_0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2" name="Picture 14" descr="wb_0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3" name="Picture 15" descr="wb_0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4" name="Picture 16" descr="wb_02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5" name="Picture 17" descr="wb_0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6" name="Picture 18" descr="wb_0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7" name="Picture 19" descr="wb_0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8" name="Picture 20" descr="wb_0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49" name="Picture 21" descr="wb_01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0" name="Picture 22" descr="wb_0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1" name="Picture 23" descr="wb_00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2" name="Picture 24" descr="wb_00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3" name="Picture 25" descr="wb_005"/>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4" name="Picture 26" descr="wb_00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55" name="Picture 27" descr="wb_00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13013" y="227013"/>
            <a:ext cx="639921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20" name="AutoShape 28"/>
          <p:cNvSpPr>
            <a:spLocks noChangeArrowheads="1"/>
          </p:cNvSpPr>
          <p:nvPr/>
        </p:nvSpPr>
        <p:spPr bwMode="auto">
          <a:xfrm>
            <a:off x="304800" y="6248400"/>
            <a:ext cx="1905000" cy="304800"/>
          </a:xfrm>
          <a:prstGeom prst="parallelogram">
            <a:avLst>
              <a:gd name="adj" fmla="val 15625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21" name="Freeform 29"/>
          <p:cNvSpPr>
            <a:spLocks/>
          </p:cNvSpPr>
          <p:nvPr/>
        </p:nvSpPr>
        <p:spPr bwMode="auto">
          <a:xfrm>
            <a:off x="1828800" y="6477000"/>
            <a:ext cx="609600" cy="330200"/>
          </a:xfrm>
          <a:custGeom>
            <a:avLst/>
            <a:gdLst>
              <a:gd name="T0" fmla="*/ 0 w 384"/>
              <a:gd name="T1" fmla="*/ 152400 h 208"/>
              <a:gd name="T2" fmla="*/ 304800 w 384"/>
              <a:gd name="T3" fmla="*/ 304800 h 208"/>
              <a:gd name="T4" fmla="*/ 609600 w 384"/>
              <a:gd name="T5" fmla="*/ 0 h 208"/>
              <a:gd name="T6" fmla="*/ 0 60000 65536"/>
              <a:gd name="T7" fmla="*/ 0 60000 65536"/>
              <a:gd name="T8" fmla="*/ 0 60000 65536"/>
            </a:gdLst>
            <a:ahLst/>
            <a:cxnLst>
              <a:cxn ang="T6">
                <a:pos x="T0" y="T1"/>
              </a:cxn>
              <a:cxn ang="T7">
                <a:pos x="T2" y="T3"/>
              </a:cxn>
              <a:cxn ang="T8">
                <a:pos x="T4" y="T5"/>
              </a:cxn>
            </a:cxnLst>
            <a:rect l="0" t="0" r="r" b="b"/>
            <a:pathLst>
              <a:path w="384" h="208">
                <a:moveTo>
                  <a:pt x="0" y="96"/>
                </a:moveTo>
                <a:cubicBezTo>
                  <a:pt x="64" y="152"/>
                  <a:pt x="128" y="208"/>
                  <a:pt x="192" y="192"/>
                </a:cubicBezTo>
                <a:cubicBezTo>
                  <a:pt x="256" y="176"/>
                  <a:pt x="320" y="88"/>
                  <a:pt x="384" y="0"/>
                </a:cubicBezTo>
              </a:path>
            </a:pathLst>
          </a:custGeom>
          <a:noFill/>
          <a:ln w="9525">
            <a:solidFill>
              <a:schemeClr val="tx1"/>
            </a:solidFill>
            <a:round/>
            <a:headEnd/>
            <a:tailEnd type="stealth"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201758" name="Group 30"/>
          <p:cNvGrpSpPr>
            <a:grpSpLocks/>
          </p:cNvGrpSpPr>
          <p:nvPr/>
        </p:nvGrpSpPr>
        <p:grpSpPr bwMode="auto">
          <a:xfrm>
            <a:off x="1066800" y="6273800"/>
            <a:ext cx="441325" cy="161925"/>
            <a:chOff x="672" y="3952"/>
            <a:chExt cx="278" cy="102"/>
          </a:xfrm>
        </p:grpSpPr>
        <p:sp>
          <p:nvSpPr>
            <p:cNvPr id="85080" name="AutoShape 31"/>
            <p:cNvSpPr>
              <a:spLocks noChangeArrowheads="1"/>
            </p:cNvSpPr>
            <p:nvPr/>
          </p:nvSpPr>
          <p:spPr bwMode="auto">
            <a:xfrm>
              <a:off x="672"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81" name="AutoShape 32"/>
            <p:cNvSpPr>
              <a:spLocks noChangeArrowheads="1"/>
            </p:cNvSpPr>
            <p:nvPr/>
          </p:nvSpPr>
          <p:spPr bwMode="auto">
            <a:xfrm>
              <a:off x="864"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82" name="AutoShape 33"/>
            <p:cNvSpPr>
              <a:spLocks noChangeArrowheads="1"/>
            </p:cNvSpPr>
            <p:nvPr/>
          </p:nvSpPr>
          <p:spPr bwMode="auto">
            <a:xfrm>
              <a:off x="809" y="3968"/>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62" name="Group 34"/>
          <p:cNvGrpSpPr>
            <a:grpSpLocks/>
          </p:cNvGrpSpPr>
          <p:nvPr/>
        </p:nvGrpSpPr>
        <p:grpSpPr bwMode="auto">
          <a:xfrm>
            <a:off x="1066800" y="6251575"/>
            <a:ext cx="441325" cy="161925"/>
            <a:chOff x="672" y="3936"/>
            <a:chExt cx="278" cy="102"/>
          </a:xfrm>
        </p:grpSpPr>
        <p:sp>
          <p:nvSpPr>
            <p:cNvPr id="85077" name="AutoShape 3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8" name="AutoShape 3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9" name="AutoShape 3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66" name="Group 38"/>
          <p:cNvGrpSpPr>
            <a:grpSpLocks/>
          </p:cNvGrpSpPr>
          <p:nvPr/>
        </p:nvGrpSpPr>
        <p:grpSpPr bwMode="auto">
          <a:xfrm>
            <a:off x="1068388" y="6234113"/>
            <a:ext cx="441325" cy="161925"/>
            <a:chOff x="672" y="3936"/>
            <a:chExt cx="278" cy="102"/>
          </a:xfrm>
        </p:grpSpPr>
        <p:sp>
          <p:nvSpPr>
            <p:cNvPr id="85074" name="AutoShape 3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5" name="AutoShape 4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6" name="AutoShape 4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0" name="Group 42"/>
          <p:cNvGrpSpPr>
            <a:grpSpLocks/>
          </p:cNvGrpSpPr>
          <p:nvPr/>
        </p:nvGrpSpPr>
        <p:grpSpPr bwMode="auto">
          <a:xfrm>
            <a:off x="1068388" y="6205538"/>
            <a:ext cx="441325" cy="161925"/>
            <a:chOff x="672" y="3936"/>
            <a:chExt cx="278" cy="102"/>
          </a:xfrm>
        </p:grpSpPr>
        <p:sp>
          <p:nvSpPr>
            <p:cNvPr id="85071" name="AutoShape 4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2" name="AutoShape 4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3" name="AutoShape 4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4" name="Group 46"/>
          <p:cNvGrpSpPr>
            <a:grpSpLocks/>
          </p:cNvGrpSpPr>
          <p:nvPr/>
        </p:nvGrpSpPr>
        <p:grpSpPr bwMode="auto">
          <a:xfrm>
            <a:off x="1068388" y="6169025"/>
            <a:ext cx="441325" cy="161925"/>
            <a:chOff x="672" y="3936"/>
            <a:chExt cx="278" cy="102"/>
          </a:xfrm>
        </p:grpSpPr>
        <p:sp>
          <p:nvSpPr>
            <p:cNvPr id="85068" name="AutoShape 4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9" name="AutoShape 4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70" name="AutoShape 4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78" name="Group 50"/>
          <p:cNvGrpSpPr>
            <a:grpSpLocks/>
          </p:cNvGrpSpPr>
          <p:nvPr/>
        </p:nvGrpSpPr>
        <p:grpSpPr bwMode="auto">
          <a:xfrm>
            <a:off x="1068388" y="6115050"/>
            <a:ext cx="441325" cy="161925"/>
            <a:chOff x="672" y="3936"/>
            <a:chExt cx="278" cy="102"/>
          </a:xfrm>
        </p:grpSpPr>
        <p:sp>
          <p:nvSpPr>
            <p:cNvPr id="85065" name="AutoShape 5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6" name="AutoShape 5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7" name="AutoShape 5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82" name="Group 54"/>
          <p:cNvGrpSpPr>
            <a:grpSpLocks/>
          </p:cNvGrpSpPr>
          <p:nvPr/>
        </p:nvGrpSpPr>
        <p:grpSpPr bwMode="auto">
          <a:xfrm>
            <a:off x="1068388" y="6032500"/>
            <a:ext cx="441325" cy="161925"/>
            <a:chOff x="672" y="3936"/>
            <a:chExt cx="278" cy="102"/>
          </a:xfrm>
        </p:grpSpPr>
        <p:sp>
          <p:nvSpPr>
            <p:cNvPr id="85062" name="AutoShape 5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3" name="AutoShape 5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4" name="AutoShape 5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86" name="Group 58"/>
          <p:cNvGrpSpPr>
            <a:grpSpLocks/>
          </p:cNvGrpSpPr>
          <p:nvPr/>
        </p:nvGrpSpPr>
        <p:grpSpPr bwMode="auto">
          <a:xfrm>
            <a:off x="1068388" y="5913438"/>
            <a:ext cx="441325" cy="161925"/>
            <a:chOff x="672" y="3936"/>
            <a:chExt cx="278" cy="102"/>
          </a:xfrm>
        </p:grpSpPr>
        <p:sp>
          <p:nvSpPr>
            <p:cNvPr id="85059" name="AutoShape 5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0" name="AutoShape 6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61" name="AutoShape 6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0" name="Group 62"/>
          <p:cNvGrpSpPr>
            <a:grpSpLocks/>
          </p:cNvGrpSpPr>
          <p:nvPr/>
        </p:nvGrpSpPr>
        <p:grpSpPr bwMode="auto">
          <a:xfrm>
            <a:off x="1068388" y="5740400"/>
            <a:ext cx="441325" cy="161925"/>
            <a:chOff x="672" y="3936"/>
            <a:chExt cx="278" cy="102"/>
          </a:xfrm>
        </p:grpSpPr>
        <p:sp>
          <p:nvSpPr>
            <p:cNvPr id="85056" name="AutoShape 6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7" name="AutoShape 6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8" name="AutoShape 6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4" name="Group 66"/>
          <p:cNvGrpSpPr>
            <a:grpSpLocks/>
          </p:cNvGrpSpPr>
          <p:nvPr/>
        </p:nvGrpSpPr>
        <p:grpSpPr bwMode="auto">
          <a:xfrm>
            <a:off x="1068388" y="5492750"/>
            <a:ext cx="441325" cy="161925"/>
            <a:chOff x="672" y="3936"/>
            <a:chExt cx="278" cy="102"/>
          </a:xfrm>
        </p:grpSpPr>
        <p:sp>
          <p:nvSpPr>
            <p:cNvPr id="85053" name="AutoShape 6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4" name="AutoShape 6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5" name="AutoShape 6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798" name="Group 70"/>
          <p:cNvGrpSpPr>
            <a:grpSpLocks/>
          </p:cNvGrpSpPr>
          <p:nvPr/>
        </p:nvGrpSpPr>
        <p:grpSpPr bwMode="auto">
          <a:xfrm>
            <a:off x="1068388" y="5137150"/>
            <a:ext cx="441325" cy="161925"/>
            <a:chOff x="672" y="3936"/>
            <a:chExt cx="278" cy="102"/>
          </a:xfrm>
        </p:grpSpPr>
        <p:sp>
          <p:nvSpPr>
            <p:cNvPr id="85050" name="AutoShape 71"/>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1" name="AutoShape 72"/>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52" name="AutoShape 73"/>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02" name="Group 74"/>
          <p:cNvGrpSpPr>
            <a:grpSpLocks/>
          </p:cNvGrpSpPr>
          <p:nvPr/>
        </p:nvGrpSpPr>
        <p:grpSpPr bwMode="auto">
          <a:xfrm>
            <a:off x="1068388" y="4633913"/>
            <a:ext cx="441325" cy="161925"/>
            <a:chOff x="672" y="3936"/>
            <a:chExt cx="278" cy="102"/>
          </a:xfrm>
        </p:grpSpPr>
        <p:sp>
          <p:nvSpPr>
            <p:cNvPr id="85047" name="AutoShape 75"/>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8" name="AutoShape 76"/>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9" name="AutoShape 77"/>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06" name="Group 78"/>
          <p:cNvGrpSpPr>
            <a:grpSpLocks/>
          </p:cNvGrpSpPr>
          <p:nvPr/>
        </p:nvGrpSpPr>
        <p:grpSpPr bwMode="auto">
          <a:xfrm>
            <a:off x="1068388" y="3902075"/>
            <a:ext cx="441325" cy="161925"/>
            <a:chOff x="672" y="3936"/>
            <a:chExt cx="278" cy="102"/>
          </a:xfrm>
        </p:grpSpPr>
        <p:sp>
          <p:nvSpPr>
            <p:cNvPr id="85044" name="AutoShape 79"/>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5" name="AutoShape 80"/>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6" name="AutoShape 81"/>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10" name="Group 82"/>
          <p:cNvGrpSpPr>
            <a:grpSpLocks/>
          </p:cNvGrpSpPr>
          <p:nvPr/>
        </p:nvGrpSpPr>
        <p:grpSpPr bwMode="auto">
          <a:xfrm>
            <a:off x="1068388" y="2841625"/>
            <a:ext cx="441325" cy="161925"/>
            <a:chOff x="672" y="3936"/>
            <a:chExt cx="278" cy="102"/>
          </a:xfrm>
        </p:grpSpPr>
        <p:sp>
          <p:nvSpPr>
            <p:cNvPr id="85041" name="AutoShape 83"/>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2" name="AutoShape 84"/>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3" name="AutoShape 85"/>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grpSp>
        <p:nvGrpSpPr>
          <p:cNvPr id="201814" name="Group 86"/>
          <p:cNvGrpSpPr>
            <a:grpSpLocks/>
          </p:cNvGrpSpPr>
          <p:nvPr/>
        </p:nvGrpSpPr>
        <p:grpSpPr bwMode="auto">
          <a:xfrm>
            <a:off x="1068388" y="1323975"/>
            <a:ext cx="441325" cy="161925"/>
            <a:chOff x="672" y="3936"/>
            <a:chExt cx="278" cy="102"/>
          </a:xfrm>
        </p:grpSpPr>
        <p:sp>
          <p:nvSpPr>
            <p:cNvPr id="85038" name="AutoShape 87"/>
            <p:cNvSpPr>
              <a:spLocks noChangeArrowheads="1"/>
            </p:cNvSpPr>
            <p:nvPr/>
          </p:nvSpPr>
          <p:spPr bwMode="auto">
            <a:xfrm>
              <a:off x="672"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39" name="AutoShape 88"/>
            <p:cNvSpPr>
              <a:spLocks noChangeArrowheads="1"/>
            </p:cNvSpPr>
            <p:nvPr/>
          </p:nvSpPr>
          <p:spPr bwMode="auto">
            <a:xfrm>
              <a:off x="864" y="3936"/>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5040" name="AutoShape 89"/>
            <p:cNvSpPr>
              <a:spLocks noChangeArrowheads="1"/>
            </p:cNvSpPr>
            <p:nvPr/>
          </p:nvSpPr>
          <p:spPr bwMode="auto">
            <a:xfrm>
              <a:off x="809" y="3952"/>
              <a:ext cx="86" cy="86"/>
            </a:xfrm>
            <a:prstGeom prst="sun">
              <a:avLst>
                <a:gd name="adj" fmla="val 25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85037" name="Rectangle 90"/>
          <p:cNvSpPr>
            <a:spLocks noChangeArrowheads="1"/>
          </p:cNvSpPr>
          <p:nvPr/>
        </p:nvSpPr>
        <p:spPr bwMode="auto">
          <a:xfrm>
            <a:off x="2513013" y="227013"/>
            <a:ext cx="6399212" cy="63992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6080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17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5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0175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0175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17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17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01754"/>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176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017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175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nodeType="clickEffect">
                                  <p:stCondLst>
                                    <p:cond delay="0"/>
                                  </p:stCondLst>
                                  <p:childTnLst>
                                    <p:set>
                                      <p:cBhvr>
                                        <p:cTn id="32" dur="1" fill="hold">
                                          <p:stCondLst>
                                            <p:cond delay="0"/>
                                          </p:stCondLst>
                                        </p:cTn>
                                        <p:tgtEl>
                                          <p:spTgt spid="20175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0176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0177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175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0175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0177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0177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1751"/>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nodeType="clickEffect">
                                  <p:stCondLst>
                                    <p:cond delay="0"/>
                                  </p:stCondLst>
                                  <p:childTnLst>
                                    <p:set>
                                      <p:cBhvr>
                                        <p:cTn id="52" dur="1" fill="hold">
                                          <p:stCondLst>
                                            <p:cond delay="0"/>
                                          </p:stCondLst>
                                        </p:cTn>
                                        <p:tgtEl>
                                          <p:spTgt spid="2017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0177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20177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175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nodeType="clickEffect">
                                  <p:stCondLst>
                                    <p:cond delay="0"/>
                                  </p:stCondLst>
                                  <p:childTnLst>
                                    <p:set>
                                      <p:cBhvr>
                                        <p:cTn id="62" dur="1" fill="hold">
                                          <p:stCondLst>
                                            <p:cond delay="0"/>
                                          </p:stCondLst>
                                        </p:cTn>
                                        <p:tgtEl>
                                          <p:spTgt spid="20175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01778"/>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0178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174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xit" presetSubtype="0" fill="hold" nodeType="clickEffect">
                                  <p:stCondLst>
                                    <p:cond delay="0"/>
                                  </p:stCondLst>
                                  <p:childTnLst>
                                    <p:set>
                                      <p:cBhvr>
                                        <p:cTn id="72" dur="1" fill="hold">
                                          <p:stCondLst>
                                            <p:cond delay="0"/>
                                          </p:stCondLst>
                                        </p:cTn>
                                        <p:tgtEl>
                                          <p:spTgt spid="20174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178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0178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0174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xit" presetSubtype="0" fill="hold" nodeType="clickEffect">
                                  <p:stCondLst>
                                    <p:cond delay="0"/>
                                  </p:stCondLst>
                                  <p:childTnLst>
                                    <p:set>
                                      <p:cBhvr>
                                        <p:cTn id="82" dur="1" fill="hold">
                                          <p:stCondLst>
                                            <p:cond delay="0"/>
                                          </p:stCondLst>
                                        </p:cTn>
                                        <p:tgtEl>
                                          <p:spTgt spid="20174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01786"/>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0179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01747"/>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xit" presetSubtype="0" fill="hold" nodeType="clickEffect">
                                  <p:stCondLst>
                                    <p:cond delay="0"/>
                                  </p:stCondLst>
                                  <p:childTnLst>
                                    <p:set>
                                      <p:cBhvr>
                                        <p:cTn id="92" dur="1" fill="hold">
                                          <p:stCondLst>
                                            <p:cond delay="0"/>
                                          </p:stCondLst>
                                        </p:cTn>
                                        <p:tgtEl>
                                          <p:spTgt spid="20174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1790"/>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20179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201746"/>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xit" presetSubtype="0" fill="hold" nodeType="clickEffect">
                                  <p:stCondLst>
                                    <p:cond delay="0"/>
                                  </p:stCondLst>
                                  <p:childTnLst>
                                    <p:set>
                                      <p:cBhvr>
                                        <p:cTn id="102" dur="1" fill="hold">
                                          <p:stCondLst>
                                            <p:cond delay="0"/>
                                          </p:stCondLst>
                                        </p:cTn>
                                        <p:tgtEl>
                                          <p:spTgt spid="201746"/>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1794"/>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20179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1745"/>
                                        </p:tgtEl>
                                        <p:attrNameLst>
                                          <p:attrName>style.visibility</p:attrName>
                                        </p:attrNameLst>
                                      </p:cBhvr>
                                      <p:to>
                                        <p:strVal val="visible"/>
                                      </p:to>
                                    </p:se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1" presetClass="exit" presetSubtype="0" fill="hold" nodeType="clickEffect">
                                  <p:stCondLst>
                                    <p:cond delay="0"/>
                                  </p:stCondLst>
                                  <p:childTnLst>
                                    <p:set>
                                      <p:cBhvr>
                                        <p:cTn id="112" dur="1" fill="hold">
                                          <p:stCondLst>
                                            <p:cond delay="0"/>
                                          </p:stCondLst>
                                        </p:cTn>
                                        <p:tgtEl>
                                          <p:spTgt spid="201745"/>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01798"/>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20180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01744"/>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xit" presetSubtype="0" fill="hold" nodeType="clickEffect">
                                  <p:stCondLst>
                                    <p:cond delay="0"/>
                                  </p:stCondLst>
                                  <p:childTnLst>
                                    <p:set>
                                      <p:cBhvr>
                                        <p:cTn id="122" dur="1" fill="hold">
                                          <p:stCondLst>
                                            <p:cond delay="0"/>
                                          </p:stCondLst>
                                        </p:cTn>
                                        <p:tgtEl>
                                          <p:spTgt spid="201744"/>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20180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20180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01743"/>
                                        </p:tgtEl>
                                        <p:attrNameLst>
                                          <p:attrName>style.visibility</p:attrName>
                                        </p:attrNameLst>
                                      </p:cBhvr>
                                      <p:to>
                                        <p:strVal val="visible"/>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 presetClass="exit" presetSubtype="0" fill="hold" nodeType="clickEffect">
                                  <p:stCondLst>
                                    <p:cond delay="0"/>
                                  </p:stCondLst>
                                  <p:childTnLst>
                                    <p:set>
                                      <p:cBhvr>
                                        <p:cTn id="132" dur="1" fill="hold">
                                          <p:stCondLst>
                                            <p:cond delay="0"/>
                                          </p:stCondLst>
                                        </p:cTn>
                                        <p:tgtEl>
                                          <p:spTgt spid="201743"/>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0180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201810"/>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1742"/>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xit" presetSubtype="0" fill="hold" nodeType="clickEffect">
                                  <p:stCondLst>
                                    <p:cond delay="0"/>
                                  </p:stCondLst>
                                  <p:childTnLst>
                                    <p:set>
                                      <p:cBhvr>
                                        <p:cTn id="142" dur="1" fill="hold">
                                          <p:stCondLst>
                                            <p:cond delay="0"/>
                                          </p:stCondLst>
                                        </p:cTn>
                                        <p:tgtEl>
                                          <p:spTgt spid="201742"/>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201810"/>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20181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201741"/>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1" presetClass="exit" presetSubtype="0" fill="hold" nodeType="clickEffect">
                                  <p:stCondLst>
                                    <p:cond delay="0"/>
                                  </p:stCondLst>
                                  <p:childTnLst>
                                    <p:set>
                                      <p:cBhvr>
                                        <p:cTn id="152" dur="1" fill="hold">
                                          <p:stCondLst>
                                            <p:cond delay="0"/>
                                          </p:stCondLst>
                                        </p:cTn>
                                        <p:tgtEl>
                                          <p:spTgt spid="201741"/>
                                        </p:tgtEl>
                                        <p:attrNameLst>
                                          <p:attrName>style.visibility</p:attrName>
                                        </p:attrNameLst>
                                      </p:cBhvr>
                                      <p:to>
                                        <p:strVal val="hidden"/>
                                      </p:to>
                                    </p:set>
                                  </p:childTnLst>
                                </p:cTn>
                              </p:par>
                              <p:par>
                                <p:cTn id="153" presetID="1" presetClass="exit" presetSubtype="0" fill="hold" nodeType="withEffect">
                                  <p:stCondLst>
                                    <p:cond delay="0"/>
                                  </p:stCondLst>
                                  <p:childTnLst>
                                    <p:set>
                                      <p:cBhvr>
                                        <p:cTn id="154" dur="1" fill="hold">
                                          <p:stCondLst>
                                            <p:cond delay="0"/>
                                          </p:stCondLst>
                                        </p:cTn>
                                        <p:tgtEl>
                                          <p:spTgt spid="201814"/>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1740"/>
                                        </p:tgtEl>
                                        <p:attrNameLst>
                                          <p:attrName>style.visibility</p:attrName>
                                        </p:attrNameLst>
                                      </p:cBhvr>
                                      <p:to>
                                        <p:strVal val="visible"/>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1" presetClass="exit" presetSubtype="0" fill="hold" nodeType="clickEffect">
                                  <p:stCondLst>
                                    <p:cond delay="0"/>
                                  </p:stCondLst>
                                  <p:childTnLst>
                                    <p:set>
                                      <p:cBhvr>
                                        <p:cTn id="160" dur="1" fill="hold">
                                          <p:stCondLst>
                                            <p:cond delay="0"/>
                                          </p:stCondLst>
                                        </p:cTn>
                                        <p:tgtEl>
                                          <p:spTgt spid="201740"/>
                                        </p:tgtEl>
                                        <p:attrNameLst>
                                          <p:attrName>style.visibility</p:attrName>
                                        </p:attrNameLst>
                                      </p:cBhvr>
                                      <p:to>
                                        <p:strVal val="hidden"/>
                                      </p:to>
                                    </p:set>
                                  </p:childTnLst>
                                </p:cTn>
                              </p:par>
                              <p:par>
                                <p:cTn id="161" presetID="1" presetClass="entr" presetSubtype="0" fill="hold" nodeType="withEffect">
                                  <p:stCondLst>
                                    <p:cond delay="0"/>
                                  </p:stCondLst>
                                  <p:childTnLst>
                                    <p:set>
                                      <p:cBhvr>
                                        <p:cTn id="162" dur="1" fill="hold">
                                          <p:stCondLst>
                                            <p:cond delay="0"/>
                                          </p:stCondLst>
                                        </p:cTn>
                                        <p:tgtEl>
                                          <p:spTgt spid="201739"/>
                                        </p:tgtEl>
                                        <p:attrNameLst>
                                          <p:attrName>style.visibility</p:attrName>
                                        </p:attrNameLst>
                                      </p:cBhvr>
                                      <p:to>
                                        <p:strVal val="visible"/>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xit" presetSubtype="0" fill="hold" nodeType="clickEffect">
                                  <p:stCondLst>
                                    <p:cond delay="0"/>
                                  </p:stCondLst>
                                  <p:childTnLst>
                                    <p:set>
                                      <p:cBhvr>
                                        <p:cTn id="166" dur="1" fill="hold">
                                          <p:stCondLst>
                                            <p:cond delay="0"/>
                                          </p:stCondLst>
                                        </p:cTn>
                                        <p:tgtEl>
                                          <p:spTgt spid="201739"/>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201738"/>
                                        </p:tgtEl>
                                        <p:attrNameLst>
                                          <p:attrName>style.visibility</p:attrName>
                                        </p:attrNameLst>
                                      </p:cBhvr>
                                      <p:to>
                                        <p:strVal val="visible"/>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1" presetClass="exit" presetSubtype="0" fill="hold" nodeType="clickEffect">
                                  <p:stCondLst>
                                    <p:cond delay="0"/>
                                  </p:stCondLst>
                                  <p:childTnLst>
                                    <p:set>
                                      <p:cBhvr>
                                        <p:cTn id="172" dur="1" fill="hold">
                                          <p:stCondLst>
                                            <p:cond delay="0"/>
                                          </p:stCondLst>
                                        </p:cTn>
                                        <p:tgtEl>
                                          <p:spTgt spid="20173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201737"/>
                                        </p:tgtEl>
                                        <p:attrNameLst>
                                          <p:attrName>style.visibility</p:attrName>
                                        </p:attrNameLst>
                                      </p:cBhvr>
                                      <p:to>
                                        <p:strVal val="visible"/>
                                      </p:to>
                                    </p:se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 presetClass="exit" presetSubtype="0" fill="hold" nodeType="clickEffect">
                                  <p:stCondLst>
                                    <p:cond delay="0"/>
                                  </p:stCondLst>
                                  <p:childTnLst>
                                    <p:set>
                                      <p:cBhvr>
                                        <p:cTn id="178" dur="1" fill="hold">
                                          <p:stCondLst>
                                            <p:cond delay="0"/>
                                          </p:stCondLst>
                                        </p:cTn>
                                        <p:tgtEl>
                                          <p:spTgt spid="201737"/>
                                        </p:tgtEl>
                                        <p:attrNameLst>
                                          <p:attrName>style.visibility</p:attrName>
                                        </p:attrNameLst>
                                      </p:cBhvr>
                                      <p:to>
                                        <p:strVal val="hidden"/>
                                      </p:to>
                                    </p:set>
                                  </p:childTnLst>
                                </p:cTn>
                              </p:par>
                              <p:par>
                                <p:cTn id="179" presetID="1" presetClass="entr" presetSubtype="0" fill="hold" nodeType="withEffect">
                                  <p:stCondLst>
                                    <p:cond delay="0"/>
                                  </p:stCondLst>
                                  <p:childTnLst>
                                    <p:set>
                                      <p:cBhvr>
                                        <p:cTn id="180" dur="1" fill="hold">
                                          <p:stCondLst>
                                            <p:cond delay="0"/>
                                          </p:stCondLst>
                                        </p:cTn>
                                        <p:tgtEl>
                                          <p:spTgt spid="201736"/>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xit" presetSubtype="0" fill="hold" nodeType="clickEffect">
                                  <p:stCondLst>
                                    <p:cond delay="0"/>
                                  </p:stCondLst>
                                  <p:childTnLst>
                                    <p:set>
                                      <p:cBhvr>
                                        <p:cTn id="184" dur="1" fill="hold">
                                          <p:stCondLst>
                                            <p:cond delay="0"/>
                                          </p:stCondLst>
                                        </p:cTn>
                                        <p:tgtEl>
                                          <p:spTgt spid="201736"/>
                                        </p:tgtEl>
                                        <p:attrNameLst>
                                          <p:attrName>style.visibility</p:attrName>
                                        </p:attrNameLst>
                                      </p:cBhvr>
                                      <p:to>
                                        <p:strVal val="hidden"/>
                                      </p:to>
                                    </p:set>
                                  </p:childTnLst>
                                </p:cTn>
                              </p:par>
                              <p:par>
                                <p:cTn id="185" presetID="1" presetClass="entr" presetSubtype="0" fill="hold" nodeType="withEffect">
                                  <p:stCondLst>
                                    <p:cond delay="0"/>
                                  </p:stCondLst>
                                  <p:childTnLst>
                                    <p:set>
                                      <p:cBhvr>
                                        <p:cTn id="186" dur="1" fill="hold">
                                          <p:stCondLst>
                                            <p:cond delay="0"/>
                                          </p:stCondLst>
                                        </p:cTn>
                                        <p:tgtEl>
                                          <p:spTgt spid="201735"/>
                                        </p:tgtEl>
                                        <p:attrNameLst>
                                          <p:attrName>style.visibility</p:attrName>
                                        </p:attrNameLst>
                                      </p:cBhvr>
                                      <p:to>
                                        <p:strVal val="visible"/>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xit" presetSubtype="0" fill="hold" nodeType="clickEffect">
                                  <p:stCondLst>
                                    <p:cond delay="0"/>
                                  </p:stCondLst>
                                  <p:childTnLst>
                                    <p:set>
                                      <p:cBhvr>
                                        <p:cTn id="190" dur="1" fill="hold">
                                          <p:stCondLst>
                                            <p:cond delay="0"/>
                                          </p:stCondLst>
                                        </p:cTn>
                                        <p:tgtEl>
                                          <p:spTgt spid="201735"/>
                                        </p:tgtEl>
                                        <p:attrNameLst>
                                          <p:attrName>style.visibility</p:attrName>
                                        </p:attrNameLst>
                                      </p:cBhvr>
                                      <p:to>
                                        <p:strVal val="hidden"/>
                                      </p:to>
                                    </p:set>
                                  </p:childTnLst>
                                </p:cTn>
                              </p:par>
                              <p:par>
                                <p:cTn id="191" presetID="1" presetClass="entr" presetSubtype="0" fill="hold" nodeType="withEffect">
                                  <p:stCondLst>
                                    <p:cond delay="0"/>
                                  </p:stCondLst>
                                  <p:childTnLst>
                                    <p:set>
                                      <p:cBhvr>
                                        <p:cTn id="192" dur="1" fill="hold">
                                          <p:stCondLst>
                                            <p:cond delay="0"/>
                                          </p:stCondLst>
                                        </p:cTn>
                                        <p:tgtEl>
                                          <p:spTgt spid="201734"/>
                                        </p:tgtEl>
                                        <p:attrNameLst>
                                          <p:attrName>style.visibility</p:attrName>
                                        </p:attrNameLst>
                                      </p:cBhvr>
                                      <p:to>
                                        <p:strVal val="visible"/>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 presetClass="exit" presetSubtype="0" fill="hold" nodeType="clickEffect">
                                  <p:stCondLst>
                                    <p:cond delay="0"/>
                                  </p:stCondLst>
                                  <p:childTnLst>
                                    <p:set>
                                      <p:cBhvr>
                                        <p:cTn id="196" dur="1" fill="hold">
                                          <p:stCondLst>
                                            <p:cond delay="0"/>
                                          </p:stCondLst>
                                        </p:cTn>
                                        <p:tgtEl>
                                          <p:spTgt spid="201734"/>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201733"/>
                                        </p:tgtEl>
                                        <p:attrNameLst>
                                          <p:attrName>style.visibility</p:attrName>
                                        </p:attrNameLst>
                                      </p:cBhvr>
                                      <p:to>
                                        <p:strVal val="visible"/>
                                      </p:to>
                                    </p:se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1" presetClass="exit" presetSubtype="0" fill="hold" nodeType="clickEffect">
                                  <p:stCondLst>
                                    <p:cond delay="0"/>
                                  </p:stCondLst>
                                  <p:childTnLst>
                                    <p:set>
                                      <p:cBhvr>
                                        <p:cTn id="202" dur="1" fill="hold">
                                          <p:stCondLst>
                                            <p:cond delay="0"/>
                                          </p:stCondLst>
                                        </p:cTn>
                                        <p:tgtEl>
                                          <p:spTgt spid="201733"/>
                                        </p:tgtEl>
                                        <p:attrNameLst>
                                          <p:attrName>style.visibility</p:attrName>
                                        </p:attrNameLst>
                                      </p:cBhvr>
                                      <p:to>
                                        <p:strVal val="hidden"/>
                                      </p:to>
                                    </p:set>
                                  </p:childTnLst>
                                </p:cTn>
                              </p:par>
                              <p:par>
                                <p:cTn id="203" presetID="1" presetClass="entr" presetSubtype="0" fill="hold" nodeType="withEffect">
                                  <p:stCondLst>
                                    <p:cond delay="0"/>
                                  </p:stCondLst>
                                  <p:childTnLst>
                                    <p:set>
                                      <p:cBhvr>
                                        <p:cTn id="204" dur="1" fill="hold">
                                          <p:stCondLst>
                                            <p:cond delay="0"/>
                                          </p:stCondLst>
                                        </p:cTn>
                                        <p:tgtEl>
                                          <p:spTgt spid="201732"/>
                                        </p:tgtEl>
                                        <p:attrNameLst>
                                          <p:attrName>style.visibility</p:attrName>
                                        </p:attrNameLst>
                                      </p:cBhvr>
                                      <p:to>
                                        <p:strVal val="visible"/>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xit" presetSubtype="0" fill="hold" nodeType="clickEffect">
                                  <p:stCondLst>
                                    <p:cond delay="0"/>
                                  </p:stCondLst>
                                  <p:childTnLst>
                                    <p:set>
                                      <p:cBhvr>
                                        <p:cTn id="208" dur="1" fill="hold">
                                          <p:stCondLst>
                                            <p:cond delay="0"/>
                                          </p:stCondLst>
                                        </p:cTn>
                                        <p:tgtEl>
                                          <p:spTgt spid="201732"/>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201731"/>
                                        </p:tgtEl>
                                        <p:attrNameLst>
                                          <p:attrName>style.visibility</p:attrName>
                                        </p:attrNameLst>
                                      </p:cBhvr>
                                      <p:to>
                                        <p:strVal val="visible"/>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1" presetClass="exit" presetSubtype="0" fill="hold" nodeType="clickEffect">
                                  <p:stCondLst>
                                    <p:cond delay="0"/>
                                  </p:stCondLst>
                                  <p:childTnLst>
                                    <p:set>
                                      <p:cBhvr>
                                        <p:cTn id="214" dur="1" fill="hold">
                                          <p:stCondLst>
                                            <p:cond delay="0"/>
                                          </p:stCondLst>
                                        </p:cTn>
                                        <p:tgtEl>
                                          <p:spTgt spid="201731"/>
                                        </p:tgtEl>
                                        <p:attrNameLst>
                                          <p:attrName>style.visibility</p:attrName>
                                        </p:attrNameLst>
                                      </p:cBhvr>
                                      <p:to>
                                        <p:strVal val="hidden"/>
                                      </p:to>
                                    </p:set>
                                  </p:childTnLst>
                                </p:cTn>
                              </p:par>
                              <p:par>
                                <p:cTn id="215" presetID="1" presetClass="entr" presetSubtype="0" fill="hold" nodeType="withEffect">
                                  <p:stCondLst>
                                    <p:cond delay="0"/>
                                  </p:stCondLst>
                                  <p:childTnLst>
                                    <p:set>
                                      <p:cBhvr>
                                        <p:cTn id="216"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structure</a:t>
            </a:r>
          </a:p>
        </p:txBody>
      </p:sp>
      <p:pic>
        <p:nvPicPr>
          <p:cNvPr id="86019" name="Picture 3" descr="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2" name="Picture 6" descr="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3" name="Picture 7" descr="frame_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8" descr="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5" name="Picture 9" descr="frame_00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6" name="Picture 10" descr="frame_00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7" name="Picture 11" descr="frame_0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8" name="Picture 12" descr="frame_0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9" name="Text Box 13"/>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6030" name="Text Box 14"/>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Tree>
    <p:extLst>
      <p:ext uri="{BB962C8B-B14F-4D97-AF65-F5344CB8AC3E}">
        <p14:creationId xmlns:p14="http://schemas.microsoft.com/office/powerpoint/2010/main" val="3050681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3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3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378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37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37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378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37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3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428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forward Fourier Transform</a:t>
            </a:r>
          </a:p>
        </p:txBody>
      </p:sp>
      <p:pic>
        <p:nvPicPr>
          <p:cNvPr id="87043" name="Picture 3" descr="frame_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4" name="Picture 4" descr="pat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Rectangle 5"/>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inverse Fourier Transform</a:t>
            </a:r>
          </a:p>
        </p:txBody>
      </p:sp>
      <p:sp>
        <p:nvSpPr>
          <p:cNvPr id="204806" name="AutoShape 6"/>
          <p:cNvSpPr>
            <a:spLocks noChangeArrowheads="1"/>
          </p:cNvSpPr>
          <p:nvPr/>
        </p:nvSpPr>
        <p:spPr bwMode="auto">
          <a:xfrm>
            <a:off x="3219450" y="422910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204807" name="AutoShape 7"/>
          <p:cNvSpPr>
            <a:spLocks noChangeArrowheads="1"/>
          </p:cNvSpPr>
          <p:nvPr/>
        </p:nvSpPr>
        <p:spPr bwMode="auto">
          <a:xfrm rot="10800000">
            <a:off x="3332163" y="4235450"/>
            <a:ext cx="1060450" cy="781050"/>
          </a:xfrm>
          <a:prstGeom prst="leftArrow">
            <a:avLst>
              <a:gd name="adj1" fmla="val 43500"/>
              <a:gd name="adj2" fmla="val 45936"/>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87048" name="Text Box 8"/>
          <p:cNvSpPr txBox="1">
            <a:spLocks noChangeArrowheads="1"/>
          </p:cNvSpPr>
          <p:nvPr/>
        </p:nvSpPr>
        <p:spPr bwMode="auto">
          <a:xfrm>
            <a:off x="3851275" y="1063625"/>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no phase</a:t>
            </a:r>
          </a:p>
        </p:txBody>
      </p:sp>
      <p:grpSp>
        <p:nvGrpSpPr>
          <p:cNvPr id="204809" name="Group 9"/>
          <p:cNvGrpSpPr>
            <a:grpSpLocks/>
          </p:cNvGrpSpPr>
          <p:nvPr/>
        </p:nvGrpSpPr>
        <p:grpSpPr bwMode="auto">
          <a:xfrm>
            <a:off x="735013" y="2401888"/>
            <a:ext cx="3319462" cy="1328737"/>
            <a:chOff x="268" y="1458"/>
            <a:chExt cx="3122" cy="1366"/>
          </a:xfrm>
        </p:grpSpPr>
        <p:grpSp>
          <p:nvGrpSpPr>
            <p:cNvPr id="87050" name="Group 10"/>
            <p:cNvGrpSpPr>
              <a:grpSpLocks/>
            </p:cNvGrpSpPr>
            <p:nvPr/>
          </p:nvGrpSpPr>
          <p:grpSpPr bwMode="auto">
            <a:xfrm>
              <a:off x="268" y="1468"/>
              <a:ext cx="1561" cy="1356"/>
              <a:chOff x="575" y="1142"/>
              <a:chExt cx="1561" cy="1356"/>
            </a:xfrm>
          </p:grpSpPr>
          <p:sp>
            <p:nvSpPr>
              <p:cNvPr id="87060" name="Freeform 11"/>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1" name="Freeform 12"/>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2" name="Freeform 13"/>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3" name="Freeform 14"/>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4" name="Freeform 15"/>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5" name="Freeform 16"/>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6" name="Freeform 17"/>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67" name="Freeform 18"/>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7051" name="Group 19"/>
            <p:cNvGrpSpPr>
              <a:grpSpLocks/>
            </p:cNvGrpSpPr>
            <p:nvPr/>
          </p:nvGrpSpPr>
          <p:grpSpPr bwMode="auto">
            <a:xfrm>
              <a:off x="1829" y="1458"/>
              <a:ext cx="1561" cy="1356"/>
              <a:chOff x="575" y="1142"/>
              <a:chExt cx="1561" cy="1356"/>
            </a:xfrm>
          </p:grpSpPr>
          <p:sp>
            <p:nvSpPr>
              <p:cNvPr id="87052"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3"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4"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5"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6"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7"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8"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7059"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Tree>
    <p:extLst>
      <p:ext uri="{BB962C8B-B14F-4D97-AF65-F5344CB8AC3E}">
        <p14:creationId xmlns:p14="http://schemas.microsoft.com/office/powerpoint/2010/main" val="2301862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480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480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P spid="204805" grpId="0"/>
      <p:bldP spid="204806" grpId="0" animBg="1"/>
      <p:bldP spid="204807"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structure</a:t>
            </a:r>
          </a:p>
        </p:txBody>
      </p:sp>
      <p:sp>
        <p:nvSpPr>
          <p:cNvPr id="88067"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pic>
        <p:nvPicPr>
          <p:cNvPr id="88068" name="Picture 4" descr="phaseframe_f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6" descr="phaseframe_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Picture 7" descr="phaseframe_0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Picture 8" descr="phaseframe_00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3" name="Picture 9" descr="phaseframe_00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Picture 10" descr="phaseframe_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5" name="Picture 11" descr="phaseframe_0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6" name="Picture 12" descr="phaseframe_00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7" name="Picture 13" descr="phaseframe_0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8" name="Picture 14" descr="phaseframe_00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9" name="Text Box 1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8080" name="Text Box 1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
        <p:nvSpPr>
          <p:cNvPr id="88081" name="AutoShape 17"/>
          <p:cNvSpPr>
            <a:spLocks noChangeArrowheads="1"/>
          </p:cNvSpPr>
          <p:nvPr/>
        </p:nvSpPr>
        <p:spPr bwMode="auto">
          <a:xfrm>
            <a:off x="3219450" y="4229100"/>
            <a:ext cx="941388" cy="781050"/>
          </a:xfrm>
          <a:prstGeom prst="leftArrow">
            <a:avLst>
              <a:gd name="adj1" fmla="val 43500"/>
              <a:gd name="adj2" fmla="val 40779"/>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205842" name="Group 18"/>
          <p:cNvGrpSpPr>
            <a:grpSpLocks/>
          </p:cNvGrpSpPr>
          <p:nvPr/>
        </p:nvGrpSpPr>
        <p:grpSpPr bwMode="auto">
          <a:xfrm>
            <a:off x="735013" y="2401888"/>
            <a:ext cx="3319462" cy="1328737"/>
            <a:chOff x="268" y="1458"/>
            <a:chExt cx="3122" cy="1366"/>
          </a:xfrm>
        </p:grpSpPr>
        <p:grpSp>
          <p:nvGrpSpPr>
            <p:cNvPr id="88085" name="Group 19"/>
            <p:cNvGrpSpPr>
              <a:grpSpLocks/>
            </p:cNvGrpSpPr>
            <p:nvPr/>
          </p:nvGrpSpPr>
          <p:grpSpPr bwMode="auto">
            <a:xfrm>
              <a:off x="268" y="1468"/>
              <a:ext cx="1561" cy="1356"/>
              <a:chOff x="575" y="1142"/>
              <a:chExt cx="1561" cy="1356"/>
            </a:xfrm>
          </p:grpSpPr>
          <p:sp>
            <p:nvSpPr>
              <p:cNvPr id="88095" name="Freeform 20"/>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6" name="Freeform 21"/>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7" name="Freeform 22"/>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8" name="Freeform 23"/>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9" name="Freeform 24"/>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0" name="Freeform 25"/>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1" name="Freeform 26"/>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102" name="Freeform 27"/>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88086" name="Group 28"/>
            <p:cNvGrpSpPr>
              <a:grpSpLocks/>
            </p:cNvGrpSpPr>
            <p:nvPr/>
          </p:nvGrpSpPr>
          <p:grpSpPr bwMode="auto">
            <a:xfrm>
              <a:off x="1829" y="1458"/>
              <a:ext cx="1561" cy="1356"/>
              <a:chOff x="575" y="1142"/>
              <a:chExt cx="1561" cy="1356"/>
            </a:xfrm>
          </p:grpSpPr>
          <p:sp>
            <p:nvSpPr>
              <p:cNvPr id="88087" name="Freeform 29"/>
              <p:cNvSpPr>
                <a:spLocks/>
              </p:cNvSpPr>
              <p:nvPr/>
            </p:nvSpPr>
            <p:spPr bwMode="auto">
              <a:xfrm>
                <a:off x="575" y="1536"/>
                <a:ext cx="101" cy="294"/>
              </a:xfrm>
              <a:custGeom>
                <a:avLst/>
                <a:gdLst>
                  <a:gd name="T0" fmla="*/ 0 w 101"/>
                  <a:gd name="T1" fmla="*/ 294 h 294"/>
                  <a:gd name="T2" fmla="*/ 53 w 101"/>
                  <a:gd name="T3" fmla="*/ 112 h 294"/>
                  <a:gd name="T4" fmla="*/ 101 w 101"/>
                  <a:gd name="T5" fmla="*/ 0 h 294"/>
                  <a:gd name="T6" fmla="*/ 0 60000 65536"/>
                  <a:gd name="T7" fmla="*/ 0 60000 65536"/>
                  <a:gd name="T8" fmla="*/ 0 60000 65536"/>
                </a:gdLst>
                <a:ahLst/>
                <a:cxnLst>
                  <a:cxn ang="T6">
                    <a:pos x="T0" y="T1"/>
                  </a:cxn>
                  <a:cxn ang="T7">
                    <a:pos x="T2" y="T3"/>
                  </a:cxn>
                  <a:cxn ang="T8">
                    <a:pos x="T4" y="T5"/>
                  </a:cxn>
                </a:cxnLst>
                <a:rect l="0" t="0" r="r" b="b"/>
                <a:pathLst>
                  <a:path w="101" h="294">
                    <a:moveTo>
                      <a:pt x="0" y="294"/>
                    </a:moveTo>
                    <a:cubicBezTo>
                      <a:pt x="9" y="264"/>
                      <a:pt x="36" y="161"/>
                      <a:pt x="53" y="112"/>
                    </a:cubicBezTo>
                    <a:cubicBezTo>
                      <a:pt x="70" y="63"/>
                      <a:pt x="91" y="23"/>
                      <a:pt x="101"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8" name="Freeform 30"/>
              <p:cNvSpPr>
                <a:spLocks/>
              </p:cNvSpPr>
              <p:nvPr/>
            </p:nvSpPr>
            <p:spPr bwMode="auto">
              <a:xfrm>
                <a:off x="664" y="1142"/>
                <a:ext cx="308" cy="402"/>
              </a:xfrm>
              <a:custGeom>
                <a:avLst/>
                <a:gdLst>
                  <a:gd name="T0" fmla="*/ 0 w 308"/>
                  <a:gd name="T1" fmla="*/ 402 h 402"/>
                  <a:gd name="T2" fmla="*/ 72 w 308"/>
                  <a:gd name="T3" fmla="*/ 266 h 402"/>
                  <a:gd name="T4" fmla="*/ 216 w 308"/>
                  <a:gd name="T5" fmla="*/ 42 h 402"/>
                  <a:gd name="T6" fmla="*/ 308 w 308"/>
                  <a:gd name="T7" fmla="*/ 14 h 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8" h="402">
                    <a:moveTo>
                      <a:pt x="0" y="402"/>
                    </a:moveTo>
                    <a:cubicBezTo>
                      <a:pt x="12" y="380"/>
                      <a:pt x="36" y="326"/>
                      <a:pt x="72" y="266"/>
                    </a:cubicBezTo>
                    <a:cubicBezTo>
                      <a:pt x="108" y="206"/>
                      <a:pt x="177" y="84"/>
                      <a:pt x="216" y="42"/>
                    </a:cubicBezTo>
                    <a:cubicBezTo>
                      <a:pt x="255" y="0"/>
                      <a:pt x="289" y="20"/>
                      <a:pt x="308" y="14"/>
                    </a:cubicBezTo>
                  </a:path>
                </a:pathLst>
              </a:custGeom>
              <a:noFill/>
              <a:ln w="8890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89" name="Freeform 31"/>
              <p:cNvSpPr>
                <a:spLocks/>
              </p:cNvSpPr>
              <p:nvPr/>
            </p:nvSpPr>
            <p:spPr bwMode="auto">
              <a:xfrm>
                <a:off x="956" y="1143"/>
                <a:ext cx="328" cy="473"/>
              </a:xfrm>
              <a:custGeom>
                <a:avLst/>
                <a:gdLst>
                  <a:gd name="T0" fmla="*/ 0 w 328"/>
                  <a:gd name="T1" fmla="*/ 5 h 473"/>
                  <a:gd name="T2" fmla="*/ 60 w 328"/>
                  <a:gd name="T3" fmla="*/ 29 h 473"/>
                  <a:gd name="T4" fmla="*/ 176 w 328"/>
                  <a:gd name="T5" fmla="*/ 177 h 473"/>
                  <a:gd name="T6" fmla="*/ 328 w 328"/>
                  <a:gd name="T7" fmla="*/ 473 h 4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8" h="473">
                    <a:moveTo>
                      <a:pt x="0" y="5"/>
                    </a:moveTo>
                    <a:cubicBezTo>
                      <a:pt x="10" y="9"/>
                      <a:pt x="31" y="0"/>
                      <a:pt x="60" y="29"/>
                    </a:cubicBezTo>
                    <a:cubicBezTo>
                      <a:pt x="89" y="58"/>
                      <a:pt x="131" y="103"/>
                      <a:pt x="176" y="177"/>
                    </a:cubicBezTo>
                    <a:cubicBezTo>
                      <a:pt x="221" y="251"/>
                      <a:pt x="296" y="411"/>
                      <a:pt x="328" y="473"/>
                    </a:cubicBezTo>
                  </a:path>
                </a:pathLst>
              </a:custGeom>
              <a:noFill/>
              <a:ln w="889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0" name="Freeform 32"/>
              <p:cNvSpPr>
                <a:spLocks/>
              </p:cNvSpPr>
              <p:nvPr/>
            </p:nvSpPr>
            <p:spPr bwMode="auto">
              <a:xfrm>
                <a:off x="1260" y="1572"/>
                <a:ext cx="160" cy="428"/>
              </a:xfrm>
              <a:custGeom>
                <a:avLst/>
                <a:gdLst>
                  <a:gd name="T0" fmla="*/ 0 w 160"/>
                  <a:gd name="T1" fmla="*/ 0 h 428"/>
                  <a:gd name="T2" fmla="*/ 56 w 160"/>
                  <a:gd name="T3" fmla="*/ 124 h 428"/>
                  <a:gd name="T4" fmla="*/ 100 w 160"/>
                  <a:gd name="T5" fmla="*/ 240 h 428"/>
                  <a:gd name="T6" fmla="*/ 160 w 160"/>
                  <a:gd name="T7" fmla="*/ 428 h 4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428">
                    <a:moveTo>
                      <a:pt x="0" y="0"/>
                    </a:moveTo>
                    <a:cubicBezTo>
                      <a:pt x="9" y="21"/>
                      <a:pt x="39" y="84"/>
                      <a:pt x="56" y="124"/>
                    </a:cubicBezTo>
                    <a:cubicBezTo>
                      <a:pt x="73" y="164"/>
                      <a:pt x="83" y="189"/>
                      <a:pt x="100" y="240"/>
                    </a:cubicBezTo>
                    <a:cubicBezTo>
                      <a:pt x="117" y="291"/>
                      <a:pt x="148" y="389"/>
                      <a:pt x="160" y="428"/>
                    </a:cubicBezTo>
                  </a:path>
                </a:pathLst>
              </a:custGeom>
              <a:noFill/>
              <a:ln w="889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1" name="Freeform 33"/>
              <p:cNvSpPr>
                <a:spLocks/>
              </p:cNvSpPr>
              <p:nvPr/>
            </p:nvSpPr>
            <p:spPr bwMode="auto">
              <a:xfrm>
                <a:off x="2028" y="1820"/>
                <a:ext cx="108" cy="304"/>
              </a:xfrm>
              <a:custGeom>
                <a:avLst/>
                <a:gdLst>
                  <a:gd name="T0" fmla="*/ 0 w 108"/>
                  <a:gd name="T1" fmla="*/ 304 h 304"/>
                  <a:gd name="T2" fmla="*/ 68 w 108"/>
                  <a:gd name="T3" fmla="*/ 136 h 304"/>
                  <a:gd name="T4" fmla="*/ 108 w 108"/>
                  <a:gd name="T5" fmla="*/ 0 h 304"/>
                  <a:gd name="T6" fmla="*/ 0 60000 65536"/>
                  <a:gd name="T7" fmla="*/ 0 60000 65536"/>
                  <a:gd name="T8" fmla="*/ 0 60000 65536"/>
                </a:gdLst>
                <a:ahLst/>
                <a:cxnLst>
                  <a:cxn ang="T6">
                    <a:pos x="T0" y="T1"/>
                  </a:cxn>
                  <a:cxn ang="T7">
                    <a:pos x="T2" y="T3"/>
                  </a:cxn>
                  <a:cxn ang="T8">
                    <a:pos x="T4" y="T5"/>
                  </a:cxn>
                </a:cxnLst>
                <a:rect l="0" t="0" r="r" b="b"/>
                <a:pathLst>
                  <a:path w="108" h="304">
                    <a:moveTo>
                      <a:pt x="0" y="304"/>
                    </a:moveTo>
                    <a:cubicBezTo>
                      <a:pt x="11" y="276"/>
                      <a:pt x="50" y="187"/>
                      <a:pt x="68" y="136"/>
                    </a:cubicBezTo>
                    <a:cubicBezTo>
                      <a:pt x="86" y="85"/>
                      <a:pt x="100" y="28"/>
                      <a:pt x="108" y="0"/>
                    </a:cubicBezTo>
                  </a:path>
                </a:pathLst>
              </a:custGeom>
              <a:noFill/>
              <a:ln w="889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2" name="Freeform 34"/>
              <p:cNvSpPr>
                <a:spLocks/>
              </p:cNvSpPr>
              <p:nvPr/>
            </p:nvSpPr>
            <p:spPr bwMode="auto">
              <a:xfrm>
                <a:off x="1824" y="2120"/>
                <a:ext cx="204" cy="332"/>
              </a:xfrm>
              <a:custGeom>
                <a:avLst/>
                <a:gdLst>
                  <a:gd name="T0" fmla="*/ 0 w 204"/>
                  <a:gd name="T1" fmla="*/ 332 h 332"/>
                  <a:gd name="T2" fmla="*/ 40 w 204"/>
                  <a:gd name="T3" fmla="*/ 288 h 332"/>
                  <a:gd name="T4" fmla="*/ 124 w 204"/>
                  <a:gd name="T5" fmla="*/ 160 h 332"/>
                  <a:gd name="T6" fmla="*/ 204 w 204"/>
                  <a:gd name="T7" fmla="*/ 0 h 3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4" h="332">
                    <a:moveTo>
                      <a:pt x="0" y="332"/>
                    </a:moveTo>
                    <a:cubicBezTo>
                      <a:pt x="7" y="325"/>
                      <a:pt x="19" y="317"/>
                      <a:pt x="40" y="288"/>
                    </a:cubicBezTo>
                    <a:cubicBezTo>
                      <a:pt x="61" y="259"/>
                      <a:pt x="97" y="208"/>
                      <a:pt x="124" y="160"/>
                    </a:cubicBezTo>
                    <a:cubicBezTo>
                      <a:pt x="151" y="112"/>
                      <a:pt x="187" y="33"/>
                      <a:pt x="204" y="0"/>
                    </a:cubicBezTo>
                  </a:path>
                </a:pathLst>
              </a:custGeom>
              <a:noFill/>
              <a:ln w="88900">
                <a:solidFill>
                  <a:srgbClr val="FF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3" name="Freeform 35"/>
              <p:cNvSpPr>
                <a:spLocks/>
              </p:cNvSpPr>
              <p:nvPr/>
            </p:nvSpPr>
            <p:spPr bwMode="auto">
              <a:xfrm>
                <a:off x="1544" y="2256"/>
                <a:ext cx="276" cy="242"/>
              </a:xfrm>
              <a:custGeom>
                <a:avLst/>
                <a:gdLst>
                  <a:gd name="T0" fmla="*/ 276 w 276"/>
                  <a:gd name="T1" fmla="*/ 204 h 242"/>
                  <a:gd name="T2" fmla="*/ 208 w 276"/>
                  <a:gd name="T3" fmla="*/ 232 h 242"/>
                  <a:gd name="T4" fmla="*/ 96 w 276"/>
                  <a:gd name="T5" fmla="*/ 144 h 242"/>
                  <a:gd name="T6" fmla="*/ 0 w 276"/>
                  <a:gd name="T7" fmla="*/ 0 h 2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6" h="242">
                    <a:moveTo>
                      <a:pt x="276" y="204"/>
                    </a:moveTo>
                    <a:cubicBezTo>
                      <a:pt x="265" y="209"/>
                      <a:pt x="238" y="242"/>
                      <a:pt x="208" y="232"/>
                    </a:cubicBezTo>
                    <a:cubicBezTo>
                      <a:pt x="178" y="222"/>
                      <a:pt x="131" y="183"/>
                      <a:pt x="96" y="144"/>
                    </a:cubicBezTo>
                    <a:cubicBezTo>
                      <a:pt x="61" y="105"/>
                      <a:pt x="20" y="30"/>
                      <a:pt x="0" y="0"/>
                    </a:cubicBezTo>
                  </a:path>
                </a:pathLst>
              </a:custGeom>
              <a:noFill/>
              <a:ln w="88900">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88094" name="Freeform 36"/>
              <p:cNvSpPr>
                <a:spLocks/>
              </p:cNvSpPr>
              <p:nvPr/>
            </p:nvSpPr>
            <p:spPr bwMode="auto">
              <a:xfrm>
                <a:off x="1416" y="1984"/>
                <a:ext cx="124" cy="276"/>
              </a:xfrm>
              <a:custGeom>
                <a:avLst/>
                <a:gdLst>
                  <a:gd name="T0" fmla="*/ 124 w 124"/>
                  <a:gd name="T1" fmla="*/ 276 h 276"/>
                  <a:gd name="T2" fmla="*/ 64 w 124"/>
                  <a:gd name="T3" fmla="*/ 172 h 276"/>
                  <a:gd name="T4" fmla="*/ 28 w 124"/>
                  <a:gd name="T5" fmla="*/ 100 h 276"/>
                  <a:gd name="T6" fmla="*/ 0 w 124"/>
                  <a:gd name="T7" fmla="*/ 0 h 2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276">
                    <a:moveTo>
                      <a:pt x="124" y="276"/>
                    </a:moveTo>
                    <a:cubicBezTo>
                      <a:pt x="114" y="259"/>
                      <a:pt x="80" y="201"/>
                      <a:pt x="64" y="172"/>
                    </a:cubicBezTo>
                    <a:cubicBezTo>
                      <a:pt x="48" y="143"/>
                      <a:pt x="39" y="129"/>
                      <a:pt x="28" y="100"/>
                    </a:cubicBezTo>
                    <a:cubicBezTo>
                      <a:pt x="17" y="71"/>
                      <a:pt x="6" y="21"/>
                      <a:pt x="0" y="0"/>
                    </a:cubicBezTo>
                  </a:path>
                </a:pathLst>
              </a:custGeom>
              <a:noFill/>
              <a:ln w="88900">
                <a:solidFill>
                  <a:srgbClr val="33CC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sp>
        <p:nvSpPr>
          <p:cNvPr id="205861" name="Rectangle 37"/>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inverse Fourier Transform</a:t>
            </a:r>
          </a:p>
        </p:txBody>
      </p:sp>
      <p:sp>
        <p:nvSpPr>
          <p:cNvPr id="88084" name="AutoShape 38"/>
          <p:cNvSpPr>
            <a:spLocks noChangeArrowheads="1"/>
          </p:cNvSpPr>
          <p:nvPr/>
        </p:nvSpPr>
        <p:spPr bwMode="auto">
          <a:xfrm rot="10800000">
            <a:off x="3384550" y="4235450"/>
            <a:ext cx="1008063" cy="781050"/>
          </a:xfrm>
          <a:prstGeom prst="leftArrow">
            <a:avLst>
              <a:gd name="adj1" fmla="val 43500"/>
              <a:gd name="adj2" fmla="val 43667"/>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1871687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583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586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58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58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583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058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583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58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058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058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58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nodeType="clickEffect">
                                  <p:stCondLst>
                                    <p:cond delay="0"/>
                                  </p:stCondLst>
                                  <p:childTnLst>
                                    <p:set>
                                      <p:cBhvr>
                                        <p:cTn id="50" dur="1" fill="hold">
                                          <p:stCondLst>
                                            <p:cond delay="0"/>
                                          </p:stCondLst>
                                        </p:cTn>
                                        <p:tgtEl>
                                          <p:spTgt spid="20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61"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lattice</a:t>
            </a:r>
          </a:p>
        </p:txBody>
      </p:sp>
      <p:sp>
        <p:nvSpPr>
          <p:cNvPr id="89091"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sp>
        <p:nvSpPr>
          <p:cNvPr id="89092"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89093"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pic>
        <p:nvPicPr>
          <p:cNvPr id="89094" name="Picture 6" descr="phaseframe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7" descr="phaseframe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Picture 8" descr="phaseframe_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9" descr="phaseframe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5319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68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6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lattice</a:t>
            </a:r>
          </a:p>
        </p:txBody>
      </p:sp>
      <p:sp>
        <p:nvSpPr>
          <p:cNvPr id="90115"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pic>
        <p:nvPicPr>
          <p:cNvPr id="90116" name="Picture 4" descr="lattice_phas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84413"/>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011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Tree>
    <p:extLst>
      <p:ext uri="{BB962C8B-B14F-4D97-AF65-F5344CB8AC3E}">
        <p14:creationId xmlns:p14="http://schemas.microsoft.com/office/powerpoint/2010/main" val="287235793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lattice</a:t>
            </a:r>
          </a:p>
        </p:txBody>
      </p:sp>
      <p:sp>
        <p:nvSpPr>
          <p:cNvPr id="91139" name="Text Box 3"/>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sp>
        <p:nvSpPr>
          <p:cNvPr id="91140" name="Text Box 4"/>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1141" name="Text Box 5"/>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pic>
        <p:nvPicPr>
          <p:cNvPr id="91142" name="Picture 6" descr="phaseframe_0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790558"/>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hase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3" name="Picture 3" descr="phaseframe_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7588"/>
            <a:ext cx="91408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a:solidFill>
                  <a:srgbClr val="000000"/>
                </a:solidFill>
              </a:rPr>
              <a:t>scattering from a crystal structure</a:t>
            </a:r>
          </a:p>
        </p:txBody>
      </p:sp>
      <p:sp>
        <p:nvSpPr>
          <p:cNvPr id="92165" name="Text Box 5"/>
          <p:cNvSpPr txBox="1">
            <a:spLocks noChangeArrowheads="1"/>
          </p:cNvSpPr>
          <p:nvPr/>
        </p:nvSpPr>
        <p:spPr bwMode="auto">
          <a:xfrm>
            <a:off x="3317875" y="1063625"/>
            <a:ext cx="2508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a:solidFill>
                  <a:srgbClr val="000000"/>
                </a:solidFill>
              </a:rPr>
              <a:t>colored by phase</a:t>
            </a:r>
          </a:p>
        </p:txBody>
      </p:sp>
      <p:sp>
        <p:nvSpPr>
          <p:cNvPr id="92166" name="Text Box 6"/>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sample</a:t>
            </a:r>
          </a:p>
        </p:txBody>
      </p:sp>
      <p:sp>
        <p:nvSpPr>
          <p:cNvPr id="92167" name="Text Box 7"/>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a:solidFill>
                  <a:srgbClr val="000000"/>
                </a:solidFill>
              </a:rPr>
              <a:t>detector</a:t>
            </a:r>
          </a:p>
        </p:txBody>
      </p:sp>
    </p:spTree>
    <p:extLst>
      <p:ext uri="{BB962C8B-B14F-4D97-AF65-F5344CB8AC3E}">
        <p14:creationId xmlns:p14="http://schemas.microsoft.com/office/powerpoint/2010/main" val="3237892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099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9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been learned from</a:t>
            </a:r>
            <a:br>
              <a:rPr lang="en-US" dirty="0" smtClean="0"/>
            </a:br>
            <a:r>
              <a:rPr lang="en-US" dirty="0" err="1" smtClean="0"/>
              <a:t>nearBragg</a:t>
            </a:r>
            <a:r>
              <a:rPr lang="en-US" dirty="0" smtClean="0"/>
              <a:t>?</a:t>
            </a:r>
            <a:endParaRPr lang="en-US" dirty="0"/>
          </a:p>
        </p:txBody>
      </p:sp>
      <p:sp>
        <p:nvSpPr>
          <p:cNvPr id="3" name="Content Placeholder 2"/>
          <p:cNvSpPr>
            <a:spLocks noGrp="1"/>
          </p:cNvSpPr>
          <p:nvPr>
            <p:ph idx="1"/>
          </p:nvPr>
        </p:nvSpPr>
        <p:spPr/>
        <p:txBody>
          <a:bodyPr/>
          <a:lstStyle/>
          <a:p>
            <a:pPr>
              <a:lnSpc>
                <a:spcPct val="150000"/>
              </a:lnSpc>
            </a:pPr>
            <a:r>
              <a:rPr lang="en-US" dirty="0" smtClean="0"/>
              <a:t>Fundamentals of scattering</a:t>
            </a:r>
          </a:p>
          <a:p>
            <a:pPr>
              <a:lnSpc>
                <a:spcPct val="150000"/>
              </a:lnSpc>
            </a:pPr>
            <a:r>
              <a:rPr lang="en-US" dirty="0" smtClean="0">
                <a:solidFill>
                  <a:srgbClr val="FF0000"/>
                </a:solidFill>
              </a:rPr>
              <a:t>What </a:t>
            </a:r>
            <a:r>
              <a:rPr lang="en-US" dirty="0">
                <a:solidFill>
                  <a:srgbClr val="FF0000"/>
                </a:solidFill>
              </a:rPr>
              <a:t>is “molecular transform”?</a:t>
            </a:r>
          </a:p>
          <a:p>
            <a:pPr>
              <a:lnSpc>
                <a:spcPct val="150000"/>
              </a:lnSpc>
            </a:pPr>
            <a:r>
              <a:rPr lang="en-US" dirty="0"/>
              <a:t>What is “Coherence length”?</a:t>
            </a:r>
          </a:p>
          <a:p>
            <a:pPr>
              <a:lnSpc>
                <a:spcPct val="150000"/>
              </a:lnSpc>
            </a:pPr>
            <a:r>
              <a:rPr lang="en-US" dirty="0" smtClean="0"/>
              <a:t>Diffuse scatter vs unit cell</a:t>
            </a:r>
            <a:endParaRPr lang="en-US" dirty="0"/>
          </a:p>
          <a:p>
            <a:pPr>
              <a:lnSpc>
                <a:spcPct val="150000"/>
              </a:lnSpc>
            </a:pPr>
            <a:r>
              <a:rPr lang="en-US" dirty="0"/>
              <a:t>Inter-Bragg is not what you think</a:t>
            </a:r>
          </a:p>
          <a:p>
            <a:pPr>
              <a:lnSpc>
                <a:spcPct val="150000"/>
              </a:lnSpc>
            </a:pPr>
            <a:r>
              <a:rPr lang="en-US" dirty="0" smtClean="0"/>
              <a:t>Phases from non-isomorphism</a:t>
            </a:r>
          </a:p>
          <a:p>
            <a:endParaRPr lang="en-US" dirty="0"/>
          </a:p>
        </p:txBody>
      </p:sp>
    </p:spTree>
    <p:extLst>
      <p:ext uri="{BB962C8B-B14F-4D97-AF65-F5344CB8AC3E}">
        <p14:creationId xmlns:p14="http://schemas.microsoft.com/office/powerpoint/2010/main" val="3128881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saic_00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0.6</a:t>
            </a:r>
            <a:r>
              <a:rPr lang="en-US" altLang="en-US" smtClean="0">
                <a:solidFill>
                  <a:schemeClr val="bg1"/>
                </a:solidFill>
                <a:cs typeface="Arial" charset="0"/>
              </a:rPr>
              <a:t>º</a:t>
            </a:r>
          </a:p>
        </p:txBody>
      </p:sp>
    </p:spTree>
    <p:extLst>
      <p:ext uri="{BB962C8B-B14F-4D97-AF65-F5344CB8AC3E}">
        <p14:creationId xmlns:p14="http://schemas.microsoft.com/office/powerpoint/2010/main" val="780681717"/>
      </p:ext>
    </p:extLst>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a:solidFill>
                  <a:srgbClr val="000000"/>
                </a:solidFill>
              </a:rPr>
              <a:t>Definition of unit cell defines </a:t>
            </a:r>
            <a:r>
              <a:rPr lang="en-US" altLang="en-US" sz="4400" dirty="0" smtClean="0">
                <a:solidFill>
                  <a:srgbClr val="000000"/>
                </a:solidFill>
              </a:rPr>
              <a:t>MT</a:t>
            </a:r>
            <a:endParaRPr lang="en-US" altLang="en-US" sz="4400" dirty="0">
              <a:solidFill>
                <a:srgbClr val="000000"/>
              </a:solidFill>
            </a:endParaRPr>
          </a:p>
        </p:txBody>
      </p:sp>
      <p:sp>
        <p:nvSpPr>
          <p:cNvPr id="59395"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5939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5939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593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7743521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a:solidFill>
                  <a:srgbClr val="000000"/>
                </a:solidFill>
              </a:rPr>
              <a:t>Definition of unit cell defines </a:t>
            </a:r>
            <a:r>
              <a:rPr lang="en-US" altLang="en-US" sz="4400" dirty="0" smtClean="0">
                <a:solidFill>
                  <a:srgbClr val="000000"/>
                </a:solidFill>
              </a:rPr>
              <a:t>MT</a:t>
            </a:r>
            <a:endParaRPr lang="en-US" altLang="en-US" sz="4400" dirty="0">
              <a:solidFill>
                <a:srgbClr val="000000"/>
              </a:solidFill>
            </a:endParaRPr>
          </a:p>
        </p:txBody>
      </p:sp>
      <p:sp>
        <p:nvSpPr>
          <p:cNvPr id="60419"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6042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6042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604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50695208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a:solidFill>
                  <a:srgbClr val="000000"/>
                </a:solidFill>
              </a:rPr>
              <a:t>Definition of unit cell defines </a:t>
            </a:r>
            <a:r>
              <a:rPr lang="en-US" altLang="en-US" sz="4400" dirty="0" smtClean="0">
                <a:solidFill>
                  <a:srgbClr val="000000"/>
                </a:solidFill>
              </a:rPr>
              <a:t>MT</a:t>
            </a:r>
            <a:endParaRPr lang="en-US" altLang="en-US" sz="4400" dirty="0">
              <a:solidFill>
                <a:srgbClr val="000000"/>
              </a:solidFill>
            </a:endParaRPr>
          </a:p>
        </p:txBody>
      </p:sp>
      <p:sp>
        <p:nvSpPr>
          <p:cNvPr id="6144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614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614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614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018513"/>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dirty="0">
                <a:solidFill>
                  <a:srgbClr val="000000"/>
                </a:solidFill>
              </a:rPr>
              <a:t>Definition of unit cell defines DS</a:t>
            </a:r>
          </a:p>
        </p:txBody>
      </p:sp>
      <p:sp>
        <p:nvSpPr>
          <p:cNvPr id="62467"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False color intensity</a:t>
            </a:r>
          </a:p>
        </p:txBody>
      </p:sp>
      <p:sp>
        <p:nvSpPr>
          <p:cNvPr id="6246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6246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624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893652"/>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been learned from</a:t>
            </a:r>
            <a:br>
              <a:rPr lang="en-US" dirty="0" smtClean="0"/>
            </a:br>
            <a:r>
              <a:rPr lang="en-US" dirty="0" err="1" smtClean="0"/>
              <a:t>nearBragg</a:t>
            </a:r>
            <a:r>
              <a:rPr lang="en-US" dirty="0" smtClean="0"/>
              <a:t>?</a:t>
            </a:r>
            <a:endParaRPr lang="en-US" dirty="0"/>
          </a:p>
        </p:txBody>
      </p:sp>
      <p:sp>
        <p:nvSpPr>
          <p:cNvPr id="3" name="Content Placeholder 2"/>
          <p:cNvSpPr>
            <a:spLocks noGrp="1"/>
          </p:cNvSpPr>
          <p:nvPr>
            <p:ph idx="1"/>
          </p:nvPr>
        </p:nvSpPr>
        <p:spPr/>
        <p:txBody>
          <a:bodyPr/>
          <a:lstStyle/>
          <a:p>
            <a:pPr>
              <a:lnSpc>
                <a:spcPct val="150000"/>
              </a:lnSpc>
            </a:pPr>
            <a:r>
              <a:rPr lang="en-US" dirty="0" smtClean="0"/>
              <a:t>Fundamentals of scattering</a:t>
            </a:r>
          </a:p>
          <a:p>
            <a:pPr>
              <a:lnSpc>
                <a:spcPct val="150000"/>
              </a:lnSpc>
            </a:pPr>
            <a:r>
              <a:rPr lang="en-US" dirty="0" smtClean="0"/>
              <a:t>What </a:t>
            </a:r>
            <a:r>
              <a:rPr lang="en-US" dirty="0"/>
              <a:t>is “molecular transform”?</a:t>
            </a:r>
          </a:p>
          <a:p>
            <a:pPr>
              <a:lnSpc>
                <a:spcPct val="150000"/>
              </a:lnSpc>
            </a:pPr>
            <a:r>
              <a:rPr lang="en-US" dirty="0">
                <a:solidFill>
                  <a:srgbClr val="FF0000"/>
                </a:solidFill>
              </a:rPr>
              <a:t>What is “Coherence length”?</a:t>
            </a:r>
          </a:p>
          <a:p>
            <a:pPr>
              <a:lnSpc>
                <a:spcPct val="150000"/>
              </a:lnSpc>
            </a:pPr>
            <a:r>
              <a:rPr lang="en-US" dirty="0" smtClean="0"/>
              <a:t>Diffuse scatter vs unit cell</a:t>
            </a:r>
            <a:endParaRPr lang="en-US" dirty="0"/>
          </a:p>
          <a:p>
            <a:pPr>
              <a:lnSpc>
                <a:spcPct val="150000"/>
              </a:lnSpc>
            </a:pPr>
            <a:r>
              <a:rPr lang="en-US" dirty="0"/>
              <a:t>Inter-Bragg is not what you think</a:t>
            </a:r>
          </a:p>
          <a:p>
            <a:pPr>
              <a:lnSpc>
                <a:spcPct val="150000"/>
              </a:lnSpc>
            </a:pPr>
            <a:r>
              <a:rPr lang="en-US" dirty="0" smtClean="0"/>
              <a:t>Phases from non-isomorphism</a:t>
            </a:r>
          </a:p>
          <a:p>
            <a:endParaRPr lang="en-US" dirty="0"/>
          </a:p>
        </p:txBody>
      </p:sp>
    </p:spTree>
    <p:extLst>
      <p:ext uri="{BB962C8B-B14F-4D97-AF65-F5344CB8AC3E}">
        <p14:creationId xmlns:p14="http://schemas.microsoft.com/office/powerpoint/2010/main" val="1633062705"/>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Meaning of “coherence length”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4572000"/>
          </a:xfrm>
          <a:prstGeom prst="rect">
            <a:avLst/>
          </a:prstGeom>
        </p:spPr>
      </p:pic>
    </p:spTree>
    <p:extLst>
      <p:ext uri="{BB962C8B-B14F-4D97-AF65-F5344CB8AC3E}">
        <p14:creationId xmlns:p14="http://schemas.microsoft.com/office/powerpoint/2010/main" val="3855911323"/>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been learned from</a:t>
            </a:r>
            <a:br>
              <a:rPr lang="en-US" dirty="0" smtClean="0"/>
            </a:br>
            <a:r>
              <a:rPr lang="en-US" dirty="0" err="1" smtClean="0"/>
              <a:t>nearBragg</a:t>
            </a:r>
            <a:r>
              <a:rPr lang="en-US" dirty="0" smtClean="0"/>
              <a:t>?</a:t>
            </a:r>
            <a:endParaRPr lang="en-US" dirty="0"/>
          </a:p>
        </p:txBody>
      </p:sp>
      <p:sp>
        <p:nvSpPr>
          <p:cNvPr id="3" name="Content Placeholder 2"/>
          <p:cNvSpPr>
            <a:spLocks noGrp="1"/>
          </p:cNvSpPr>
          <p:nvPr>
            <p:ph idx="1"/>
          </p:nvPr>
        </p:nvSpPr>
        <p:spPr/>
        <p:txBody>
          <a:bodyPr/>
          <a:lstStyle/>
          <a:p>
            <a:pPr>
              <a:lnSpc>
                <a:spcPct val="150000"/>
              </a:lnSpc>
            </a:pPr>
            <a:r>
              <a:rPr lang="en-US" dirty="0" smtClean="0"/>
              <a:t>Fundamentals of scattering</a:t>
            </a:r>
          </a:p>
          <a:p>
            <a:pPr>
              <a:lnSpc>
                <a:spcPct val="150000"/>
              </a:lnSpc>
            </a:pPr>
            <a:r>
              <a:rPr lang="en-US" dirty="0" smtClean="0"/>
              <a:t>What </a:t>
            </a:r>
            <a:r>
              <a:rPr lang="en-US" dirty="0"/>
              <a:t>is “molecular transform”?</a:t>
            </a:r>
          </a:p>
          <a:p>
            <a:pPr>
              <a:lnSpc>
                <a:spcPct val="150000"/>
              </a:lnSpc>
            </a:pPr>
            <a:r>
              <a:rPr lang="en-US" dirty="0"/>
              <a:t>What is “Coherence length”?</a:t>
            </a:r>
          </a:p>
          <a:p>
            <a:pPr>
              <a:lnSpc>
                <a:spcPct val="150000"/>
              </a:lnSpc>
            </a:pPr>
            <a:r>
              <a:rPr lang="en-US" dirty="0" smtClean="0">
                <a:solidFill>
                  <a:srgbClr val="FF0000"/>
                </a:solidFill>
              </a:rPr>
              <a:t>Diffuse scatter vs unit cell</a:t>
            </a:r>
            <a:endParaRPr lang="en-US" dirty="0">
              <a:solidFill>
                <a:srgbClr val="FF0000"/>
              </a:solidFill>
            </a:endParaRPr>
          </a:p>
          <a:p>
            <a:pPr>
              <a:lnSpc>
                <a:spcPct val="150000"/>
              </a:lnSpc>
            </a:pPr>
            <a:r>
              <a:rPr lang="en-US" dirty="0"/>
              <a:t>Inter-Bragg is not what you think</a:t>
            </a:r>
          </a:p>
          <a:p>
            <a:pPr>
              <a:lnSpc>
                <a:spcPct val="150000"/>
              </a:lnSpc>
            </a:pPr>
            <a:r>
              <a:rPr lang="en-US" dirty="0" smtClean="0"/>
              <a:t>Phases from non-isomorphism</a:t>
            </a:r>
          </a:p>
          <a:p>
            <a:endParaRPr lang="en-US" dirty="0"/>
          </a:p>
        </p:txBody>
      </p:sp>
    </p:spTree>
    <p:extLst>
      <p:ext uri="{BB962C8B-B14F-4D97-AF65-F5344CB8AC3E}">
        <p14:creationId xmlns:p14="http://schemas.microsoft.com/office/powerpoint/2010/main" val="3619645561"/>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structure</a:t>
            </a:r>
          </a:p>
        </p:txBody>
      </p:sp>
      <p:sp>
        <p:nvSpPr>
          <p:cNvPr id="79875" name="Text Box 4"/>
          <p:cNvSpPr txBox="1">
            <a:spLocks noChangeArrowheads="1"/>
          </p:cNvSpPr>
          <p:nvPr/>
        </p:nvSpPr>
        <p:spPr bwMode="auto">
          <a:xfrm>
            <a:off x="3417888" y="1063625"/>
            <a:ext cx="23082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000000"/>
                </a:solidFill>
              </a:rPr>
              <a:t>Move one atom</a:t>
            </a:r>
          </a:p>
        </p:txBody>
      </p:sp>
      <p:sp>
        <p:nvSpPr>
          <p:cNvPr id="79876"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79877"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798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89868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structure</a:t>
            </a:r>
          </a:p>
        </p:txBody>
      </p:sp>
      <p:sp>
        <p:nvSpPr>
          <p:cNvPr id="80899"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Intensity sum: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p>
        </p:txBody>
      </p:sp>
      <p:sp>
        <p:nvSpPr>
          <p:cNvPr id="80900"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0901"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23123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structure</a:t>
            </a:r>
          </a:p>
        </p:txBody>
      </p:sp>
      <p:sp>
        <p:nvSpPr>
          <p:cNvPr id="81923"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Coherent sum: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sp>
        <p:nvSpPr>
          <p:cNvPr id="8192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192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19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08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osaic_00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0.8</a:t>
            </a:r>
            <a:r>
              <a:rPr lang="en-US" altLang="en-US" smtClean="0">
                <a:solidFill>
                  <a:schemeClr val="bg1"/>
                </a:solidFill>
                <a:cs typeface="Arial" charset="0"/>
              </a:rPr>
              <a:t>º</a:t>
            </a:r>
          </a:p>
        </p:txBody>
      </p:sp>
    </p:spTree>
    <p:extLst>
      <p:ext uri="{BB962C8B-B14F-4D97-AF65-F5344CB8AC3E}">
        <p14:creationId xmlns:p14="http://schemas.microsoft.com/office/powerpoint/2010/main" val="441593179"/>
      </p:ext>
    </p:extLst>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structure</a:t>
            </a:r>
          </a:p>
        </p:txBody>
      </p:sp>
      <p:sp>
        <p:nvSpPr>
          <p:cNvPr id="82947"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 – coherent difference: (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sp>
        <p:nvSpPr>
          <p:cNvPr id="8294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294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29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5839000"/>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one atom</a:t>
            </a:r>
          </a:p>
        </p:txBody>
      </p:sp>
      <p:sp>
        <p:nvSpPr>
          <p:cNvPr id="83971"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Intensity sum: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p>
        </p:txBody>
      </p:sp>
      <p:sp>
        <p:nvSpPr>
          <p:cNvPr id="8397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397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39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28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663444"/>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two ½ atoms</a:t>
            </a:r>
          </a:p>
        </p:txBody>
      </p:sp>
      <p:sp>
        <p:nvSpPr>
          <p:cNvPr id="8499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499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49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Coherent sum: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spTree>
    <p:extLst>
      <p:ext uri="{BB962C8B-B14F-4D97-AF65-F5344CB8AC3E}">
        <p14:creationId xmlns:p14="http://schemas.microsoft.com/office/powerpoint/2010/main" val="574245411"/>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one atom</a:t>
            </a:r>
          </a:p>
        </p:txBody>
      </p:sp>
      <p:sp>
        <p:nvSpPr>
          <p:cNvPr id="8601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602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602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 – coherent difference: (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spTree>
    <p:extLst>
      <p:ext uri="{BB962C8B-B14F-4D97-AF65-F5344CB8AC3E}">
        <p14:creationId xmlns:p14="http://schemas.microsoft.com/office/powerpoint/2010/main" val="248104599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structure</a:t>
            </a:r>
          </a:p>
        </p:txBody>
      </p:sp>
      <p:sp>
        <p:nvSpPr>
          <p:cNvPr id="87043"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 – coherent difference: (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sp>
        <p:nvSpPr>
          <p:cNvPr id="8704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704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70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03191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lattice</a:t>
            </a:r>
          </a:p>
        </p:txBody>
      </p:sp>
      <p:sp>
        <p:nvSpPr>
          <p:cNvPr id="8806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806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880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Intensity sum: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p>
        </p:txBody>
      </p:sp>
    </p:spTree>
    <p:extLst>
      <p:ext uri="{BB962C8B-B14F-4D97-AF65-F5344CB8AC3E}">
        <p14:creationId xmlns:p14="http://schemas.microsoft.com/office/powerpoint/2010/main" val="2621619895"/>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89091"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89092"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89093" name="Text Box 4"/>
          <p:cNvSpPr txBox="1">
            <a:spLocks noChangeArrowheads="1"/>
          </p:cNvSpPr>
          <p:nvPr/>
        </p:nvSpPr>
        <p:spPr bwMode="auto">
          <a:xfrm>
            <a:off x="2954338" y="1063625"/>
            <a:ext cx="32353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Intensity sum: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p>
        </p:txBody>
      </p:sp>
      <p:pic>
        <p:nvPicPr>
          <p:cNvPr id="890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68244"/>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011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011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0117" name="Text Box 4"/>
          <p:cNvSpPr txBox="1">
            <a:spLocks noChangeArrowheads="1"/>
          </p:cNvSpPr>
          <p:nvPr/>
        </p:nvSpPr>
        <p:spPr bwMode="auto">
          <a:xfrm>
            <a:off x="2838450" y="1063625"/>
            <a:ext cx="34671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Coherent sum: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pic>
        <p:nvPicPr>
          <p:cNvPr id="901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5082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113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114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1141"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 – coherent difference: (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pic>
        <p:nvPicPr>
          <p:cNvPr id="911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57342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216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216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2165" name="Text Box 4"/>
          <p:cNvSpPr txBox="1">
            <a:spLocks noChangeArrowheads="1"/>
          </p:cNvSpPr>
          <p:nvPr/>
        </p:nvSpPr>
        <p:spPr bwMode="auto">
          <a:xfrm>
            <a:off x="2478088" y="1063625"/>
            <a:ext cx="41878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Intensity: random fluctuations</a:t>
            </a:r>
            <a:endParaRPr lang="en-US" altLang="en-US" sz="2400" baseline="30000" smtClean="0">
              <a:solidFill>
                <a:srgbClr val="000000"/>
              </a:solidFill>
            </a:endParaRPr>
          </a:p>
        </p:txBody>
      </p:sp>
      <p:pic>
        <p:nvPicPr>
          <p:cNvPr id="921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2576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osaic_0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1.0</a:t>
            </a:r>
            <a:r>
              <a:rPr lang="en-US" altLang="en-US" smtClean="0">
                <a:solidFill>
                  <a:schemeClr val="bg1"/>
                </a:solidFill>
                <a:cs typeface="Arial" charset="0"/>
              </a:rPr>
              <a:t>º</a:t>
            </a:r>
          </a:p>
        </p:txBody>
      </p:sp>
    </p:spTree>
    <p:extLst>
      <p:ext uri="{BB962C8B-B14F-4D97-AF65-F5344CB8AC3E}">
        <p14:creationId xmlns:p14="http://schemas.microsoft.com/office/powerpoint/2010/main" val="3052548252"/>
      </p:ext>
    </p:extLst>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318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318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3189" name="Text Box 4"/>
          <p:cNvSpPr txBox="1">
            <a:spLocks noChangeArrowheads="1"/>
          </p:cNvSpPr>
          <p:nvPr/>
        </p:nvSpPr>
        <p:spPr bwMode="auto">
          <a:xfrm>
            <a:off x="2101850" y="1063625"/>
            <a:ext cx="49403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Intensity sum: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3</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4</a:t>
            </a:r>
            <a:r>
              <a:rPr lang="en-US" altLang="en-US" sz="2400" baseline="30000" smtClean="0">
                <a:solidFill>
                  <a:srgbClr val="000000"/>
                </a:solidFill>
              </a:rPr>
              <a:t>2</a:t>
            </a:r>
            <a:r>
              <a:rPr lang="en-US" altLang="en-US" sz="2400" smtClean="0">
                <a:solidFill>
                  <a:srgbClr val="000000"/>
                </a:solidFill>
              </a:rPr>
              <a:t>+ …</a:t>
            </a:r>
          </a:p>
          <a:p>
            <a:pPr algn="ctr" eaLnBrk="1" fontAlgn="base" hangingPunct="1">
              <a:spcBef>
                <a:spcPct val="0"/>
              </a:spcBef>
              <a:spcAft>
                <a:spcPct val="0"/>
              </a:spcAft>
            </a:pPr>
            <a:endParaRPr lang="en-US" altLang="en-US" sz="2400" baseline="30000" smtClean="0">
              <a:solidFill>
                <a:srgbClr val="000000"/>
              </a:solidFill>
            </a:endParaRPr>
          </a:p>
        </p:txBody>
      </p:sp>
      <p:pic>
        <p:nvPicPr>
          <p:cNvPr id="931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66850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4211"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4212"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4213" name="Text Box 4"/>
          <p:cNvSpPr txBox="1">
            <a:spLocks noChangeArrowheads="1"/>
          </p:cNvSpPr>
          <p:nvPr/>
        </p:nvSpPr>
        <p:spPr bwMode="auto">
          <a:xfrm>
            <a:off x="1704975" y="1063625"/>
            <a:ext cx="57340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Random fluctuations - Coherent average</a:t>
            </a:r>
            <a:endParaRPr lang="en-US" altLang="en-US" sz="2400" baseline="30000" smtClean="0">
              <a:solidFill>
                <a:srgbClr val="000000"/>
              </a:solidFill>
            </a:endParaRPr>
          </a:p>
        </p:txBody>
      </p:sp>
      <p:pic>
        <p:nvPicPr>
          <p:cNvPr id="942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0823"/>
      </p:ext>
    </p:extLst>
  </p:cSld>
  <p:clrMapOvr>
    <a:masterClrMapping/>
  </p:clrMapOvr>
  <p:transition spd="slow"/>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5235"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5236"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5237" name="Text Box 4"/>
          <p:cNvSpPr txBox="1">
            <a:spLocks noChangeArrowheads="1"/>
          </p:cNvSpPr>
          <p:nvPr/>
        </p:nvSpPr>
        <p:spPr bwMode="auto">
          <a:xfrm>
            <a:off x="0" y="979488"/>
            <a:ext cx="9144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Incoherent-coherent difference: </a:t>
            </a:r>
          </a:p>
          <a:p>
            <a:pPr algn="ctr" eaLnBrk="1" fontAlgn="base" hangingPunct="1">
              <a:spcBef>
                <a:spcPct val="0"/>
              </a:spcBef>
              <a:spcAft>
                <a:spcPct val="0"/>
              </a:spcAft>
            </a:pPr>
            <a:r>
              <a:rPr lang="en-US" altLang="en-US" sz="2400" smtClean="0">
                <a:solidFill>
                  <a:srgbClr val="000000"/>
                </a:solidFill>
              </a:rPr>
              <a:t>(F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3</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4</a:t>
            </a:r>
            <a:r>
              <a:rPr lang="en-US" altLang="en-US" sz="2400" baseline="30000" smtClean="0">
                <a:solidFill>
                  <a:srgbClr val="000000"/>
                </a:solidFill>
              </a:rPr>
              <a:t>2</a:t>
            </a:r>
            <a:r>
              <a:rPr lang="en-US" altLang="en-US" sz="2400" smtClean="0">
                <a:solidFill>
                  <a:srgbClr val="000000"/>
                </a:solidFill>
              </a:rPr>
              <a:t>+ …)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+F</a:t>
            </a:r>
            <a:r>
              <a:rPr lang="en-US" altLang="en-US" sz="2400" baseline="-25000" smtClean="0">
                <a:solidFill>
                  <a:srgbClr val="000000"/>
                </a:solidFill>
              </a:rPr>
              <a:t>3</a:t>
            </a:r>
            <a:r>
              <a:rPr lang="en-US" altLang="en-US" sz="2400" smtClean="0">
                <a:solidFill>
                  <a:srgbClr val="000000"/>
                </a:solidFill>
              </a:rPr>
              <a:t>+F</a:t>
            </a:r>
            <a:r>
              <a:rPr lang="en-US" altLang="en-US" sz="2400" baseline="-25000" smtClean="0">
                <a:solidFill>
                  <a:srgbClr val="000000"/>
                </a:solidFill>
              </a:rPr>
              <a:t>4</a:t>
            </a:r>
            <a:r>
              <a:rPr lang="en-US" altLang="en-US" sz="2400" smtClean="0">
                <a:solidFill>
                  <a:srgbClr val="000000"/>
                </a:solidFill>
              </a:rPr>
              <a:t>+ …)</a:t>
            </a:r>
            <a:r>
              <a:rPr lang="en-US" altLang="en-US" sz="2400" baseline="30000" smtClean="0">
                <a:solidFill>
                  <a:srgbClr val="000000"/>
                </a:solidFill>
              </a:rPr>
              <a:t>2</a:t>
            </a:r>
          </a:p>
          <a:p>
            <a:pPr algn="ctr" eaLnBrk="1" fontAlgn="base" hangingPunct="1">
              <a:spcBef>
                <a:spcPct val="0"/>
              </a:spcBef>
              <a:spcAft>
                <a:spcPct val="0"/>
              </a:spcAft>
            </a:pPr>
            <a:endParaRPr lang="en-US" altLang="en-US" sz="2400" baseline="30000" smtClean="0">
              <a:solidFill>
                <a:srgbClr val="000000"/>
              </a:solidFill>
            </a:endParaRPr>
          </a:p>
        </p:txBody>
      </p:sp>
      <p:pic>
        <p:nvPicPr>
          <p:cNvPr id="952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530830"/>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one atom</a:t>
            </a:r>
          </a:p>
        </p:txBody>
      </p:sp>
      <p:sp>
        <p:nvSpPr>
          <p:cNvPr id="96259"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6260"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pic>
        <p:nvPicPr>
          <p:cNvPr id="962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4"/>
          <p:cNvSpPr txBox="1">
            <a:spLocks noChangeArrowheads="1"/>
          </p:cNvSpPr>
          <p:nvPr/>
        </p:nvSpPr>
        <p:spPr bwMode="auto">
          <a:xfrm>
            <a:off x="574675" y="1063625"/>
            <a:ext cx="7994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 – coherent difference: ( 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a:t>
            </a:r>
            <a:r>
              <a:rPr lang="en-US" altLang="en-US" sz="2400" baseline="30000" smtClean="0">
                <a:solidFill>
                  <a:srgbClr val="000000"/>
                </a:solidFill>
              </a:rPr>
              <a:t>2</a:t>
            </a:r>
          </a:p>
        </p:txBody>
      </p:sp>
    </p:spTree>
    <p:extLst>
      <p:ext uri="{BB962C8B-B14F-4D97-AF65-F5344CB8AC3E}">
        <p14:creationId xmlns:p14="http://schemas.microsoft.com/office/powerpoint/2010/main" val="105330231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7283"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7284"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7285" name="Text Box 4"/>
          <p:cNvSpPr txBox="1">
            <a:spLocks noChangeArrowheads="1"/>
          </p:cNvSpPr>
          <p:nvPr/>
        </p:nvSpPr>
        <p:spPr bwMode="auto">
          <a:xfrm>
            <a:off x="0" y="979488"/>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“Dilatation” movements</a:t>
            </a:r>
            <a:endParaRPr lang="en-US" altLang="en-US" sz="2400" baseline="30000" smtClean="0">
              <a:solidFill>
                <a:srgbClr val="000000"/>
              </a:solidFill>
            </a:endParaRPr>
          </a:p>
          <a:p>
            <a:pPr algn="ctr" eaLnBrk="1" fontAlgn="base" hangingPunct="1">
              <a:spcBef>
                <a:spcPct val="0"/>
              </a:spcBef>
              <a:spcAft>
                <a:spcPct val="0"/>
              </a:spcAft>
            </a:pPr>
            <a:endParaRPr lang="en-US" altLang="en-US" sz="2400" baseline="30000" smtClean="0">
              <a:solidFill>
                <a:srgbClr val="000000"/>
              </a:solidFill>
            </a:endParaRPr>
          </a:p>
        </p:txBody>
      </p:sp>
      <p:pic>
        <p:nvPicPr>
          <p:cNvPr id="972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048770"/>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ChangeArrowheads="1"/>
          </p:cNvSpPr>
          <p:nvPr/>
        </p:nvSpPr>
        <p:spPr bwMode="auto">
          <a:xfrm>
            <a:off x="90488"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4400" smtClean="0">
                <a:solidFill>
                  <a:srgbClr val="000000"/>
                </a:solidFill>
              </a:rPr>
              <a:t>Total scattering from a crystal</a:t>
            </a:r>
          </a:p>
        </p:txBody>
      </p:sp>
      <p:sp>
        <p:nvSpPr>
          <p:cNvPr id="98307"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sample</a:t>
            </a:r>
          </a:p>
        </p:txBody>
      </p:sp>
      <p:sp>
        <p:nvSpPr>
          <p:cNvPr id="98308"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mtClean="0">
                <a:solidFill>
                  <a:srgbClr val="000000"/>
                </a:solidFill>
              </a:rPr>
              <a:t>detector</a:t>
            </a:r>
          </a:p>
        </p:txBody>
      </p:sp>
      <p:sp>
        <p:nvSpPr>
          <p:cNvPr id="98309" name="Text Box 4"/>
          <p:cNvSpPr txBox="1">
            <a:spLocks noChangeArrowheads="1"/>
          </p:cNvSpPr>
          <p:nvPr/>
        </p:nvSpPr>
        <p:spPr bwMode="auto">
          <a:xfrm>
            <a:off x="0" y="979488"/>
            <a:ext cx="91440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2400" smtClean="0">
                <a:solidFill>
                  <a:srgbClr val="000000"/>
                </a:solidFill>
              </a:rPr>
              <a:t>Incoherent-coherent difference: </a:t>
            </a:r>
          </a:p>
          <a:p>
            <a:pPr algn="ctr" eaLnBrk="1" fontAlgn="base" hangingPunct="1">
              <a:spcBef>
                <a:spcPct val="0"/>
              </a:spcBef>
              <a:spcAft>
                <a:spcPct val="0"/>
              </a:spcAft>
            </a:pPr>
            <a:r>
              <a:rPr lang="en-US" altLang="en-US" sz="2400" smtClean="0">
                <a:solidFill>
                  <a:srgbClr val="000000"/>
                </a:solidFill>
              </a:rPr>
              <a:t>(F</a:t>
            </a:r>
            <a:r>
              <a:rPr lang="en-US" altLang="en-US" sz="2400" baseline="-25000" smtClean="0">
                <a:solidFill>
                  <a:srgbClr val="000000"/>
                </a:solidFill>
              </a:rPr>
              <a:t>1</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2</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3</a:t>
            </a:r>
            <a:r>
              <a:rPr lang="en-US" altLang="en-US" sz="2400" baseline="30000" smtClean="0">
                <a:solidFill>
                  <a:srgbClr val="000000"/>
                </a:solidFill>
              </a:rPr>
              <a:t>2</a:t>
            </a:r>
            <a:r>
              <a:rPr lang="en-US" altLang="en-US" sz="2400" smtClean="0">
                <a:solidFill>
                  <a:srgbClr val="000000"/>
                </a:solidFill>
              </a:rPr>
              <a:t>+F</a:t>
            </a:r>
            <a:r>
              <a:rPr lang="en-US" altLang="en-US" sz="2400" baseline="-25000" smtClean="0">
                <a:solidFill>
                  <a:srgbClr val="000000"/>
                </a:solidFill>
              </a:rPr>
              <a:t>4</a:t>
            </a:r>
            <a:r>
              <a:rPr lang="en-US" altLang="en-US" sz="2400" baseline="30000" smtClean="0">
                <a:solidFill>
                  <a:srgbClr val="000000"/>
                </a:solidFill>
              </a:rPr>
              <a:t>2</a:t>
            </a:r>
            <a:r>
              <a:rPr lang="en-US" altLang="en-US" sz="2400" smtClean="0">
                <a:solidFill>
                  <a:srgbClr val="000000"/>
                </a:solidFill>
              </a:rPr>
              <a:t>+ …) - (F</a:t>
            </a:r>
            <a:r>
              <a:rPr lang="en-US" altLang="en-US" sz="2400" baseline="-25000" smtClean="0">
                <a:solidFill>
                  <a:srgbClr val="000000"/>
                </a:solidFill>
              </a:rPr>
              <a:t>1</a:t>
            </a:r>
            <a:r>
              <a:rPr lang="en-US" altLang="en-US" sz="2400" smtClean="0">
                <a:solidFill>
                  <a:srgbClr val="000000"/>
                </a:solidFill>
              </a:rPr>
              <a:t>+F</a:t>
            </a:r>
            <a:r>
              <a:rPr lang="en-US" altLang="en-US" sz="2400" baseline="-25000" smtClean="0">
                <a:solidFill>
                  <a:srgbClr val="000000"/>
                </a:solidFill>
              </a:rPr>
              <a:t>2</a:t>
            </a:r>
            <a:r>
              <a:rPr lang="en-US" altLang="en-US" sz="2400" smtClean="0">
                <a:solidFill>
                  <a:srgbClr val="000000"/>
                </a:solidFill>
              </a:rPr>
              <a:t>+F</a:t>
            </a:r>
            <a:r>
              <a:rPr lang="en-US" altLang="en-US" sz="2400" baseline="-25000" smtClean="0">
                <a:solidFill>
                  <a:srgbClr val="000000"/>
                </a:solidFill>
              </a:rPr>
              <a:t>3</a:t>
            </a:r>
            <a:r>
              <a:rPr lang="en-US" altLang="en-US" sz="2400" smtClean="0">
                <a:solidFill>
                  <a:srgbClr val="000000"/>
                </a:solidFill>
              </a:rPr>
              <a:t>+F</a:t>
            </a:r>
            <a:r>
              <a:rPr lang="en-US" altLang="en-US" sz="2400" baseline="-25000" smtClean="0">
                <a:solidFill>
                  <a:srgbClr val="000000"/>
                </a:solidFill>
              </a:rPr>
              <a:t>4</a:t>
            </a:r>
            <a:r>
              <a:rPr lang="en-US" altLang="en-US" sz="2400" smtClean="0">
                <a:solidFill>
                  <a:srgbClr val="000000"/>
                </a:solidFill>
              </a:rPr>
              <a:t>+ …)</a:t>
            </a:r>
            <a:r>
              <a:rPr lang="en-US" altLang="en-US" sz="2400" baseline="30000" smtClean="0">
                <a:solidFill>
                  <a:srgbClr val="000000"/>
                </a:solidFill>
              </a:rPr>
              <a:t>2</a:t>
            </a:r>
          </a:p>
          <a:p>
            <a:pPr algn="ctr" eaLnBrk="1" fontAlgn="base" hangingPunct="1">
              <a:spcBef>
                <a:spcPct val="0"/>
              </a:spcBef>
              <a:spcAft>
                <a:spcPct val="0"/>
              </a:spcAft>
            </a:pPr>
            <a:endParaRPr lang="en-US" altLang="en-US" sz="2400" baseline="30000" smtClean="0">
              <a:solidFill>
                <a:srgbClr val="000000"/>
              </a:solidFill>
            </a:endParaRPr>
          </a:p>
        </p:txBody>
      </p:sp>
      <p:pic>
        <p:nvPicPr>
          <p:cNvPr id="983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208332"/>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z="3600" smtClean="0"/>
              <a:t>Super-cell formalism for diffuse scatter</a:t>
            </a:r>
          </a:p>
        </p:txBody>
      </p:sp>
      <p:sp>
        <p:nvSpPr>
          <p:cNvPr id="3075" name="Rectangle 3"/>
          <p:cNvSpPr>
            <a:spLocks noChangeArrowheads="1"/>
          </p:cNvSpPr>
          <p:nvPr/>
        </p:nvSpPr>
        <p:spPr bwMode="auto">
          <a:xfrm>
            <a:off x="4083050" y="2119313"/>
            <a:ext cx="914400"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nvGrpSpPr>
          <p:cNvPr id="84996" name="Group 4"/>
          <p:cNvGrpSpPr>
            <a:grpSpLocks/>
          </p:cNvGrpSpPr>
          <p:nvPr/>
        </p:nvGrpSpPr>
        <p:grpSpPr bwMode="auto">
          <a:xfrm>
            <a:off x="4343400" y="2022475"/>
            <a:ext cx="720725" cy="957263"/>
            <a:chOff x="2736" y="1274"/>
            <a:chExt cx="454" cy="603"/>
          </a:xfrm>
        </p:grpSpPr>
        <p:sp>
          <p:nvSpPr>
            <p:cNvPr id="3089" name="Oval 5"/>
            <p:cNvSpPr>
              <a:spLocks noChangeArrowheads="1"/>
            </p:cNvSpPr>
            <p:nvPr/>
          </p:nvSpPr>
          <p:spPr bwMode="auto">
            <a:xfrm>
              <a:off x="2778"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0" name="Oval 6"/>
            <p:cNvSpPr>
              <a:spLocks noChangeArrowheads="1"/>
            </p:cNvSpPr>
            <p:nvPr/>
          </p:nvSpPr>
          <p:spPr bwMode="auto">
            <a:xfrm>
              <a:off x="2736"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1" name="Oval 7"/>
            <p:cNvSpPr>
              <a:spLocks noChangeArrowheads="1"/>
            </p:cNvSpPr>
            <p:nvPr/>
          </p:nvSpPr>
          <p:spPr bwMode="auto">
            <a:xfrm>
              <a:off x="2811"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2" name="Oval 8"/>
            <p:cNvSpPr>
              <a:spLocks noChangeArrowheads="1"/>
            </p:cNvSpPr>
            <p:nvPr/>
          </p:nvSpPr>
          <p:spPr bwMode="auto">
            <a:xfrm>
              <a:off x="2803"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3" name="Oval 9"/>
            <p:cNvSpPr>
              <a:spLocks noChangeArrowheads="1"/>
            </p:cNvSpPr>
            <p:nvPr/>
          </p:nvSpPr>
          <p:spPr bwMode="auto">
            <a:xfrm>
              <a:off x="3081"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4" name="Oval 10"/>
            <p:cNvSpPr>
              <a:spLocks noChangeArrowheads="1"/>
            </p:cNvSpPr>
            <p:nvPr/>
          </p:nvSpPr>
          <p:spPr bwMode="auto">
            <a:xfrm>
              <a:off x="3020"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5" name="Oval 11"/>
            <p:cNvSpPr>
              <a:spLocks noChangeArrowheads="1"/>
            </p:cNvSpPr>
            <p:nvPr/>
          </p:nvSpPr>
          <p:spPr bwMode="auto">
            <a:xfrm>
              <a:off x="2979"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3096" name="Oval 12"/>
            <p:cNvSpPr>
              <a:spLocks noChangeArrowheads="1"/>
            </p:cNvSpPr>
            <p:nvPr/>
          </p:nvSpPr>
          <p:spPr bwMode="auto">
            <a:xfrm>
              <a:off x="3161"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85005" name="Group 13"/>
          <p:cNvGrpSpPr>
            <a:grpSpLocks/>
          </p:cNvGrpSpPr>
          <p:nvPr/>
        </p:nvGrpSpPr>
        <p:grpSpPr bwMode="auto">
          <a:xfrm>
            <a:off x="490538" y="3810000"/>
            <a:ext cx="8059737" cy="2835275"/>
            <a:chOff x="309" y="2400"/>
            <a:chExt cx="5077" cy="1786"/>
          </a:xfrm>
        </p:grpSpPr>
        <p:grpSp>
          <p:nvGrpSpPr>
            <p:cNvPr id="3078" name="Group 14"/>
            <p:cNvGrpSpPr>
              <a:grpSpLocks/>
            </p:cNvGrpSpPr>
            <p:nvPr/>
          </p:nvGrpSpPr>
          <p:grpSpPr bwMode="auto">
            <a:xfrm>
              <a:off x="309" y="2400"/>
              <a:ext cx="5077" cy="1786"/>
              <a:chOff x="213" y="2304"/>
              <a:chExt cx="5077" cy="1786"/>
            </a:xfrm>
          </p:grpSpPr>
          <p:sp>
            <p:nvSpPr>
              <p:cNvPr id="3085" name="Line 15"/>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6" name="Line 16"/>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7" name="Text Box 17"/>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rPr>
                  <a:t>sin</a:t>
                </a:r>
                <a:r>
                  <a:rPr lang="el-GR" altLang="en-US">
                    <a:solidFill>
                      <a:srgbClr val="000000"/>
                    </a:solidFill>
                    <a:cs typeface="Arial" pitchFamily="34" charset="0"/>
                  </a:rPr>
                  <a:t>θ</a:t>
                </a:r>
                <a:r>
                  <a:rPr lang="en-US" altLang="en-US">
                    <a:solidFill>
                      <a:srgbClr val="000000"/>
                    </a:solidFill>
                  </a:rPr>
                  <a:t>/</a:t>
                </a:r>
                <a:r>
                  <a:rPr lang="el-GR" altLang="en-US">
                    <a:solidFill>
                      <a:srgbClr val="000000"/>
                    </a:solidFill>
                    <a:cs typeface="Arial" pitchFamily="34" charset="0"/>
                  </a:rPr>
                  <a:t>λ</a:t>
                </a:r>
              </a:p>
            </p:txBody>
          </p:sp>
          <p:sp>
            <p:nvSpPr>
              <p:cNvPr id="3088" name="Text Box 18"/>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intensity (F</a:t>
                </a:r>
                <a:r>
                  <a:rPr lang="en-US" altLang="en-US" sz="2400" baseline="30000">
                    <a:solidFill>
                      <a:srgbClr val="000000"/>
                    </a:solidFill>
                  </a:rPr>
                  <a:t>2</a:t>
                </a:r>
                <a:r>
                  <a:rPr lang="en-US" altLang="en-US" sz="2400">
                    <a:solidFill>
                      <a:srgbClr val="000000"/>
                    </a:solidFill>
                  </a:rPr>
                  <a:t>)</a:t>
                </a:r>
              </a:p>
            </p:txBody>
          </p:sp>
        </p:grpSp>
        <p:sp>
          <p:nvSpPr>
            <p:cNvPr id="3079" name="Line 19"/>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0" name="Line 20"/>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1" name="Line 21"/>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2" name="Line 22"/>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3" name="Line 23"/>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084" name="Line 24"/>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269530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z="3600" smtClean="0"/>
              <a:t>Super-cell formalism for diffuse scatter</a:t>
            </a:r>
          </a:p>
        </p:txBody>
      </p:sp>
      <p:grpSp>
        <p:nvGrpSpPr>
          <p:cNvPr id="4099" name="Group 3"/>
          <p:cNvGrpSpPr>
            <a:grpSpLocks/>
          </p:cNvGrpSpPr>
          <p:nvPr/>
        </p:nvGrpSpPr>
        <p:grpSpPr bwMode="auto">
          <a:xfrm>
            <a:off x="425450" y="2019300"/>
            <a:ext cx="8294688" cy="1014413"/>
            <a:chOff x="287" y="1560"/>
            <a:chExt cx="5225" cy="639"/>
          </a:xfrm>
        </p:grpSpPr>
        <p:grpSp>
          <p:nvGrpSpPr>
            <p:cNvPr id="4112" name="Group 4"/>
            <p:cNvGrpSpPr>
              <a:grpSpLocks/>
            </p:cNvGrpSpPr>
            <p:nvPr/>
          </p:nvGrpSpPr>
          <p:grpSpPr bwMode="auto">
            <a:xfrm>
              <a:off x="287" y="1561"/>
              <a:ext cx="618" cy="637"/>
              <a:chOff x="978" y="1816"/>
              <a:chExt cx="618" cy="637"/>
            </a:xfrm>
          </p:grpSpPr>
          <p:sp>
            <p:nvSpPr>
              <p:cNvPr id="4193" name="Rectangle 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4" name="Oval 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5" name="Oval 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6" name="Oval 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7" name="Oval 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8" name="Oval 1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9" name="Oval 1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200" name="Oval 1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201" name="Oval 1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3" name="Group 14"/>
            <p:cNvGrpSpPr>
              <a:grpSpLocks/>
            </p:cNvGrpSpPr>
            <p:nvPr/>
          </p:nvGrpSpPr>
          <p:grpSpPr bwMode="auto">
            <a:xfrm>
              <a:off x="863" y="1562"/>
              <a:ext cx="618" cy="637"/>
              <a:chOff x="978" y="1816"/>
              <a:chExt cx="618" cy="637"/>
            </a:xfrm>
          </p:grpSpPr>
          <p:sp>
            <p:nvSpPr>
              <p:cNvPr id="4184" name="Rectangle 1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5" name="Oval 1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6" name="Oval 1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7" name="Oval 1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8" name="Oval 1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9" name="Oval 2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0" name="Oval 2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1" name="Oval 2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92" name="Oval 2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4" name="Group 24"/>
            <p:cNvGrpSpPr>
              <a:grpSpLocks/>
            </p:cNvGrpSpPr>
            <p:nvPr/>
          </p:nvGrpSpPr>
          <p:grpSpPr bwMode="auto">
            <a:xfrm>
              <a:off x="1439" y="1562"/>
              <a:ext cx="618" cy="637"/>
              <a:chOff x="978" y="1816"/>
              <a:chExt cx="618" cy="637"/>
            </a:xfrm>
          </p:grpSpPr>
          <p:sp>
            <p:nvSpPr>
              <p:cNvPr id="4175" name="Rectangle 2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6" name="Oval 2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7" name="Oval 2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8" name="Oval 2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9" name="Oval 2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0" name="Oval 3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1" name="Oval 3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2" name="Oval 3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83" name="Oval 3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5" name="Group 34"/>
            <p:cNvGrpSpPr>
              <a:grpSpLocks/>
            </p:cNvGrpSpPr>
            <p:nvPr/>
          </p:nvGrpSpPr>
          <p:grpSpPr bwMode="auto">
            <a:xfrm>
              <a:off x="2015" y="1562"/>
              <a:ext cx="618" cy="637"/>
              <a:chOff x="978" y="1816"/>
              <a:chExt cx="618" cy="637"/>
            </a:xfrm>
          </p:grpSpPr>
          <p:sp>
            <p:nvSpPr>
              <p:cNvPr id="4166" name="Rectangle 3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7" name="Oval 3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8" name="Oval 3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9" name="Oval 3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0" name="Oval 3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1" name="Oval 4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2" name="Oval 4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3" name="Oval 4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74" name="Oval 4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6" name="Group 44"/>
            <p:cNvGrpSpPr>
              <a:grpSpLocks/>
            </p:cNvGrpSpPr>
            <p:nvPr/>
          </p:nvGrpSpPr>
          <p:grpSpPr bwMode="auto">
            <a:xfrm>
              <a:off x="2591" y="1562"/>
              <a:ext cx="618" cy="637"/>
              <a:chOff x="978" y="1816"/>
              <a:chExt cx="618" cy="637"/>
            </a:xfrm>
          </p:grpSpPr>
          <p:sp>
            <p:nvSpPr>
              <p:cNvPr id="4157" name="Rectangle 4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8" name="Oval 4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9" name="Oval 4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0" name="Oval 4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1" name="Oval 4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2" name="Oval 5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3" name="Oval 5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4" name="Oval 5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65" name="Oval 5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7" name="Group 54"/>
            <p:cNvGrpSpPr>
              <a:grpSpLocks/>
            </p:cNvGrpSpPr>
            <p:nvPr/>
          </p:nvGrpSpPr>
          <p:grpSpPr bwMode="auto">
            <a:xfrm>
              <a:off x="3167" y="1562"/>
              <a:ext cx="618" cy="637"/>
              <a:chOff x="978" y="1816"/>
              <a:chExt cx="618" cy="637"/>
            </a:xfrm>
          </p:grpSpPr>
          <p:sp>
            <p:nvSpPr>
              <p:cNvPr id="4148" name="Rectangle 5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9" name="Oval 5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0" name="Oval 5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1" name="Oval 5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2" name="Oval 5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3" name="Oval 6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4" name="Oval 6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5" name="Oval 6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56" name="Oval 6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8" name="Group 64"/>
            <p:cNvGrpSpPr>
              <a:grpSpLocks/>
            </p:cNvGrpSpPr>
            <p:nvPr/>
          </p:nvGrpSpPr>
          <p:grpSpPr bwMode="auto">
            <a:xfrm>
              <a:off x="3742" y="1562"/>
              <a:ext cx="618" cy="637"/>
              <a:chOff x="978" y="1816"/>
              <a:chExt cx="618" cy="637"/>
            </a:xfrm>
          </p:grpSpPr>
          <p:sp>
            <p:nvSpPr>
              <p:cNvPr id="4139" name="Rectangle 6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0" name="Oval 6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1" name="Oval 6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2" name="Oval 6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3" name="Oval 6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4" name="Oval 7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5" name="Oval 7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6" name="Oval 7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47" name="Oval 7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19" name="Group 74"/>
            <p:cNvGrpSpPr>
              <a:grpSpLocks/>
            </p:cNvGrpSpPr>
            <p:nvPr/>
          </p:nvGrpSpPr>
          <p:grpSpPr bwMode="auto">
            <a:xfrm>
              <a:off x="4318" y="1561"/>
              <a:ext cx="618" cy="637"/>
              <a:chOff x="978" y="1816"/>
              <a:chExt cx="618" cy="637"/>
            </a:xfrm>
          </p:grpSpPr>
          <p:sp>
            <p:nvSpPr>
              <p:cNvPr id="4130" name="Rectangle 7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1" name="Oval 7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2" name="Oval 7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3" name="Oval 7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4" name="Oval 7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5" name="Oval 8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6" name="Oval 8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7" name="Oval 8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38" name="Oval 8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4120" name="Group 84"/>
            <p:cNvGrpSpPr>
              <a:grpSpLocks/>
            </p:cNvGrpSpPr>
            <p:nvPr/>
          </p:nvGrpSpPr>
          <p:grpSpPr bwMode="auto">
            <a:xfrm>
              <a:off x="4894" y="1560"/>
              <a:ext cx="618" cy="637"/>
              <a:chOff x="978" y="1816"/>
              <a:chExt cx="618" cy="637"/>
            </a:xfrm>
          </p:grpSpPr>
          <p:sp>
            <p:nvSpPr>
              <p:cNvPr id="4121" name="Rectangle 85"/>
              <p:cNvSpPr>
                <a:spLocks noChangeArrowheads="1"/>
              </p:cNvSpPr>
              <p:nvPr/>
            </p:nvSpPr>
            <p:spPr bwMode="auto">
              <a:xfrm>
                <a:off x="978" y="1877"/>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2" name="Oval 86"/>
              <p:cNvSpPr>
                <a:spLocks noChangeArrowheads="1"/>
              </p:cNvSpPr>
              <p:nvPr/>
            </p:nvSpPr>
            <p:spPr bwMode="auto">
              <a:xfrm>
                <a:off x="1184" y="18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3" name="Oval 87"/>
              <p:cNvSpPr>
                <a:spLocks noChangeArrowheads="1"/>
              </p:cNvSpPr>
              <p:nvPr/>
            </p:nvSpPr>
            <p:spPr bwMode="auto">
              <a:xfrm>
                <a:off x="1142" y="202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4" name="Oval 88"/>
              <p:cNvSpPr>
                <a:spLocks noChangeArrowheads="1"/>
              </p:cNvSpPr>
              <p:nvPr/>
            </p:nvSpPr>
            <p:spPr bwMode="auto">
              <a:xfrm>
                <a:off x="1217" y="239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5" name="Oval 89"/>
              <p:cNvSpPr>
                <a:spLocks noChangeArrowheads="1"/>
              </p:cNvSpPr>
              <p:nvPr/>
            </p:nvSpPr>
            <p:spPr bwMode="auto">
              <a:xfrm>
                <a:off x="1209" y="218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6" name="Oval 90"/>
              <p:cNvSpPr>
                <a:spLocks noChangeArrowheads="1"/>
              </p:cNvSpPr>
              <p:nvPr/>
            </p:nvSpPr>
            <p:spPr bwMode="auto">
              <a:xfrm>
                <a:off x="1487" y="22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7" name="Oval 91"/>
              <p:cNvSpPr>
                <a:spLocks noChangeArrowheads="1"/>
              </p:cNvSpPr>
              <p:nvPr/>
            </p:nvSpPr>
            <p:spPr bwMode="auto">
              <a:xfrm>
                <a:off x="1426" y="19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8" name="Oval 92"/>
              <p:cNvSpPr>
                <a:spLocks noChangeArrowheads="1"/>
              </p:cNvSpPr>
              <p:nvPr/>
            </p:nvSpPr>
            <p:spPr bwMode="auto">
              <a:xfrm>
                <a:off x="1385" y="208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4129" name="Oval 93"/>
              <p:cNvSpPr>
                <a:spLocks noChangeArrowheads="1"/>
              </p:cNvSpPr>
              <p:nvPr/>
            </p:nvSpPr>
            <p:spPr bwMode="auto">
              <a:xfrm>
                <a:off x="1567" y="197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grpSp>
        <p:nvGrpSpPr>
          <p:cNvPr id="4100" name="Group 94"/>
          <p:cNvGrpSpPr>
            <a:grpSpLocks/>
          </p:cNvGrpSpPr>
          <p:nvPr/>
        </p:nvGrpSpPr>
        <p:grpSpPr bwMode="auto">
          <a:xfrm>
            <a:off x="490538" y="3810000"/>
            <a:ext cx="8059737" cy="2835275"/>
            <a:chOff x="309" y="2400"/>
            <a:chExt cx="5077" cy="1786"/>
          </a:xfrm>
        </p:grpSpPr>
        <p:grpSp>
          <p:nvGrpSpPr>
            <p:cNvPr id="4101" name="Group 95"/>
            <p:cNvGrpSpPr>
              <a:grpSpLocks/>
            </p:cNvGrpSpPr>
            <p:nvPr/>
          </p:nvGrpSpPr>
          <p:grpSpPr bwMode="auto">
            <a:xfrm>
              <a:off x="309" y="2400"/>
              <a:ext cx="5077" cy="1786"/>
              <a:chOff x="213" y="2304"/>
              <a:chExt cx="5077" cy="1786"/>
            </a:xfrm>
          </p:grpSpPr>
          <p:sp>
            <p:nvSpPr>
              <p:cNvPr id="4108" name="Line 96"/>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09" name="Line 97"/>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10" name="Text Box 98"/>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rPr>
                  <a:t>sin</a:t>
                </a:r>
                <a:r>
                  <a:rPr lang="el-GR" altLang="en-US">
                    <a:solidFill>
                      <a:srgbClr val="000000"/>
                    </a:solidFill>
                    <a:cs typeface="Arial" pitchFamily="34" charset="0"/>
                  </a:rPr>
                  <a:t>θ</a:t>
                </a:r>
                <a:r>
                  <a:rPr lang="en-US" altLang="en-US">
                    <a:solidFill>
                      <a:srgbClr val="000000"/>
                    </a:solidFill>
                  </a:rPr>
                  <a:t>/</a:t>
                </a:r>
                <a:r>
                  <a:rPr lang="el-GR" altLang="en-US">
                    <a:solidFill>
                      <a:srgbClr val="000000"/>
                    </a:solidFill>
                    <a:cs typeface="Arial" pitchFamily="34" charset="0"/>
                  </a:rPr>
                  <a:t>λ</a:t>
                </a:r>
              </a:p>
            </p:txBody>
          </p:sp>
          <p:sp>
            <p:nvSpPr>
              <p:cNvPr id="4111" name="Text Box 99"/>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intensity (F</a:t>
                </a:r>
                <a:r>
                  <a:rPr lang="en-US" altLang="en-US" sz="2400" baseline="30000">
                    <a:solidFill>
                      <a:srgbClr val="000000"/>
                    </a:solidFill>
                  </a:rPr>
                  <a:t>2</a:t>
                </a:r>
                <a:r>
                  <a:rPr lang="en-US" altLang="en-US" sz="2400">
                    <a:solidFill>
                      <a:srgbClr val="000000"/>
                    </a:solidFill>
                  </a:rPr>
                  <a:t>)</a:t>
                </a:r>
              </a:p>
            </p:txBody>
          </p:sp>
        </p:grpSp>
        <p:sp>
          <p:nvSpPr>
            <p:cNvPr id="4102" name="Line 100"/>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03" name="Line 101"/>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04" name="Line 102"/>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05" name="Line 103"/>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06" name="Line 104"/>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07" name="Line 105"/>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1365728191"/>
      </p:ext>
    </p:extLst>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tLang="en-US" sz="3600" smtClean="0"/>
              <a:t>Super-cell formalism for diffuse scatter</a:t>
            </a:r>
          </a:p>
        </p:txBody>
      </p:sp>
      <p:sp>
        <p:nvSpPr>
          <p:cNvPr id="5123" name="Oval 3"/>
          <p:cNvSpPr>
            <a:spLocks noChangeArrowheads="1"/>
          </p:cNvSpPr>
          <p:nvPr/>
        </p:nvSpPr>
        <p:spPr bwMode="auto">
          <a:xfrm>
            <a:off x="752475" y="20208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24" name="Oval 4"/>
          <p:cNvSpPr>
            <a:spLocks noChangeArrowheads="1"/>
          </p:cNvSpPr>
          <p:nvPr/>
        </p:nvSpPr>
        <p:spPr bwMode="auto">
          <a:xfrm>
            <a:off x="685800" y="23463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25" name="Oval 5"/>
          <p:cNvSpPr>
            <a:spLocks noChangeArrowheads="1"/>
          </p:cNvSpPr>
          <p:nvPr/>
        </p:nvSpPr>
        <p:spPr bwMode="auto">
          <a:xfrm>
            <a:off x="804863" y="29321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26" name="Oval 6"/>
          <p:cNvSpPr>
            <a:spLocks noChangeArrowheads="1"/>
          </p:cNvSpPr>
          <p:nvPr/>
        </p:nvSpPr>
        <p:spPr bwMode="auto">
          <a:xfrm>
            <a:off x="792163" y="26098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27" name="Oval 7"/>
          <p:cNvSpPr>
            <a:spLocks noChangeArrowheads="1"/>
          </p:cNvSpPr>
          <p:nvPr/>
        </p:nvSpPr>
        <p:spPr bwMode="auto">
          <a:xfrm>
            <a:off x="1233488" y="27781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28" name="Oval 8"/>
          <p:cNvSpPr>
            <a:spLocks noChangeArrowheads="1"/>
          </p:cNvSpPr>
          <p:nvPr/>
        </p:nvSpPr>
        <p:spPr bwMode="auto">
          <a:xfrm>
            <a:off x="1136650" y="22098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29" name="Oval 9"/>
          <p:cNvSpPr>
            <a:spLocks noChangeArrowheads="1"/>
          </p:cNvSpPr>
          <p:nvPr/>
        </p:nvSpPr>
        <p:spPr bwMode="auto">
          <a:xfrm>
            <a:off x="1071563" y="24399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0" name="Oval 10"/>
          <p:cNvSpPr>
            <a:spLocks noChangeArrowheads="1"/>
          </p:cNvSpPr>
          <p:nvPr/>
        </p:nvSpPr>
        <p:spPr bwMode="auto">
          <a:xfrm>
            <a:off x="1360488" y="22653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1" name="Oval 11"/>
          <p:cNvSpPr>
            <a:spLocks noChangeArrowheads="1"/>
          </p:cNvSpPr>
          <p:nvPr/>
        </p:nvSpPr>
        <p:spPr bwMode="auto">
          <a:xfrm>
            <a:off x="16668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2" name="Oval 12"/>
          <p:cNvSpPr>
            <a:spLocks noChangeArrowheads="1"/>
          </p:cNvSpPr>
          <p:nvPr/>
        </p:nvSpPr>
        <p:spPr bwMode="auto">
          <a:xfrm>
            <a:off x="16002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3" name="Oval 13"/>
          <p:cNvSpPr>
            <a:spLocks noChangeArrowheads="1"/>
          </p:cNvSpPr>
          <p:nvPr/>
        </p:nvSpPr>
        <p:spPr bwMode="auto">
          <a:xfrm>
            <a:off x="17192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4" name="Oval 14"/>
          <p:cNvSpPr>
            <a:spLocks noChangeArrowheads="1"/>
          </p:cNvSpPr>
          <p:nvPr/>
        </p:nvSpPr>
        <p:spPr bwMode="auto">
          <a:xfrm>
            <a:off x="17065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5" name="Oval 15"/>
          <p:cNvSpPr>
            <a:spLocks noChangeArrowheads="1"/>
          </p:cNvSpPr>
          <p:nvPr/>
        </p:nvSpPr>
        <p:spPr bwMode="auto">
          <a:xfrm>
            <a:off x="21478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6" name="Oval 16"/>
          <p:cNvSpPr>
            <a:spLocks noChangeArrowheads="1"/>
          </p:cNvSpPr>
          <p:nvPr/>
        </p:nvSpPr>
        <p:spPr bwMode="auto">
          <a:xfrm>
            <a:off x="20510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7" name="Oval 17"/>
          <p:cNvSpPr>
            <a:spLocks noChangeArrowheads="1"/>
          </p:cNvSpPr>
          <p:nvPr/>
        </p:nvSpPr>
        <p:spPr bwMode="auto">
          <a:xfrm>
            <a:off x="19859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8" name="Oval 18"/>
          <p:cNvSpPr>
            <a:spLocks noChangeArrowheads="1"/>
          </p:cNvSpPr>
          <p:nvPr/>
        </p:nvSpPr>
        <p:spPr bwMode="auto">
          <a:xfrm>
            <a:off x="22748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39" name="Oval 19"/>
          <p:cNvSpPr>
            <a:spLocks noChangeArrowheads="1"/>
          </p:cNvSpPr>
          <p:nvPr/>
        </p:nvSpPr>
        <p:spPr bwMode="auto">
          <a:xfrm>
            <a:off x="25812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0" name="Oval 20"/>
          <p:cNvSpPr>
            <a:spLocks noChangeArrowheads="1"/>
          </p:cNvSpPr>
          <p:nvPr/>
        </p:nvSpPr>
        <p:spPr bwMode="auto">
          <a:xfrm>
            <a:off x="25146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1" name="Oval 21"/>
          <p:cNvSpPr>
            <a:spLocks noChangeArrowheads="1"/>
          </p:cNvSpPr>
          <p:nvPr/>
        </p:nvSpPr>
        <p:spPr bwMode="auto">
          <a:xfrm>
            <a:off x="26336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2" name="Oval 22"/>
          <p:cNvSpPr>
            <a:spLocks noChangeArrowheads="1"/>
          </p:cNvSpPr>
          <p:nvPr/>
        </p:nvSpPr>
        <p:spPr bwMode="auto">
          <a:xfrm>
            <a:off x="26209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3" name="Oval 23"/>
          <p:cNvSpPr>
            <a:spLocks noChangeArrowheads="1"/>
          </p:cNvSpPr>
          <p:nvPr/>
        </p:nvSpPr>
        <p:spPr bwMode="auto">
          <a:xfrm>
            <a:off x="30622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4" name="Oval 24"/>
          <p:cNvSpPr>
            <a:spLocks noChangeArrowheads="1"/>
          </p:cNvSpPr>
          <p:nvPr/>
        </p:nvSpPr>
        <p:spPr bwMode="auto">
          <a:xfrm>
            <a:off x="29654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5" name="Oval 25"/>
          <p:cNvSpPr>
            <a:spLocks noChangeArrowheads="1"/>
          </p:cNvSpPr>
          <p:nvPr/>
        </p:nvSpPr>
        <p:spPr bwMode="auto">
          <a:xfrm>
            <a:off x="29003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6" name="Oval 26"/>
          <p:cNvSpPr>
            <a:spLocks noChangeArrowheads="1"/>
          </p:cNvSpPr>
          <p:nvPr/>
        </p:nvSpPr>
        <p:spPr bwMode="auto">
          <a:xfrm>
            <a:off x="31892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7" name="Oval 27"/>
          <p:cNvSpPr>
            <a:spLocks noChangeArrowheads="1"/>
          </p:cNvSpPr>
          <p:nvPr/>
        </p:nvSpPr>
        <p:spPr bwMode="auto">
          <a:xfrm>
            <a:off x="34956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8" name="Oval 28"/>
          <p:cNvSpPr>
            <a:spLocks noChangeArrowheads="1"/>
          </p:cNvSpPr>
          <p:nvPr/>
        </p:nvSpPr>
        <p:spPr bwMode="auto">
          <a:xfrm>
            <a:off x="34290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49" name="Oval 29"/>
          <p:cNvSpPr>
            <a:spLocks noChangeArrowheads="1"/>
          </p:cNvSpPr>
          <p:nvPr/>
        </p:nvSpPr>
        <p:spPr bwMode="auto">
          <a:xfrm>
            <a:off x="35480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0" name="Oval 30"/>
          <p:cNvSpPr>
            <a:spLocks noChangeArrowheads="1"/>
          </p:cNvSpPr>
          <p:nvPr/>
        </p:nvSpPr>
        <p:spPr bwMode="auto">
          <a:xfrm>
            <a:off x="35353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1" name="Oval 31"/>
          <p:cNvSpPr>
            <a:spLocks noChangeArrowheads="1"/>
          </p:cNvSpPr>
          <p:nvPr/>
        </p:nvSpPr>
        <p:spPr bwMode="auto">
          <a:xfrm>
            <a:off x="39766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2" name="Oval 32"/>
          <p:cNvSpPr>
            <a:spLocks noChangeArrowheads="1"/>
          </p:cNvSpPr>
          <p:nvPr/>
        </p:nvSpPr>
        <p:spPr bwMode="auto">
          <a:xfrm>
            <a:off x="38798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3" name="Oval 33"/>
          <p:cNvSpPr>
            <a:spLocks noChangeArrowheads="1"/>
          </p:cNvSpPr>
          <p:nvPr/>
        </p:nvSpPr>
        <p:spPr bwMode="auto">
          <a:xfrm>
            <a:off x="38147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4" name="Oval 34"/>
          <p:cNvSpPr>
            <a:spLocks noChangeArrowheads="1"/>
          </p:cNvSpPr>
          <p:nvPr/>
        </p:nvSpPr>
        <p:spPr bwMode="auto">
          <a:xfrm>
            <a:off x="41036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5" name="Oval 35"/>
          <p:cNvSpPr>
            <a:spLocks noChangeArrowheads="1"/>
          </p:cNvSpPr>
          <p:nvPr/>
        </p:nvSpPr>
        <p:spPr bwMode="auto">
          <a:xfrm>
            <a:off x="44100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6" name="Oval 36"/>
          <p:cNvSpPr>
            <a:spLocks noChangeArrowheads="1"/>
          </p:cNvSpPr>
          <p:nvPr/>
        </p:nvSpPr>
        <p:spPr bwMode="auto">
          <a:xfrm>
            <a:off x="43434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7" name="Oval 37"/>
          <p:cNvSpPr>
            <a:spLocks noChangeArrowheads="1"/>
          </p:cNvSpPr>
          <p:nvPr/>
        </p:nvSpPr>
        <p:spPr bwMode="auto">
          <a:xfrm>
            <a:off x="44624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8" name="Oval 38"/>
          <p:cNvSpPr>
            <a:spLocks noChangeArrowheads="1"/>
          </p:cNvSpPr>
          <p:nvPr/>
        </p:nvSpPr>
        <p:spPr bwMode="auto">
          <a:xfrm>
            <a:off x="44497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59" name="Oval 39"/>
          <p:cNvSpPr>
            <a:spLocks noChangeArrowheads="1"/>
          </p:cNvSpPr>
          <p:nvPr/>
        </p:nvSpPr>
        <p:spPr bwMode="auto">
          <a:xfrm>
            <a:off x="48910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0" name="Oval 40"/>
          <p:cNvSpPr>
            <a:spLocks noChangeArrowheads="1"/>
          </p:cNvSpPr>
          <p:nvPr/>
        </p:nvSpPr>
        <p:spPr bwMode="auto">
          <a:xfrm>
            <a:off x="47942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1" name="Oval 41"/>
          <p:cNvSpPr>
            <a:spLocks noChangeArrowheads="1"/>
          </p:cNvSpPr>
          <p:nvPr/>
        </p:nvSpPr>
        <p:spPr bwMode="auto">
          <a:xfrm>
            <a:off x="47291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2" name="Oval 42"/>
          <p:cNvSpPr>
            <a:spLocks noChangeArrowheads="1"/>
          </p:cNvSpPr>
          <p:nvPr/>
        </p:nvSpPr>
        <p:spPr bwMode="auto">
          <a:xfrm>
            <a:off x="50180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3" name="Oval 43"/>
          <p:cNvSpPr>
            <a:spLocks noChangeArrowheads="1"/>
          </p:cNvSpPr>
          <p:nvPr/>
        </p:nvSpPr>
        <p:spPr bwMode="auto">
          <a:xfrm>
            <a:off x="5324475"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4" name="Oval 44"/>
          <p:cNvSpPr>
            <a:spLocks noChangeArrowheads="1"/>
          </p:cNvSpPr>
          <p:nvPr/>
        </p:nvSpPr>
        <p:spPr bwMode="auto">
          <a:xfrm>
            <a:off x="5257800"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5" name="Oval 45"/>
          <p:cNvSpPr>
            <a:spLocks noChangeArrowheads="1"/>
          </p:cNvSpPr>
          <p:nvPr/>
        </p:nvSpPr>
        <p:spPr bwMode="auto">
          <a:xfrm>
            <a:off x="5376863"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6" name="Oval 46"/>
          <p:cNvSpPr>
            <a:spLocks noChangeArrowheads="1"/>
          </p:cNvSpPr>
          <p:nvPr/>
        </p:nvSpPr>
        <p:spPr bwMode="auto">
          <a:xfrm>
            <a:off x="5364163"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7" name="Oval 47"/>
          <p:cNvSpPr>
            <a:spLocks noChangeArrowheads="1"/>
          </p:cNvSpPr>
          <p:nvPr/>
        </p:nvSpPr>
        <p:spPr bwMode="auto">
          <a:xfrm>
            <a:off x="5805488"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8" name="Oval 48"/>
          <p:cNvSpPr>
            <a:spLocks noChangeArrowheads="1"/>
          </p:cNvSpPr>
          <p:nvPr/>
        </p:nvSpPr>
        <p:spPr bwMode="auto">
          <a:xfrm>
            <a:off x="5708650"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69" name="Oval 49"/>
          <p:cNvSpPr>
            <a:spLocks noChangeArrowheads="1"/>
          </p:cNvSpPr>
          <p:nvPr/>
        </p:nvSpPr>
        <p:spPr bwMode="auto">
          <a:xfrm>
            <a:off x="56435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0" name="Oval 50"/>
          <p:cNvSpPr>
            <a:spLocks noChangeArrowheads="1"/>
          </p:cNvSpPr>
          <p:nvPr/>
        </p:nvSpPr>
        <p:spPr bwMode="auto">
          <a:xfrm>
            <a:off x="59324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1" name="Oval 51"/>
          <p:cNvSpPr>
            <a:spLocks noChangeArrowheads="1"/>
          </p:cNvSpPr>
          <p:nvPr/>
        </p:nvSpPr>
        <p:spPr bwMode="auto">
          <a:xfrm>
            <a:off x="6237288" y="20224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2" name="Oval 52"/>
          <p:cNvSpPr>
            <a:spLocks noChangeArrowheads="1"/>
          </p:cNvSpPr>
          <p:nvPr/>
        </p:nvSpPr>
        <p:spPr bwMode="auto">
          <a:xfrm>
            <a:off x="6170613" y="23479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3" name="Oval 53"/>
          <p:cNvSpPr>
            <a:spLocks noChangeArrowheads="1"/>
          </p:cNvSpPr>
          <p:nvPr/>
        </p:nvSpPr>
        <p:spPr bwMode="auto">
          <a:xfrm>
            <a:off x="6289675" y="2933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4" name="Oval 54"/>
          <p:cNvSpPr>
            <a:spLocks noChangeArrowheads="1"/>
          </p:cNvSpPr>
          <p:nvPr/>
        </p:nvSpPr>
        <p:spPr bwMode="auto">
          <a:xfrm>
            <a:off x="6276975" y="26114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5" name="Oval 55"/>
          <p:cNvSpPr>
            <a:spLocks noChangeArrowheads="1"/>
          </p:cNvSpPr>
          <p:nvPr/>
        </p:nvSpPr>
        <p:spPr bwMode="auto">
          <a:xfrm>
            <a:off x="6718300" y="27797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6" name="Oval 56"/>
          <p:cNvSpPr>
            <a:spLocks noChangeArrowheads="1"/>
          </p:cNvSpPr>
          <p:nvPr/>
        </p:nvSpPr>
        <p:spPr bwMode="auto">
          <a:xfrm>
            <a:off x="6621463" y="22113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7" name="Oval 57"/>
          <p:cNvSpPr>
            <a:spLocks noChangeArrowheads="1"/>
          </p:cNvSpPr>
          <p:nvPr/>
        </p:nvSpPr>
        <p:spPr bwMode="auto">
          <a:xfrm>
            <a:off x="6556375" y="24415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8" name="Oval 58"/>
          <p:cNvSpPr>
            <a:spLocks noChangeArrowheads="1"/>
          </p:cNvSpPr>
          <p:nvPr/>
        </p:nvSpPr>
        <p:spPr bwMode="auto">
          <a:xfrm>
            <a:off x="6845300" y="22669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79" name="Oval 59"/>
          <p:cNvSpPr>
            <a:spLocks noChangeArrowheads="1"/>
          </p:cNvSpPr>
          <p:nvPr/>
        </p:nvSpPr>
        <p:spPr bwMode="auto">
          <a:xfrm>
            <a:off x="7151688" y="20208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0" name="Oval 60"/>
          <p:cNvSpPr>
            <a:spLocks noChangeArrowheads="1"/>
          </p:cNvSpPr>
          <p:nvPr/>
        </p:nvSpPr>
        <p:spPr bwMode="auto">
          <a:xfrm>
            <a:off x="7085013" y="23463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1" name="Oval 61"/>
          <p:cNvSpPr>
            <a:spLocks noChangeArrowheads="1"/>
          </p:cNvSpPr>
          <p:nvPr/>
        </p:nvSpPr>
        <p:spPr bwMode="auto">
          <a:xfrm>
            <a:off x="7204075" y="29321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2" name="Oval 62"/>
          <p:cNvSpPr>
            <a:spLocks noChangeArrowheads="1"/>
          </p:cNvSpPr>
          <p:nvPr/>
        </p:nvSpPr>
        <p:spPr bwMode="auto">
          <a:xfrm>
            <a:off x="7191375" y="26098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3" name="Oval 63"/>
          <p:cNvSpPr>
            <a:spLocks noChangeArrowheads="1"/>
          </p:cNvSpPr>
          <p:nvPr/>
        </p:nvSpPr>
        <p:spPr bwMode="auto">
          <a:xfrm>
            <a:off x="7632700" y="27781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4" name="Oval 64"/>
          <p:cNvSpPr>
            <a:spLocks noChangeArrowheads="1"/>
          </p:cNvSpPr>
          <p:nvPr/>
        </p:nvSpPr>
        <p:spPr bwMode="auto">
          <a:xfrm>
            <a:off x="7535863" y="22098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5" name="Oval 65"/>
          <p:cNvSpPr>
            <a:spLocks noChangeArrowheads="1"/>
          </p:cNvSpPr>
          <p:nvPr/>
        </p:nvSpPr>
        <p:spPr bwMode="auto">
          <a:xfrm>
            <a:off x="7470775" y="2439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6" name="Oval 66"/>
          <p:cNvSpPr>
            <a:spLocks noChangeArrowheads="1"/>
          </p:cNvSpPr>
          <p:nvPr/>
        </p:nvSpPr>
        <p:spPr bwMode="auto">
          <a:xfrm>
            <a:off x="7759700" y="22653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7" name="Oval 67"/>
          <p:cNvSpPr>
            <a:spLocks noChangeArrowheads="1"/>
          </p:cNvSpPr>
          <p:nvPr/>
        </p:nvSpPr>
        <p:spPr bwMode="auto">
          <a:xfrm>
            <a:off x="8066088" y="20193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8" name="Oval 68"/>
          <p:cNvSpPr>
            <a:spLocks noChangeArrowheads="1"/>
          </p:cNvSpPr>
          <p:nvPr/>
        </p:nvSpPr>
        <p:spPr bwMode="auto">
          <a:xfrm>
            <a:off x="7999413" y="23447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89" name="Oval 69"/>
          <p:cNvSpPr>
            <a:spLocks noChangeArrowheads="1"/>
          </p:cNvSpPr>
          <p:nvPr/>
        </p:nvSpPr>
        <p:spPr bwMode="auto">
          <a:xfrm>
            <a:off x="8118475" y="29305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90" name="Oval 70"/>
          <p:cNvSpPr>
            <a:spLocks noChangeArrowheads="1"/>
          </p:cNvSpPr>
          <p:nvPr/>
        </p:nvSpPr>
        <p:spPr bwMode="auto">
          <a:xfrm>
            <a:off x="8105775" y="2608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91" name="Oval 71"/>
          <p:cNvSpPr>
            <a:spLocks noChangeArrowheads="1"/>
          </p:cNvSpPr>
          <p:nvPr/>
        </p:nvSpPr>
        <p:spPr bwMode="auto">
          <a:xfrm>
            <a:off x="8547100" y="27765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92" name="Oval 72"/>
          <p:cNvSpPr>
            <a:spLocks noChangeArrowheads="1"/>
          </p:cNvSpPr>
          <p:nvPr/>
        </p:nvSpPr>
        <p:spPr bwMode="auto">
          <a:xfrm>
            <a:off x="8450263" y="22082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93" name="Oval 73"/>
          <p:cNvSpPr>
            <a:spLocks noChangeArrowheads="1"/>
          </p:cNvSpPr>
          <p:nvPr/>
        </p:nvSpPr>
        <p:spPr bwMode="auto">
          <a:xfrm>
            <a:off x="8385175" y="24384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5194" name="Oval 74"/>
          <p:cNvSpPr>
            <a:spLocks noChangeArrowheads="1"/>
          </p:cNvSpPr>
          <p:nvPr/>
        </p:nvSpPr>
        <p:spPr bwMode="auto">
          <a:xfrm>
            <a:off x="8674100" y="22637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nvGrpSpPr>
          <p:cNvPr id="5195" name="Group 75"/>
          <p:cNvGrpSpPr>
            <a:grpSpLocks/>
          </p:cNvGrpSpPr>
          <p:nvPr/>
        </p:nvGrpSpPr>
        <p:grpSpPr bwMode="auto">
          <a:xfrm>
            <a:off x="490538" y="3810000"/>
            <a:ext cx="8059737" cy="2835275"/>
            <a:chOff x="309" y="2400"/>
            <a:chExt cx="5077" cy="1786"/>
          </a:xfrm>
        </p:grpSpPr>
        <p:grpSp>
          <p:nvGrpSpPr>
            <p:cNvPr id="5197" name="Group 76"/>
            <p:cNvGrpSpPr>
              <a:grpSpLocks/>
            </p:cNvGrpSpPr>
            <p:nvPr/>
          </p:nvGrpSpPr>
          <p:grpSpPr bwMode="auto">
            <a:xfrm>
              <a:off x="309" y="2400"/>
              <a:ext cx="5077" cy="1786"/>
              <a:chOff x="213" y="2304"/>
              <a:chExt cx="5077" cy="1786"/>
            </a:xfrm>
          </p:grpSpPr>
          <p:sp>
            <p:nvSpPr>
              <p:cNvPr id="5204" name="Line 77"/>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205" name="Line 78"/>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206" name="Text Box 79"/>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rPr>
                  <a:t>sin</a:t>
                </a:r>
                <a:r>
                  <a:rPr lang="el-GR" altLang="en-US">
                    <a:solidFill>
                      <a:srgbClr val="000000"/>
                    </a:solidFill>
                    <a:cs typeface="Arial" pitchFamily="34" charset="0"/>
                  </a:rPr>
                  <a:t>θ</a:t>
                </a:r>
                <a:r>
                  <a:rPr lang="en-US" altLang="en-US">
                    <a:solidFill>
                      <a:srgbClr val="000000"/>
                    </a:solidFill>
                  </a:rPr>
                  <a:t>/</a:t>
                </a:r>
                <a:r>
                  <a:rPr lang="el-GR" altLang="en-US">
                    <a:solidFill>
                      <a:srgbClr val="000000"/>
                    </a:solidFill>
                    <a:cs typeface="Arial" pitchFamily="34" charset="0"/>
                  </a:rPr>
                  <a:t>λ</a:t>
                </a:r>
              </a:p>
            </p:txBody>
          </p:sp>
          <p:sp>
            <p:nvSpPr>
              <p:cNvPr id="5207" name="Text Box 80"/>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intensity (F</a:t>
                </a:r>
                <a:r>
                  <a:rPr lang="en-US" altLang="en-US" sz="2400" baseline="30000">
                    <a:solidFill>
                      <a:srgbClr val="000000"/>
                    </a:solidFill>
                  </a:rPr>
                  <a:t>2</a:t>
                </a:r>
                <a:r>
                  <a:rPr lang="en-US" altLang="en-US" sz="2400">
                    <a:solidFill>
                      <a:srgbClr val="000000"/>
                    </a:solidFill>
                  </a:rPr>
                  <a:t>)</a:t>
                </a:r>
              </a:p>
            </p:txBody>
          </p:sp>
        </p:grpSp>
        <p:sp>
          <p:nvSpPr>
            <p:cNvPr id="5198" name="Line 81"/>
            <p:cNvSpPr>
              <a:spLocks noChangeShapeType="1"/>
            </p:cNvSpPr>
            <p:nvPr/>
          </p:nvSpPr>
          <p:spPr bwMode="auto">
            <a:xfrm>
              <a:off x="1476" y="2590"/>
              <a:ext cx="0" cy="113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199" name="Line 82"/>
            <p:cNvSpPr>
              <a:spLocks noChangeShapeType="1"/>
            </p:cNvSpPr>
            <p:nvPr/>
          </p:nvSpPr>
          <p:spPr bwMode="auto">
            <a:xfrm>
              <a:off x="219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200" name="Line 83"/>
            <p:cNvSpPr>
              <a:spLocks noChangeShapeType="1"/>
            </p:cNvSpPr>
            <p:nvPr/>
          </p:nvSpPr>
          <p:spPr bwMode="auto">
            <a:xfrm>
              <a:off x="2916" y="2717"/>
              <a:ext cx="0" cy="100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201" name="Line 84"/>
            <p:cNvSpPr>
              <a:spLocks noChangeShapeType="1"/>
            </p:cNvSpPr>
            <p:nvPr/>
          </p:nvSpPr>
          <p:spPr bwMode="auto">
            <a:xfrm>
              <a:off x="3636" y="2899"/>
              <a:ext cx="0" cy="82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202" name="Line 85"/>
            <p:cNvSpPr>
              <a:spLocks noChangeShapeType="1"/>
            </p:cNvSpPr>
            <p:nvPr/>
          </p:nvSpPr>
          <p:spPr bwMode="auto">
            <a:xfrm>
              <a:off x="4356" y="3062"/>
              <a:ext cx="0" cy="661"/>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203" name="Line 86"/>
            <p:cNvSpPr>
              <a:spLocks noChangeShapeType="1"/>
            </p:cNvSpPr>
            <p:nvPr/>
          </p:nvSpPr>
          <p:spPr bwMode="auto">
            <a:xfrm>
              <a:off x="5076" y="3408"/>
              <a:ext cx="0" cy="336"/>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5196" name="Rectangle 87"/>
          <p:cNvSpPr>
            <a:spLocks noChangeArrowheads="1"/>
          </p:cNvSpPr>
          <p:nvPr/>
        </p:nvSpPr>
        <p:spPr bwMode="auto">
          <a:xfrm>
            <a:off x="425450" y="2117725"/>
            <a:ext cx="8226425"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688526614"/>
      </p:ext>
    </p:extLst>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600" smtClean="0"/>
              <a:t>Super-cell formalism for diffuse scatter</a:t>
            </a:r>
          </a:p>
        </p:txBody>
      </p:sp>
      <p:sp>
        <p:nvSpPr>
          <p:cNvPr id="6147" name="Oval 3"/>
          <p:cNvSpPr>
            <a:spLocks noChangeArrowheads="1"/>
          </p:cNvSpPr>
          <p:nvPr/>
        </p:nvSpPr>
        <p:spPr bwMode="auto">
          <a:xfrm>
            <a:off x="752475" y="20050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48" name="Oval 4"/>
          <p:cNvSpPr>
            <a:spLocks noChangeArrowheads="1"/>
          </p:cNvSpPr>
          <p:nvPr/>
        </p:nvSpPr>
        <p:spPr bwMode="auto">
          <a:xfrm>
            <a:off x="701675" y="23463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49" name="Oval 5"/>
          <p:cNvSpPr>
            <a:spLocks noChangeArrowheads="1"/>
          </p:cNvSpPr>
          <p:nvPr/>
        </p:nvSpPr>
        <p:spPr bwMode="auto">
          <a:xfrm>
            <a:off x="804863" y="29162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0" name="Oval 6"/>
          <p:cNvSpPr>
            <a:spLocks noChangeArrowheads="1"/>
          </p:cNvSpPr>
          <p:nvPr/>
        </p:nvSpPr>
        <p:spPr bwMode="auto">
          <a:xfrm>
            <a:off x="792163" y="26257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1" name="Oval 7"/>
          <p:cNvSpPr>
            <a:spLocks noChangeArrowheads="1"/>
          </p:cNvSpPr>
          <p:nvPr/>
        </p:nvSpPr>
        <p:spPr bwMode="auto">
          <a:xfrm>
            <a:off x="1249363" y="27781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2" name="Oval 8"/>
          <p:cNvSpPr>
            <a:spLocks noChangeArrowheads="1"/>
          </p:cNvSpPr>
          <p:nvPr/>
        </p:nvSpPr>
        <p:spPr bwMode="auto">
          <a:xfrm>
            <a:off x="1152525" y="22098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3" name="Oval 9"/>
          <p:cNvSpPr>
            <a:spLocks noChangeArrowheads="1"/>
          </p:cNvSpPr>
          <p:nvPr/>
        </p:nvSpPr>
        <p:spPr bwMode="auto">
          <a:xfrm>
            <a:off x="1055688" y="24399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4" name="Oval 10"/>
          <p:cNvSpPr>
            <a:spLocks noChangeArrowheads="1"/>
          </p:cNvSpPr>
          <p:nvPr/>
        </p:nvSpPr>
        <p:spPr bwMode="auto">
          <a:xfrm>
            <a:off x="1360488" y="22494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5" name="Oval 11"/>
          <p:cNvSpPr>
            <a:spLocks noChangeArrowheads="1"/>
          </p:cNvSpPr>
          <p:nvPr/>
        </p:nvSpPr>
        <p:spPr bwMode="auto">
          <a:xfrm>
            <a:off x="16827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6" name="Oval 12"/>
          <p:cNvSpPr>
            <a:spLocks noChangeArrowheads="1"/>
          </p:cNvSpPr>
          <p:nvPr/>
        </p:nvSpPr>
        <p:spPr bwMode="auto">
          <a:xfrm>
            <a:off x="158432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7" name="Oval 13"/>
          <p:cNvSpPr>
            <a:spLocks noChangeArrowheads="1"/>
          </p:cNvSpPr>
          <p:nvPr/>
        </p:nvSpPr>
        <p:spPr bwMode="auto">
          <a:xfrm>
            <a:off x="17033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8" name="Oval 14"/>
          <p:cNvSpPr>
            <a:spLocks noChangeArrowheads="1"/>
          </p:cNvSpPr>
          <p:nvPr/>
        </p:nvSpPr>
        <p:spPr bwMode="auto">
          <a:xfrm>
            <a:off x="1722438"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59" name="Oval 15"/>
          <p:cNvSpPr>
            <a:spLocks noChangeArrowheads="1"/>
          </p:cNvSpPr>
          <p:nvPr/>
        </p:nvSpPr>
        <p:spPr bwMode="auto">
          <a:xfrm>
            <a:off x="21637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0" name="Oval 16"/>
          <p:cNvSpPr>
            <a:spLocks noChangeArrowheads="1"/>
          </p:cNvSpPr>
          <p:nvPr/>
        </p:nvSpPr>
        <p:spPr bwMode="auto">
          <a:xfrm>
            <a:off x="2066925" y="22113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1" name="Oval 17"/>
          <p:cNvSpPr>
            <a:spLocks noChangeArrowheads="1"/>
          </p:cNvSpPr>
          <p:nvPr/>
        </p:nvSpPr>
        <p:spPr bwMode="auto">
          <a:xfrm>
            <a:off x="1985963" y="2425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2" name="Oval 18"/>
          <p:cNvSpPr>
            <a:spLocks noChangeArrowheads="1"/>
          </p:cNvSpPr>
          <p:nvPr/>
        </p:nvSpPr>
        <p:spPr bwMode="auto">
          <a:xfrm>
            <a:off x="2274888" y="22510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3" name="Oval 19"/>
          <p:cNvSpPr>
            <a:spLocks noChangeArrowheads="1"/>
          </p:cNvSpPr>
          <p:nvPr/>
        </p:nvSpPr>
        <p:spPr bwMode="auto">
          <a:xfrm>
            <a:off x="25971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4" name="Oval 20"/>
          <p:cNvSpPr>
            <a:spLocks noChangeArrowheads="1"/>
          </p:cNvSpPr>
          <p:nvPr/>
        </p:nvSpPr>
        <p:spPr bwMode="auto">
          <a:xfrm>
            <a:off x="2514600" y="23320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5" name="Oval 21"/>
          <p:cNvSpPr>
            <a:spLocks noChangeArrowheads="1"/>
          </p:cNvSpPr>
          <p:nvPr/>
        </p:nvSpPr>
        <p:spPr bwMode="auto">
          <a:xfrm>
            <a:off x="26177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6" name="Oval 22"/>
          <p:cNvSpPr>
            <a:spLocks noChangeArrowheads="1"/>
          </p:cNvSpPr>
          <p:nvPr/>
        </p:nvSpPr>
        <p:spPr bwMode="auto">
          <a:xfrm>
            <a:off x="2605088" y="26114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7" name="Oval 23"/>
          <p:cNvSpPr>
            <a:spLocks noChangeArrowheads="1"/>
          </p:cNvSpPr>
          <p:nvPr/>
        </p:nvSpPr>
        <p:spPr bwMode="auto">
          <a:xfrm>
            <a:off x="30781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8" name="Oval 24"/>
          <p:cNvSpPr>
            <a:spLocks noChangeArrowheads="1"/>
          </p:cNvSpPr>
          <p:nvPr/>
        </p:nvSpPr>
        <p:spPr bwMode="auto">
          <a:xfrm>
            <a:off x="2965450" y="21955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69" name="Oval 25"/>
          <p:cNvSpPr>
            <a:spLocks noChangeArrowheads="1"/>
          </p:cNvSpPr>
          <p:nvPr/>
        </p:nvSpPr>
        <p:spPr bwMode="auto">
          <a:xfrm>
            <a:off x="2884488"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0" name="Oval 26"/>
          <p:cNvSpPr>
            <a:spLocks noChangeArrowheads="1"/>
          </p:cNvSpPr>
          <p:nvPr/>
        </p:nvSpPr>
        <p:spPr bwMode="auto">
          <a:xfrm>
            <a:off x="3189288" y="228282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1" name="Oval 27"/>
          <p:cNvSpPr>
            <a:spLocks noChangeArrowheads="1"/>
          </p:cNvSpPr>
          <p:nvPr/>
        </p:nvSpPr>
        <p:spPr bwMode="auto">
          <a:xfrm>
            <a:off x="3495675" y="20066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2" name="Oval 28"/>
          <p:cNvSpPr>
            <a:spLocks noChangeArrowheads="1"/>
          </p:cNvSpPr>
          <p:nvPr/>
        </p:nvSpPr>
        <p:spPr bwMode="auto">
          <a:xfrm>
            <a:off x="3429000" y="23320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3" name="Oval 29"/>
          <p:cNvSpPr>
            <a:spLocks noChangeArrowheads="1"/>
          </p:cNvSpPr>
          <p:nvPr/>
        </p:nvSpPr>
        <p:spPr bwMode="auto">
          <a:xfrm>
            <a:off x="356393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4" name="Oval 30"/>
          <p:cNvSpPr>
            <a:spLocks noChangeArrowheads="1"/>
          </p:cNvSpPr>
          <p:nvPr/>
        </p:nvSpPr>
        <p:spPr bwMode="auto">
          <a:xfrm>
            <a:off x="3535363" y="25955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5" name="Oval 31"/>
          <p:cNvSpPr>
            <a:spLocks noChangeArrowheads="1"/>
          </p:cNvSpPr>
          <p:nvPr/>
        </p:nvSpPr>
        <p:spPr bwMode="auto">
          <a:xfrm>
            <a:off x="3976688" y="27638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6" name="Oval 32"/>
          <p:cNvSpPr>
            <a:spLocks noChangeArrowheads="1"/>
          </p:cNvSpPr>
          <p:nvPr/>
        </p:nvSpPr>
        <p:spPr bwMode="auto">
          <a:xfrm>
            <a:off x="3879850" y="2227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7" name="Oval 33"/>
          <p:cNvSpPr>
            <a:spLocks noChangeArrowheads="1"/>
          </p:cNvSpPr>
          <p:nvPr/>
        </p:nvSpPr>
        <p:spPr bwMode="auto">
          <a:xfrm>
            <a:off x="3798888"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8" name="Oval 34"/>
          <p:cNvSpPr>
            <a:spLocks noChangeArrowheads="1"/>
          </p:cNvSpPr>
          <p:nvPr/>
        </p:nvSpPr>
        <p:spPr bwMode="auto">
          <a:xfrm>
            <a:off x="4103688"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79" name="Oval 35"/>
          <p:cNvSpPr>
            <a:spLocks noChangeArrowheads="1"/>
          </p:cNvSpPr>
          <p:nvPr/>
        </p:nvSpPr>
        <p:spPr bwMode="auto">
          <a:xfrm>
            <a:off x="4425950" y="202247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0" name="Oval 36"/>
          <p:cNvSpPr>
            <a:spLocks noChangeArrowheads="1"/>
          </p:cNvSpPr>
          <p:nvPr/>
        </p:nvSpPr>
        <p:spPr bwMode="auto">
          <a:xfrm>
            <a:off x="432752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1" name="Oval 37"/>
          <p:cNvSpPr>
            <a:spLocks noChangeArrowheads="1"/>
          </p:cNvSpPr>
          <p:nvPr/>
        </p:nvSpPr>
        <p:spPr bwMode="auto">
          <a:xfrm>
            <a:off x="447833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2" name="Oval 38"/>
          <p:cNvSpPr>
            <a:spLocks noChangeArrowheads="1"/>
          </p:cNvSpPr>
          <p:nvPr/>
        </p:nvSpPr>
        <p:spPr bwMode="auto">
          <a:xfrm>
            <a:off x="4449763" y="25955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3" name="Oval 39"/>
          <p:cNvSpPr>
            <a:spLocks noChangeArrowheads="1"/>
          </p:cNvSpPr>
          <p:nvPr/>
        </p:nvSpPr>
        <p:spPr bwMode="auto">
          <a:xfrm>
            <a:off x="487521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4" name="Oval 40"/>
          <p:cNvSpPr>
            <a:spLocks noChangeArrowheads="1"/>
          </p:cNvSpPr>
          <p:nvPr/>
        </p:nvSpPr>
        <p:spPr bwMode="auto">
          <a:xfrm>
            <a:off x="4794250" y="2227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5" name="Oval 41"/>
          <p:cNvSpPr>
            <a:spLocks noChangeArrowheads="1"/>
          </p:cNvSpPr>
          <p:nvPr/>
        </p:nvSpPr>
        <p:spPr bwMode="auto">
          <a:xfrm>
            <a:off x="4729163" y="24574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6" name="Oval 42"/>
          <p:cNvSpPr>
            <a:spLocks noChangeArrowheads="1"/>
          </p:cNvSpPr>
          <p:nvPr/>
        </p:nvSpPr>
        <p:spPr bwMode="auto">
          <a:xfrm>
            <a:off x="5002213"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7" name="Oval 43"/>
          <p:cNvSpPr>
            <a:spLocks noChangeArrowheads="1"/>
          </p:cNvSpPr>
          <p:nvPr/>
        </p:nvSpPr>
        <p:spPr bwMode="auto">
          <a:xfrm>
            <a:off x="5308600" y="20066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8" name="Oval 44"/>
          <p:cNvSpPr>
            <a:spLocks noChangeArrowheads="1"/>
          </p:cNvSpPr>
          <p:nvPr/>
        </p:nvSpPr>
        <p:spPr bwMode="auto">
          <a:xfrm>
            <a:off x="5273675" y="23479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89" name="Oval 45"/>
          <p:cNvSpPr>
            <a:spLocks noChangeArrowheads="1"/>
          </p:cNvSpPr>
          <p:nvPr/>
        </p:nvSpPr>
        <p:spPr bwMode="auto">
          <a:xfrm>
            <a:off x="5360988" y="29337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0" name="Oval 46"/>
          <p:cNvSpPr>
            <a:spLocks noChangeArrowheads="1"/>
          </p:cNvSpPr>
          <p:nvPr/>
        </p:nvSpPr>
        <p:spPr bwMode="auto">
          <a:xfrm>
            <a:off x="5364163" y="26273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1" name="Oval 47"/>
          <p:cNvSpPr>
            <a:spLocks noChangeArrowheads="1"/>
          </p:cNvSpPr>
          <p:nvPr/>
        </p:nvSpPr>
        <p:spPr bwMode="auto">
          <a:xfrm>
            <a:off x="5821363" y="27797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2" name="Oval 48"/>
          <p:cNvSpPr>
            <a:spLocks noChangeArrowheads="1"/>
          </p:cNvSpPr>
          <p:nvPr/>
        </p:nvSpPr>
        <p:spPr bwMode="auto">
          <a:xfrm>
            <a:off x="5708650" y="21955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3" name="Oval 49"/>
          <p:cNvSpPr>
            <a:spLocks noChangeArrowheads="1"/>
          </p:cNvSpPr>
          <p:nvPr/>
        </p:nvSpPr>
        <p:spPr bwMode="auto">
          <a:xfrm>
            <a:off x="5643563" y="24415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4" name="Oval 50"/>
          <p:cNvSpPr>
            <a:spLocks noChangeArrowheads="1"/>
          </p:cNvSpPr>
          <p:nvPr/>
        </p:nvSpPr>
        <p:spPr bwMode="auto">
          <a:xfrm>
            <a:off x="5948363" y="22669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5" name="Oval 51"/>
          <p:cNvSpPr>
            <a:spLocks noChangeArrowheads="1"/>
          </p:cNvSpPr>
          <p:nvPr/>
        </p:nvSpPr>
        <p:spPr bwMode="auto">
          <a:xfrm>
            <a:off x="6221413" y="2022475"/>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6" name="Oval 52"/>
          <p:cNvSpPr>
            <a:spLocks noChangeArrowheads="1"/>
          </p:cNvSpPr>
          <p:nvPr/>
        </p:nvSpPr>
        <p:spPr bwMode="auto">
          <a:xfrm>
            <a:off x="6186488" y="234791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7" name="Oval 53"/>
          <p:cNvSpPr>
            <a:spLocks noChangeArrowheads="1"/>
          </p:cNvSpPr>
          <p:nvPr/>
        </p:nvSpPr>
        <p:spPr bwMode="auto">
          <a:xfrm>
            <a:off x="6273800" y="2933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8" name="Oval 54"/>
          <p:cNvSpPr>
            <a:spLocks noChangeArrowheads="1"/>
          </p:cNvSpPr>
          <p:nvPr/>
        </p:nvSpPr>
        <p:spPr bwMode="auto">
          <a:xfrm>
            <a:off x="6276975" y="262731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199" name="Oval 55"/>
          <p:cNvSpPr>
            <a:spLocks noChangeArrowheads="1"/>
          </p:cNvSpPr>
          <p:nvPr/>
        </p:nvSpPr>
        <p:spPr bwMode="auto">
          <a:xfrm>
            <a:off x="6718300" y="27638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0" name="Oval 56"/>
          <p:cNvSpPr>
            <a:spLocks noChangeArrowheads="1"/>
          </p:cNvSpPr>
          <p:nvPr/>
        </p:nvSpPr>
        <p:spPr bwMode="auto">
          <a:xfrm>
            <a:off x="6637338" y="221138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1" name="Oval 57"/>
          <p:cNvSpPr>
            <a:spLocks noChangeArrowheads="1"/>
          </p:cNvSpPr>
          <p:nvPr/>
        </p:nvSpPr>
        <p:spPr bwMode="auto">
          <a:xfrm>
            <a:off x="6556375" y="24257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2" name="Oval 58"/>
          <p:cNvSpPr>
            <a:spLocks noChangeArrowheads="1"/>
          </p:cNvSpPr>
          <p:nvPr/>
        </p:nvSpPr>
        <p:spPr bwMode="auto">
          <a:xfrm>
            <a:off x="6845300" y="22828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3" name="Oval 59"/>
          <p:cNvSpPr>
            <a:spLocks noChangeArrowheads="1"/>
          </p:cNvSpPr>
          <p:nvPr/>
        </p:nvSpPr>
        <p:spPr bwMode="auto">
          <a:xfrm>
            <a:off x="7151688" y="2036763"/>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4" name="Oval 60"/>
          <p:cNvSpPr>
            <a:spLocks noChangeArrowheads="1"/>
          </p:cNvSpPr>
          <p:nvPr/>
        </p:nvSpPr>
        <p:spPr bwMode="auto">
          <a:xfrm>
            <a:off x="7085013" y="233045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5" name="Oval 61"/>
          <p:cNvSpPr>
            <a:spLocks noChangeArrowheads="1"/>
          </p:cNvSpPr>
          <p:nvPr/>
        </p:nvSpPr>
        <p:spPr bwMode="auto">
          <a:xfrm>
            <a:off x="7204075" y="2947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6" name="Oval 62"/>
          <p:cNvSpPr>
            <a:spLocks noChangeArrowheads="1"/>
          </p:cNvSpPr>
          <p:nvPr/>
        </p:nvSpPr>
        <p:spPr bwMode="auto">
          <a:xfrm>
            <a:off x="7175500" y="260985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7" name="Oval 63"/>
          <p:cNvSpPr>
            <a:spLocks noChangeArrowheads="1"/>
          </p:cNvSpPr>
          <p:nvPr/>
        </p:nvSpPr>
        <p:spPr bwMode="auto">
          <a:xfrm>
            <a:off x="7648575" y="27781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8" name="Oval 64"/>
          <p:cNvSpPr>
            <a:spLocks noChangeArrowheads="1"/>
          </p:cNvSpPr>
          <p:nvPr/>
        </p:nvSpPr>
        <p:spPr bwMode="auto">
          <a:xfrm>
            <a:off x="7535863" y="22098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09" name="Oval 65"/>
          <p:cNvSpPr>
            <a:spLocks noChangeArrowheads="1"/>
          </p:cNvSpPr>
          <p:nvPr/>
        </p:nvSpPr>
        <p:spPr bwMode="auto">
          <a:xfrm>
            <a:off x="7454900" y="243998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0" name="Oval 66"/>
          <p:cNvSpPr>
            <a:spLocks noChangeArrowheads="1"/>
          </p:cNvSpPr>
          <p:nvPr/>
        </p:nvSpPr>
        <p:spPr bwMode="auto">
          <a:xfrm>
            <a:off x="7759700" y="2281238"/>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1" name="Oval 67"/>
          <p:cNvSpPr>
            <a:spLocks noChangeArrowheads="1"/>
          </p:cNvSpPr>
          <p:nvPr/>
        </p:nvSpPr>
        <p:spPr bwMode="auto">
          <a:xfrm>
            <a:off x="8066088" y="2019300"/>
            <a:ext cx="46037"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2" name="Oval 68"/>
          <p:cNvSpPr>
            <a:spLocks noChangeArrowheads="1"/>
          </p:cNvSpPr>
          <p:nvPr/>
        </p:nvSpPr>
        <p:spPr bwMode="auto">
          <a:xfrm>
            <a:off x="7983538" y="23447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3" name="Oval 69"/>
          <p:cNvSpPr>
            <a:spLocks noChangeArrowheads="1"/>
          </p:cNvSpPr>
          <p:nvPr/>
        </p:nvSpPr>
        <p:spPr bwMode="auto">
          <a:xfrm>
            <a:off x="8134350" y="2930525"/>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4" name="Oval 70"/>
          <p:cNvSpPr>
            <a:spLocks noChangeArrowheads="1"/>
          </p:cNvSpPr>
          <p:nvPr/>
        </p:nvSpPr>
        <p:spPr bwMode="auto">
          <a:xfrm>
            <a:off x="8089900" y="26082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5" name="Oval 71"/>
          <p:cNvSpPr>
            <a:spLocks noChangeArrowheads="1"/>
          </p:cNvSpPr>
          <p:nvPr/>
        </p:nvSpPr>
        <p:spPr bwMode="auto">
          <a:xfrm>
            <a:off x="8547100" y="2760663"/>
            <a:ext cx="46038"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6" name="Oval 72"/>
          <p:cNvSpPr>
            <a:spLocks noChangeArrowheads="1"/>
          </p:cNvSpPr>
          <p:nvPr/>
        </p:nvSpPr>
        <p:spPr bwMode="auto">
          <a:xfrm>
            <a:off x="8450263" y="2192338"/>
            <a:ext cx="46037" cy="460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7" name="Oval 73"/>
          <p:cNvSpPr>
            <a:spLocks noChangeArrowheads="1"/>
          </p:cNvSpPr>
          <p:nvPr/>
        </p:nvSpPr>
        <p:spPr bwMode="auto">
          <a:xfrm>
            <a:off x="8401050" y="24384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8" name="Oval 74"/>
          <p:cNvSpPr>
            <a:spLocks noChangeArrowheads="1"/>
          </p:cNvSpPr>
          <p:nvPr/>
        </p:nvSpPr>
        <p:spPr bwMode="auto">
          <a:xfrm>
            <a:off x="8674100" y="2247900"/>
            <a:ext cx="46038" cy="4603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6219" name="Rectangle 75"/>
          <p:cNvSpPr>
            <a:spLocks noChangeArrowheads="1"/>
          </p:cNvSpPr>
          <p:nvPr/>
        </p:nvSpPr>
        <p:spPr bwMode="auto">
          <a:xfrm>
            <a:off x="425450" y="2117725"/>
            <a:ext cx="8226425" cy="914400"/>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nvGrpSpPr>
          <p:cNvPr id="6220" name="Group 76"/>
          <p:cNvGrpSpPr>
            <a:grpSpLocks/>
          </p:cNvGrpSpPr>
          <p:nvPr/>
        </p:nvGrpSpPr>
        <p:grpSpPr bwMode="auto">
          <a:xfrm>
            <a:off x="490538" y="3810000"/>
            <a:ext cx="8059737" cy="2835275"/>
            <a:chOff x="213" y="2304"/>
            <a:chExt cx="5077" cy="1786"/>
          </a:xfrm>
        </p:grpSpPr>
        <p:sp>
          <p:nvSpPr>
            <p:cNvPr id="6275" name="Line 77"/>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6" name="Line 78"/>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7" name="Text Box 79"/>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rPr>
                <a:t>sin</a:t>
              </a:r>
              <a:r>
                <a:rPr lang="el-GR" altLang="en-US">
                  <a:solidFill>
                    <a:srgbClr val="000000"/>
                  </a:solidFill>
                  <a:cs typeface="Arial" pitchFamily="34" charset="0"/>
                </a:rPr>
                <a:t>θ</a:t>
              </a:r>
              <a:r>
                <a:rPr lang="en-US" altLang="en-US">
                  <a:solidFill>
                    <a:srgbClr val="000000"/>
                  </a:solidFill>
                </a:rPr>
                <a:t>/</a:t>
              </a:r>
              <a:r>
                <a:rPr lang="el-GR" altLang="en-US">
                  <a:solidFill>
                    <a:srgbClr val="000000"/>
                  </a:solidFill>
                  <a:cs typeface="Arial" pitchFamily="34" charset="0"/>
                </a:rPr>
                <a:t>λ</a:t>
              </a:r>
            </a:p>
          </p:txBody>
        </p:sp>
        <p:sp>
          <p:nvSpPr>
            <p:cNvPr id="6278" name="Text Box 80"/>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intensity (F</a:t>
              </a:r>
              <a:r>
                <a:rPr lang="en-US" altLang="en-US" sz="2400" baseline="30000">
                  <a:solidFill>
                    <a:srgbClr val="000000"/>
                  </a:solidFill>
                </a:rPr>
                <a:t>2</a:t>
              </a:r>
              <a:r>
                <a:rPr lang="en-US" altLang="en-US" sz="2400">
                  <a:solidFill>
                    <a:srgbClr val="000000"/>
                  </a:solidFill>
                </a:rPr>
                <a:t>)</a:t>
              </a:r>
            </a:p>
          </p:txBody>
        </p:sp>
      </p:grpSp>
      <p:sp>
        <p:nvSpPr>
          <p:cNvPr id="6221" name="Line 81"/>
          <p:cNvSpPr>
            <a:spLocks noChangeShapeType="1"/>
          </p:cNvSpPr>
          <p:nvPr/>
        </p:nvSpPr>
        <p:spPr bwMode="auto">
          <a:xfrm>
            <a:off x="2343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2" name="Line 82"/>
          <p:cNvSpPr>
            <a:spLocks noChangeShapeType="1"/>
          </p:cNvSpPr>
          <p:nvPr/>
        </p:nvSpPr>
        <p:spPr bwMode="auto">
          <a:xfrm>
            <a:off x="3486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3" name="Line 83"/>
          <p:cNvSpPr>
            <a:spLocks noChangeShapeType="1"/>
          </p:cNvSpPr>
          <p:nvPr/>
        </p:nvSpPr>
        <p:spPr bwMode="auto">
          <a:xfrm>
            <a:off x="4629150" y="4784725"/>
            <a:ext cx="0" cy="11255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4" name="Line 84"/>
          <p:cNvSpPr>
            <a:spLocks noChangeShapeType="1"/>
          </p:cNvSpPr>
          <p:nvPr/>
        </p:nvSpPr>
        <p:spPr bwMode="auto">
          <a:xfrm>
            <a:off x="5772150" y="5075238"/>
            <a:ext cx="0" cy="835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5" name="Line 85"/>
          <p:cNvSpPr>
            <a:spLocks noChangeShapeType="1"/>
          </p:cNvSpPr>
          <p:nvPr/>
        </p:nvSpPr>
        <p:spPr bwMode="auto">
          <a:xfrm>
            <a:off x="6915150" y="5470525"/>
            <a:ext cx="0" cy="4397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6" name="Line 86"/>
          <p:cNvSpPr>
            <a:spLocks noChangeShapeType="1"/>
          </p:cNvSpPr>
          <p:nvPr/>
        </p:nvSpPr>
        <p:spPr bwMode="auto">
          <a:xfrm>
            <a:off x="8058150" y="5751513"/>
            <a:ext cx="0" cy="1762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7" name="Line 87"/>
          <p:cNvSpPr>
            <a:spLocks noChangeShapeType="1"/>
          </p:cNvSpPr>
          <p:nvPr/>
        </p:nvSpPr>
        <p:spPr bwMode="auto">
          <a:xfrm>
            <a:off x="1450975" y="5867400"/>
            <a:ext cx="0" cy="603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8" name="Line 88"/>
          <p:cNvSpPr>
            <a:spLocks noChangeShapeType="1"/>
          </p:cNvSpPr>
          <p:nvPr/>
        </p:nvSpPr>
        <p:spPr bwMode="auto">
          <a:xfrm>
            <a:off x="1704975" y="5681663"/>
            <a:ext cx="0" cy="2460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29" name="Line 89"/>
          <p:cNvSpPr>
            <a:spLocks noChangeShapeType="1"/>
          </p:cNvSpPr>
          <p:nvPr/>
        </p:nvSpPr>
        <p:spPr bwMode="auto">
          <a:xfrm>
            <a:off x="1833563" y="5872163"/>
            <a:ext cx="0" cy="555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0" name="Line 90"/>
          <p:cNvSpPr>
            <a:spLocks noChangeShapeType="1"/>
          </p:cNvSpPr>
          <p:nvPr/>
        </p:nvSpPr>
        <p:spPr bwMode="auto">
          <a:xfrm>
            <a:off x="1960563" y="5848350"/>
            <a:ext cx="0" cy="79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1" name="Line 91"/>
          <p:cNvSpPr>
            <a:spLocks noChangeShapeType="1"/>
          </p:cNvSpPr>
          <p:nvPr/>
        </p:nvSpPr>
        <p:spPr bwMode="auto">
          <a:xfrm>
            <a:off x="2087563" y="5672138"/>
            <a:ext cx="0" cy="2555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2" name="Line 92"/>
          <p:cNvSpPr>
            <a:spLocks noChangeShapeType="1"/>
          </p:cNvSpPr>
          <p:nvPr/>
        </p:nvSpPr>
        <p:spPr bwMode="auto">
          <a:xfrm>
            <a:off x="2214563"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3" name="Line 93"/>
          <p:cNvSpPr>
            <a:spLocks noChangeShapeType="1"/>
          </p:cNvSpPr>
          <p:nvPr/>
        </p:nvSpPr>
        <p:spPr bwMode="auto">
          <a:xfrm>
            <a:off x="1323975" y="5876925"/>
            <a:ext cx="0" cy="50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4" name="Line 94"/>
          <p:cNvSpPr>
            <a:spLocks noChangeShapeType="1"/>
          </p:cNvSpPr>
          <p:nvPr/>
        </p:nvSpPr>
        <p:spPr bwMode="auto">
          <a:xfrm>
            <a:off x="1573213" y="5824538"/>
            <a:ext cx="4762" cy="1031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5" name="Line 95"/>
          <p:cNvSpPr>
            <a:spLocks noChangeShapeType="1"/>
          </p:cNvSpPr>
          <p:nvPr/>
        </p:nvSpPr>
        <p:spPr bwMode="auto">
          <a:xfrm>
            <a:off x="2595563" y="5853113"/>
            <a:ext cx="0" cy="746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6" name="Line 96"/>
          <p:cNvSpPr>
            <a:spLocks noChangeShapeType="1"/>
          </p:cNvSpPr>
          <p:nvPr/>
        </p:nvSpPr>
        <p:spPr bwMode="auto">
          <a:xfrm>
            <a:off x="2849563" y="5648325"/>
            <a:ext cx="0" cy="279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7" name="Line 97"/>
          <p:cNvSpPr>
            <a:spLocks noChangeShapeType="1"/>
          </p:cNvSpPr>
          <p:nvPr/>
        </p:nvSpPr>
        <p:spPr bwMode="auto">
          <a:xfrm>
            <a:off x="2978150" y="5838825"/>
            <a:ext cx="0" cy="88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8" name="Line 98"/>
          <p:cNvSpPr>
            <a:spLocks noChangeShapeType="1"/>
          </p:cNvSpPr>
          <p:nvPr/>
        </p:nvSpPr>
        <p:spPr bwMode="auto">
          <a:xfrm>
            <a:off x="3100388" y="5843588"/>
            <a:ext cx="4762" cy="841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39" name="Line 99"/>
          <p:cNvSpPr>
            <a:spLocks noChangeShapeType="1"/>
          </p:cNvSpPr>
          <p:nvPr/>
        </p:nvSpPr>
        <p:spPr bwMode="auto">
          <a:xfrm>
            <a:off x="3217863" y="5653088"/>
            <a:ext cx="14287" cy="2746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0" name="Line 100"/>
          <p:cNvSpPr>
            <a:spLocks noChangeShapeType="1"/>
          </p:cNvSpPr>
          <p:nvPr/>
        </p:nvSpPr>
        <p:spPr bwMode="auto">
          <a:xfrm>
            <a:off x="3359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1" name="Line 101"/>
          <p:cNvSpPr>
            <a:spLocks noChangeShapeType="1"/>
          </p:cNvSpPr>
          <p:nvPr/>
        </p:nvSpPr>
        <p:spPr bwMode="auto">
          <a:xfrm>
            <a:off x="2468563" y="5695950"/>
            <a:ext cx="0" cy="2317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2" name="Line 102"/>
          <p:cNvSpPr>
            <a:spLocks noChangeShapeType="1"/>
          </p:cNvSpPr>
          <p:nvPr/>
        </p:nvSpPr>
        <p:spPr bwMode="auto">
          <a:xfrm>
            <a:off x="2722563" y="5534025"/>
            <a:ext cx="0" cy="3937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3" name="Line 103"/>
          <p:cNvSpPr>
            <a:spLocks noChangeShapeType="1"/>
          </p:cNvSpPr>
          <p:nvPr/>
        </p:nvSpPr>
        <p:spPr bwMode="auto">
          <a:xfrm>
            <a:off x="3738563" y="5815013"/>
            <a:ext cx="0" cy="1127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4" name="Line 104"/>
          <p:cNvSpPr>
            <a:spLocks noChangeShapeType="1"/>
          </p:cNvSpPr>
          <p:nvPr/>
        </p:nvSpPr>
        <p:spPr bwMode="auto">
          <a:xfrm>
            <a:off x="3992563" y="5838825"/>
            <a:ext cx="0" cy="889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5" name="Line 105"/>
          <p:cNvSpPr>
            <a:spLocks noChangeShapeType="1"/>
          </p:cNvSpPr>
          <p:nvPr/>
        </p:nvSpPr>
        <p:spPr bwMode="auto">
          <a:xfrm>
            <a:off x="4121150" y="5634038"/>
            <a:ext cx="0" cy="29368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6" name="Line 106"/>
          <p:cNvSpPr>
            <a:spLocks noChangeShapeType="1"/>
          </p:cNvSpPr>
          <p:nvPr/>
        </p:nvSpPr>
        <p:spPr bwMode="auto">
          <a:xfrm>
            <a:off x="4248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7" name="Line 107"/>
          <p:cNvSpPr>
            <a:spLocks noChangeShapeType="1"/>
          </p:cNvSpPr>
          <p:nvPr/>
        </p:nvSpPr>
        <p:spPr bwMode="auto">
          <a:xfrm>
            <a:off x="4375150" y="5643563"/>
            <a:ext cx="0" cy="2841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8" name="Line 108"/>
          <p:cNvSpPr>
            <a:spLocks noChangeShapeType="1"/>
          </p:cNvSpPr>
          <p:nvPr/>
        </p:nvSpPr>
        <p:spPr bwMode="auto">
          <a:xfrm>
            <a:off x="4502150"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49" name="Line 109"/>
          <p:cNvSpPr>
            <a:spLocks noChangeShapeType="1"/>
          </p:cNvSpPr>
          <p:nvPr/>
        </p:nvSpPr>
        <p:spPr bwMode="auto">
          <a:xfrm>
            <a:off x="3611563" y="5686425"/>
            <a:ext cx="0" cy="2413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0" name="Line 110"/>
          <p:cNvSpPr>
            <a:spLocks noChangeShapeType="1"/>
          </p:cNvSpPr>
          <p:nvPr/>
        </p:nvSpPr>
        <p:spPr bwMode="auto">
          <a:xfrm>
            <a:off x="3865563" y="5872163"/>
            <a:ext cx="0" cy="555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1" name="Line 111"/>
          <p:cNvSpPr>
            <a:spLocks noChangeShapeType="1"/>
          </p:cNvSpPr>
          <p:nvPr/>
        </p:nvSpPr>
        <p:spPr bwMode="auto">
          <a:xfrm>
            <a:off x="4881563" y="5842000"/>
            <a:ext cx="0" cy="841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2" name="Line 112"/>
          <p:cNvSpPr>
            <a:spLocks noChangeShapeType="1"/>
          </p:cNvSpPr>
          <p:nvPr/>
        </p:nvSpPr>
        <p:spPr bwMode="auto">
          <a:xfrm>
            <a:off x="5135563" y="5832475"/>
            <a:ext cx="0" cy="936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3" name="Line 113"/>
          <p:cNvSpPr>
            <a:spLocks noChangeShapeType="1"/>
          </p:cNvSpPr>
          <p:nvPr/>
        </p:nvSpPr>
        <p:spPr bwMode="auto">
          <a:xfrm>
            <a:off x="5264150" y="5794375"/>
            <a:ext cx="0" cy="131763"/>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4" name="Line 114"/>
          <p:cNvSpPr>
            <a:spLocks noChangeShapeType="1"/>
          </p:cNvSpPr>
          <p:nvPr/>
        </p:nvSpPr>
        <p:spPr bwMode="auto">
          <a:xfrm>
            <a:off x="5391150" y="5846763"/>
            <a:ext cx="0" cy="793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5" name="Line 115"/>
          <p:cNvSpPr>
            <a:spLocks noChangeShapeType="1"/>
          </p:cNvSpPr>
          <p:nvPr/>
        </p:nvSpPr>
        <p:spPr bwMode="auto">
          <a:xfrm>
            <a:off x="5518150" y="5822950"/>
            <a:ext cx="0" cy="1031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6" name="Line 116"/>
          <p:cNvSpPr>
            <a:spLocks noChangeShapeType="1"/>
          </p:cNvSpPr>
          <p:nvPr/>
        </p:nvSpPr>
        <p:spPr bwMode="auto">
          <a:xfrm>
            <a:off x="5645150" y="5656263"/>
            <a:ext cx="0" cy="26987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7" name="Line 117"/>
          <p:cNvSpPr>
            <a:spLocks noChangeShapeType="1"/>
          </p:cNvSpPr>
          <p:nvPr/>
        </p:nvSpPr>
        <p:spPr bwMode="auto">
          <a:xfrm>
            <a:off x="4754563" y="5822950"/>
            <a:ext cx="0" cy="10318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8" name="Line 118"/>
          <p:cNvSpPr>
            <a:spLocks noChangeShapeType="1"/>
          </p:cNvSpPr>
          <p:nvPr/>
        </p:nvSpPr>
        <p:spPr bwMode="auto">
          <a:xfrm>
            <a:off x="5008563" y="5651500"/>
            <a:ext cx="0" cy="2746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59" name="Line 119"/>
          <p:cNvSpPr>
            <a:spLocks noChangeShapeType="1"/>
          </p:cNvSpPr>
          <p:nvPr/>
        </p:nvSpPr>
        <p:spPr bwMode="auto">
          <a:xfrm>
            <a:off x="6026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0" name="Line 120"/>
          <p:cNvSpPr>
            <a:spLocks noChangeShapeType="1"/>
          </p:cNvSpPr>
          <p:nvPr/>
        </p:nvSpPr>
        <p:spPr bwMode="auto">
          <a:xfrm>
            <a:off x="6280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1" name="Line 121"/>
          <p:cNvSpPr>
            <a:spLocks noChangeShapeType="1"/>
          </p:cNvSpPr>
          <p:nvPr/>
        </p:nvSpPr>
        <p:spPr bwMode="auto">
          <a:xfrm>
            <a:off x="6408738" y="5627688"/>
            <a:ext cx="0" cy="300037"/>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2" name="Line 122"/>
          <p:cNvSpPr>
            <a:spLocks noChangeShapeType="1"/>
          </p:cNvSpPr>
          <p:nvPr/>
        </p:nvSpPr>
        <p:spPr bwMode="auto">
          <a:xfrm>
            <a:off x="6535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3" name="Line 123"/>
          <p:cNvSpPr>
            <a:spLocks noChangeShapeType="1"/>
          </p:cNvSpPr>
          <p:nvPr/>
        </p:nvSpPr>
        <p:spPr bwMode="auto">
          <a:xfrm>
            <a:off x="6662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4" name="Line 124"/>
          <p:cNvSpPr>
            <a:spLocks noChangeShapeType="1"/>
          </p:cNvSpPr>
          <p:nvPr/>
        </p:nvSpPr>
        <p:spPr bwMode="auto">
          <a:xfrm>
            <a:off x="6789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5" name="Line 125"/>
          <p:cNvSpPr>
            <a:spLocks noChangeShapeType="1"/>
          </p:cNvSpPr>
          <p:nvPr/>
        </p:nvSpPr>
        <p:spPr bwMode="auto">
          <a:xfrm>
            <a:off x="5899150" y="5857875"/>
            <a:ext cx="0" cy="6985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6" name="Line 126"/>
          <p:cNvSpPr>
            <a:spLocks noChangeShapeType="1"/>
          </p:cNvSpPr>
          <p:nvPr/>
        </p:nvSpPr>
        <p:spPr bwMode="auto">
          <a:xfrm>
            <a:off x="6153150" y="5686425"/>
            <a:ext cx="0" cy="2413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7" name="Line 127"/>
          <p:cNvSpPr>
            <a:spLocks noChangeShapeType="1"/>
          </p:cNvSpPr>
          <p:nvPr/>
        </p:nvSpPr>
        <p:spPr bwMode="auto">
          <a:xfrm>
            <a:off x="7169150" y="5753100"/>
            <a:ext cx="0" cy="1746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8" name="Line 128"/>
          <p:cNvSpPr>
            <a:spLocks noChangeShapeType="1"/>
          </p:cNvSpPr>
          <p:nvPr/>
        </p:nvSpPr>
        <p:spPr bwMode="auto">
          <a:xfrm>
            <a:off x="7423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69" name="Line 129"/>
          <p:cNvSpPr>
            <a:spLocks noChangeShapeType="1"/>
          </p:cNvSpPr>
          <p:nvPr/>
        </p:nvSpPr>
        <p:spPr bwMode="auto">
          <a:xfrm>
            <a:off x="7551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0" name="Line 130"/>
          <p:cNvSpPr>
            <a:spLocks noChangeShapeType="1"/>
          </p:cNvSpPr>
          <p:nvPr/>
        </p:nvSpPr>
        <p:spPr bwMode="auto">
          <a:xfrm>
            <a:off x="7678738" y="5567363"/>
            <a:ext cx="0" cy="3603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1" name="Line 131"/>
          <p:cNvSpPr>
            <a:spLocks noChangeShapeType="1"/>
          </p:cNvSpPr>
          <p:nvPr/>
        </p:nvSpPr>
        <p:spPr bwMode="auto">
          <a:xfrm>
            <a:off x="7805738"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2" name="Line 132"/>
          <p:cNvSpPr>
            <a:spLocks noChangeShapeType="1"/>
          </p:cNvSpPr>
          <p:nvPr/>
        </p:nvSpPr>
        <p:spPr bwMode="auto">
          <a:xfrm>
            <a:off x="7932738" y="5910263"/>
            <a:ext cx="0" cy="174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3" name="Line 133"/>
          <p:cNvSpPr>
            <a:spLocks noChangeShapeType="1"/>
          </p:cNvSpPr>
          <p:nvPr/>
        </p:nvSpPr>
        <p:spPr bwMode="auto">
          <a:xfrm>
            <a:off x="7042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6274" name="Line 134"/>
          <p:cNvSpPr>
            <a:spLocks noChangeShapeType="1"/>
          </p:cNvSpPr>
          <p:nvPr/>
        </p:nvSpPr>
        <p:spPr bwMode="auto">
          <a:xfrm>
            <a:off x="7296150" y="5834063"/>
            <a:ext cx="0" cy="9366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65937095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saic_01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1.5</a:t>
            </a:r>
            <a:r>
              <a:rPr lang="en-US" altLang="en-US" smtClean="0">
                <a:solidFill>
                  <a:schemeClr val="bg1"/>
                </a:solidFill>
                <a:cs typeface="Arial" charset="0"/>
              </a:rPr>
              <a:t>º</a:t>
            </a:r>
          </a:p>
        </p:txBody>
      </p:sp>
    </p:spTree>
    <p:extLst>
      <p:ext uri="{BB962C8B-B14F-4D97-AF65-F5344CB8AC3E}">
        <p14:creationId xmlns:p14="http://schemas.microsoft.com/office/powerpoint/2010/main" val="1877399789"/>
      </p:ext>
    </p:extLst>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600" smtClean="0"/>
              <a:t>Super-cell formalism for diffuse scatter</a:t>
            </a:r>
          </a:p>
        </p:txBody>
      </p:sp>
      <p:grpSp>
        <p:nvGrpSpPr>
          <p:cNvPr id="7171" name="Group 3"/>
          <p:cNvGrpSpPr>
            <a:grpSpLocks/>
          </p:cNvGrpSpPr>
          <p:nvPr/>
        </p:nvGrpSpPr>
        <p:grpSpPr bwMode="auto">
          <a:xfrm>
            <a:off x="4084638" y="2005013"/>
            <a:ext cx="981075" cy="1027112"/>
            <a:chOff x="268" y="1263"/>
            <a:chExt cx="618" cy="647"/>
          </a:xfrm>
        </p:grpSpPr>
        <p:sp>
          <p:nvSpPr>
            <p:cNvPr id="7263" name="Oval 4"/>
            <p:cNvSpPr>
              <a:spLocks noChangeArrowheads="1"/>
            </p:cNvSpPr>
            <p:nvPr/>
          </p:nvSpPr>
          <p:spPr bwMode="auto">
            <a:xfrm>
              <a:off x="474" y="126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4" name="Oval 5"/>
            <p:cNvSpPr>
              <a:spLocks noChangeArrowheads="1"/>
            </p:cNvSpPr>
            <p:nvPr/>
          </p:nvSpPr>
          <p:spPr bwMode="auto">
            <a:xfrm>
              <a:off x="442" y="147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5" name="Oval 6"/>
            <p:cNvSpPr>
              <a:spLocks noChangeArrowheads="1"/>
            </p:cNvSpPr>
            <p:nvPr/>
          </p:nvSpPr>
          <p:spPr bwMode="auto">
            <a:xfrm>
              <a:off x="507" y="18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6" name="Oval 7"/>
            <p:cNvSpPr>
              <a:spLocks noChangeArrowheads="1"/>
            </p:cNvSpPr>
            <p:nvPr/>
          </p:nvSpPr>
          <p:spPr bwMode="auto">
            <a:xfrm>
              <a:off x="499" y="165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7" name="Oval 8"/>
            <p:cNvSpPr>
              <a:spLocks noChangeArrowheads="1"/>
            </p:cNvSpPr>
            <p:nvPr/>
          </p:nvSpPr>
          <p:spPr bwMode="auto">
            <a:xfrm>
              <a:off x="787" y="175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8" name="Oval 9"/>
            <p:cNvSpPr>
              <a:spLocks noChangeArrowheads="1"/>
            </p:cNvSpPr>
            <p:nvPr/>
          </p:nvSpPr>
          <p:spPr bwMode="auto">
            <a:xfrm>
              <a:off x="726" y="139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9" name="Oval 10"/>
            <p:cNvSpPr>
              <a:spLocks noChangeArrowheads="1"/>
            </p:cNvSpPr>
            <p:nvPr/>
          </p:nvSpPr>
          <p:spPr bwMode="auto">
            <a:xfrm>
              <a:off x="665" y="15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70" name="Oval 11"/>
            <p:cNvSpPr>
              <a:spLocks noChangeArrowheads="1"/>
            </p:cNvSpPr>
            <p:nvPr/>
          </p:nvSpPr>
          <p:spPr bwMode="auto">
            <a:xfrm>
              <a:off x="857" y="141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71" name="Rectangle 12"/>
            <p:cNvSpPr>
              <a:spLocks noChangeArrowheads="1"/>
            </p:cNvSpPr>
            <p:nvPr/>
          </p:nvSpPr>
          <p:spPr bwMode="auto">
            <a:xfrm>
              <a:off x="268" y="1334"/>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2" name="Group 13"/>
          <p:cNvGrpSpPr>
            <a:grpSpLocks/>
          </p:cNvGrpSpPr>
          <p:nvPr/>
        </p:nvGrpSpPr>
        <p:grpSpPr bwMode="auto">
          <a:xfrm>
            <a:off x="4084638" y="2022475"/>
            <a:ext cx="981075" cy="1011238"/>
            <a:chOff x="844" y="1274"/>
            <a:chExt cx="618" cy="637"/>
          </a:xfrm>
        </p:grpSpPr>
        <p:sp>
          <p:nvSpPr>
            <p:cNvPr id="7254" name="Oval 14"/>
            <p:cNvSpPr>
              <a:spLocks noChangeArrowheads="1"/>
            </p:cNvSpPr>
            <p:nvPr/>
          </p:nvSpPr>
          <p:spPr bwMode="auto">
            <a:xfrm>
              <a:off x="1060"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5" name="Oval 15"/>
            <p:cNvSpPr>
              <a:spLocks noChangeArrowheads="1"/>
            </p:cNvSpPr>
            <p:nvPr/>
          </p:nvSpPr>
          <p:spPr bwMode="auto">
            <a:xfrm>
              <a:off x="998"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6" name="Oval 16"/>
            <p:cNvSpPr>
              <a:spLocks noChangeArrowheads="1"/>
            </p:cNvSpPr>
            <p:nvPr/>
          </p:nvSpPr>
          <p:spPr bwMode="auto">
            <a:xfrm>
              <a:off x="1073"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7" name="Oval 17"/>
            <p:cNvSpPr>
              <a:spLocks noChangeArrowheads="1"/>
            </p:cNvSpPr>
            <p:nvPr/>
          </p:nvSpPr>
          <p:spPr bwMode="auto">
            <a:xfrm>
              <a:off x="1085"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8" name="Oval 18"/>
            <p:cNvSpPr>
              <a:spLocks noChangeArrowheads="1"/>
            </p:cNvSpPr>
            <p:nvPr/>
          </p:nvSpPr>
          <p:spPr bwMode="auto">
            <a:xfrm>
              <a:off x="1363"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9" name="Oval 19"/>
            <p:cNvSpPr>
              <a:spLocks noChangeArrowheads="1"/>
            </p:cNvSpPr>
            <p:nvPr/>
          </p:nvSpPr>
          <p:spPr bwMode="auto">
            <a:xfrm>
              <a:off x="1302"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0" name="Oval 20"/>
            <p:cNvSpPr>
              <a:spLocks noChangeArrowheads="1"/>
            </p:cNvSpPr>
            <p:nvPr/>
          </p:nvSpPr>
          <p:spPr bwMode="auto">
            <a:xfrm>
              <a:off x="1251" y="15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1" name="Oval 21"/>
            <p:cNvSpPr>
              <a:spLocks noChangeArrowheads="1"/>
            </p:cNvSpPr>
            <p:nvPr/>
          </p:nvSpPr>
          <p:spPr bwMode="auto">
            <a:xfrm>
              <a:off x="1433" y="141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62" name="Rectangle 22"/>
            <p:cNvSpPr>
              <a:spLocks noChangeArrowheads="1"/>
            </p:cNvSpPr>
            <p:nvPr/>
          </p:nvSpPr>
          <p:spPr bwMode="auto">
            <a:xfrm>
              <a:off x="844"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3" name="Group 23"/>
          <p:cNvGrpSpPr>
            <a:grpSpLocks/>
          </p:cNvGrpSpPr>
          <p:nvPr/>
        </p:nvGrpSpPr>
        <p:grpSpPr bwMode="auto">
          <a:xfrm>
            <a:off x="4084638" y="2022475"/>
            <a:ext cx="981075" cy="1011238"/>
            <a:chOff x="1420" y="1274"/>
            <a:chExt cx="618" cy="637"/>
          </a:xfrm>
        </p:grpSpPr>
        <p:sp>
          <p:nvSpPr>
            <p:cNvPr id="7245" name="Oval 24"/>
            <p:cNvSpPr>
              <a:spLocks noChangeArrowheads="1"/>
            </p:cNvSpPr>
            <p:nvPr/>
          </p:nvSpPr>
          <p:spPr bwMode="auto">
            <a:xfrm>
              <a:off x="1636"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6" name="Oval 25"/>
            <p:cNvSpPr>
              <a:spLocks noChangeArrowheads="1"/>
            </p:cNvSpPr>
            <p:nvPr/>
          </p:nvSpPr>
          <p:spPr bwMode="auto">
            <a:xfrm>
              <a:off x="1584" y="146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7" name="Oval 26"/>
            <p:cNvSpPr>
              <a:spLocks noChangeArrowheads="1"/>
            </p:cNvSpPr>
            <p:nvPr/>
          </p:nvSpPr>
          <p:spPr bwMode="auto">
            <a:xfrm>
              <a:off x="1649"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8" name="Oval 27"/>
            <p:cNvSpPr>
              <a:spLocks noChangeArrowheads="1"/>
            </p:cNvSpPr>
            <p:nvPr/>
          </p:nvSpPr>
          <p:spPr bwMode="auto">
            <a:xfrm>
              <a:off x="1641" y="164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9" name="Oval 28"/>
            <p:cNvSpPr>
              <a:spLocks noChangeArrowheads="1"/>
            </p:cNvSpPr>
            <p:nvPr/>
          </p:nvSpPr>
          <p:spPr bwMode="auto">
            <a:xfrm>
              <a:off x="1939"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0" name="Oval 29"/>
            <p:cNvSpPr>
              <a:spLocks noChangeArrowheads="1"/>
            </p:cNvSpPr>
            <p:nvPr/>
          </p:nvSpPr>
          <p:spPr bwMode="auto">
            <a:xfrm>
              <a:off x="1868" y="13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1" name="Oval 30"/>
            <p:cNvSpPr>
              <a:spLocks noChangeArrowheads="1"/>
            </p:cNvSpPr>
            <p:nvPr/>
          </p:nvSpPr>
          <p:spPr bwMode="auto">
            <a:xfrm>
              <a:off x="1817"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2" name="Oval 31"/>
            <p:cNvSpPr>
              <a:spLocks noChangeArrowheads="1"/>
            </p:cNvSpPr>
            <p:nvPr/>
          </p:nvSpPr>
          <p:spPr bwMode="auto">
            <a:xfrm>
              <a:off x="2009" y="14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53" name="Rectangle 32"/>
            <p:cNvSpPr>
              <a:spLocks noChangeArrowheads="1"/>
            </p:cNvSpPr>
            <p:nvPr/>
          </p:nvSpPr>
          <p:spPr bwMode="auto">
            <a:xfrm>
              <a:off x="1420"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4" name="Group 33"/>
          <p:cNvGrpSpPr>
            <a:grpSpLocks/>
          </p:cNvGrpSpPr>
          <p:nvPr/>
        </p:nvGrpSpPr>
        <p:grpSpPr bwMode="auto">
          <a:xfrm>
            <a:off x="4084638" y="2006600"/>
            <a:ext cx="981075" cy="1027113"/>
            <a:chOff x="1996" y="1264"/>
            <a:chExt cx="618" cy="647"/>
          </a:xfrm>
        </p:grpSpPr>
        <p:sp>
          <p:nvSpPr>
            <p:cNvPr id="7236" name="Oval 34"/>
            <p:cNvSpPr>
              <a:spLocks noChangeArrowheads="1"/>
            </p:cNvSpPr>
            <p:nvPr/>
          </p:nvSpPr>
          <p:spPr bwMode="auto">
            <a:xfrm>
              <a:off x="2202" y="126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7" name="Oval 35"/>
            <p:cNvSpPr>
              <a:spLocks noChangeArrowheads="1"/>
            </p:cNvSpPr>
            <p:nvPr/>
          </p:nvSpPr>
          <p:spPr bwMode="auto">
            <a:xfrm>
              <a:off x="2160" y="146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8" name="Oval 36"/>
            <p:cNvSpPr>
              <a:spLocks noChangeArrowheads="1"/>
            </p:cNvSpPr>
            <p:nvPr/>
          </p:nvSpPr>
          <p:spPr bwMode="auto">
            <a:xfrm>
              <a:off x="2245"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9" name="Oval 37"/>
            <p:cNvSpPr>
              <a:spLocks noChangeArrowheads="1"/>
            </p:cNvSpPr>
            <p:nvPr/>
          </p:nvSpPr>
          <p:spPr bwMode="auto">
            <a:xfrm>
              <a:off x="2227" y="16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0" name="Oval 38"/>
            <p:cNvSpPr>
              <a:spLocks noChangeArrowheads="1"/>
            </p:cNvSpPr>
            <p:nvPr/>
          </p:nvSpPr>
          <p:spPr bwMode="auto">
            <a:xfrm>
              <a:off x="2505" y="174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1" name="Oval 39"/>
            <p:cNvSpPr>
              <a:spLocks noChangeArrowheads="1"/>
            </p:cNvSpPr>
            <p:nvPr/>
          </p:nvSpPr>
          <p:spPr bwMode="auto">
            <a:xfrm>
              <a:off x="2444" y="140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2" name="Oval 40"/>
            <p:cNvSpPr>
              <a:spLocks noChangeArrowheads="1"/>
            </p:cNvSpPr>
            <p:nvPr/>
          </p:nvSpPr>
          <p:spPr bwMode="auto">
            <a:xfrm>
              <a:off x="2393"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3" name="Oval 41"/>
            <p:cNvSpPr>
              <a:spLocks noChangeArrowheads="1"/>
            </p:cNvSpPr>
            <p:nvPr/>
          </p:nvSpPr>
          <p:spPr bwMode="auto">
            <a:xfrm>
              <a:off x="2585"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44" name="Rectangle 42"/>
            <p:cNvSpPr>
              <a:spLocks noChangeArrowheads="1"/>
            </p:cNvSpPr>
            <p:nvPr/>
          </p:nvSpPr>
          <p:spPr bwMode="auto">
            <a:xfrm>
              <a:off x="1996"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5" name="Group 43"/>
          <p:cNvGrpSpPr>
            <a:grpSpLocks/>
          </p:cNvGrpSpPr>
          <p:nvPr/>
        </p:nvGrpSpPr>
        <p:grpSpPr bwMode="auto">
          <a:xfrm>
            <a:off x="4083050" y="2022475"/>
            <a:ext cx="965200" cy="1011238"/>
            <a:chOff x="2572" y="1274"/>
            <a:chExt cx="608" cy="637"/>
          </a:xfrm>
        </p:grpSpPr>
        <p:sp>
          <p:nvSpPr>
            <p:cNvPr id="7227" name="Oval 44"/>
            <p:cNvSpPr>
              <a:spLocks noChangeArrowheads="1"/>
            </p:cNvSpPr>
            <p:nvPr/>
          </p:nvSpPr>
          <p:spPr bwMode="auto">
            <a:xfrm>
              <a:off x="2788"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8" name="Oval 45"/>
            <p:cNvSpPr>
              <a:spLocks noChangeArrowheads="1"/>
            </p:cNvSpPr>
            <p:nvPr/>
          </p:nvSpPr>
          <p:spPr bwMode="auto">
            <a:xfrm>
              <a:off x="2726"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9" name="Oval 46"/>
            <p:cNvSpPr>
              <a:spLocks noChangeArrowheads="1"/>
            </p:cNvSpPr>
            <p:nvPr/>
          </p:nvSpPr>
          <p:spPr bwMode="auto">
            <a:xfrm>
              <a:off x="2821"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0" name="Oval 47"/>
            <p:cNvSpPr>
              <a:spLocks noChangeArrowheads="1"/>
            </p:cNvSpPr>
            <p:nvPr/>
          </p:nvSpPr>
          <p:spPr bwMode="auto">
            <a:xfrm>
              <a:off x="2803" y="163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1" name="Oval 48"/>
            <p:cNvSpPr>
              <a:spLocks noChangeArrowheads="1"/>
            </p:cNvSpPr>
            <p:nvPr/>
          </p:nvSpPr>
          <p:spPr bwMode="auto">
            <a:xfrm>
              <a:off x="3071"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2" name="Oval 49"/>
            <p:cNvSpPr>
              <a:spLocks noChangeArrowheads="1"/>
            </p:cNvSpPr>
            <p:nvPr/>
          </p:nvSpPr>
          <p:spPr bwMode="auto">
            <a:xfrm>
              <a:off x="3020" y="140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3" name="Oval 50"/>
            <p:cNvSpPr>
              <a:spLocks noChangeArrowheads="1"/>
            </p:cNvSpPr>
            <p:nvPr/>
          </p:nvSpPr>
          <p:spPr bwMode="auto">
            <a:xfrm>
              <a:off x="2979" y="15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4" name="Oval 51"/>
            <p:cNvSpPr>
              <a:spLocks noChangeArrowheads="1"/>
            </p:cNvSpPr>
            <p:nvPr/>
          </p:nvSpPr>
          <p:spPr bwMode="auto">
            <a:xfrm>
              <a:off x="3151"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35" name="Rectangle 52"/>
            <p:cNvSpPr>
              <a:spLocks noChangeArrowheads="1"/>
            </p:cNvSpPr>
            <p:nvPr/>
          </p:nvSpPr>
          <p:spPr bwMode="auto">
            <a:xfrm>
              <a:off x="2572"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6" name="Group 53"/>
          <p:cNvGrpSpPr>
            <a:grpSpLocks/>
          </p:cNvGrpSpPr>
          <p:nvPr/>
        </p:nvGrpSpPr>
        <p:grpSpPr bwMode="auto">
          <a:xfrm>
            <a:off x="4084638" y="2006600"/>
            <a:ext cx="996950" cy="1027113"/>
            <a:chOff x="3148" y="1264"/>
            <a:chExt cx="628" cy="647"/>
          </a:xfrm>
        </p:grpSpPr>
        <p:sp>
          <p:nvSpPr>
            <p:cNvPr id="7218" name="Oval 54"/>
            <p:cNvSpPr>
              <a:spLocks noChangeArrowheads="1"/>
            </p:cNvSpPr>
            <p:nvPr/>
          </p:nvSpPr>
          <p:spPr bwMode="auto">
            <a:xfrm>
              <a:off x="3344" y="126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9" name="Oval 55"/>
            <p:cNvSpPr>
              <a:spLocks noChangeArrowheads="1"/>
            </p:cNvSpPr>
            <p:nvPr/>
          </p:nvSpPr>
          <p:spPr bwMode="auto">
            <a:xfrm>
              <a:off x="3322"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0" name="Oval 56"/>
            <p:cNvSpPr>
              <a:spLocks noChangeArrowheads="1"/>
            </p:cNvSpPr>
            <p:nvPr/>
          </p:nvSpPr>
          <p:spPr bwMode="auto">
            <a:xfrm>
              <a:off x="3377"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1" name="Oval 57"/>
            <p:cNvSpPr>
              <a:spLocks noChangeArrowheads="1"/>
            </p:cNvSpPr>
            <p:nvPr/>
          </p:nvSpPr>
          <p:spPr bwMode="auto">
            <a:xfrm>
              <a:off x="3379" y="165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2" name="Oval 58"/>
            <p:cNvSpPr>
              <a:spLocks noChangeArrowheads="1"/>
            </p:cNvSpPr>
            <p:nvPr/>
          </p:nvSpPr>
          <p:spPr bwMode="auto">
            <a:xfrm>
              <a:off x="3667" y="175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3" name="Oval 59"/>
            <p:cNvSpPr>
              <a:spLocks noChangeArrowheads="1"/>
            </p:cNvSpPr>
            <p:nvPr/>
          </p:nvSpPr>
          <p:spPr bwMode="auto">
            <a:xfrm>
              <a:off x="3596" y="13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4" name="Oval 60"/>
            <p:cNvSpPr>
              <a:spLocks noChangeArrowheads="1"/>
            </p:cNvSpPr>
            <p:nvPr/>
          </p:nvSpPr>
          <p:spPr bwMode="auto">
            <a:xfrm>
              <a:off x="3555" y="15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5" name="Oval 61"/>
            <p:cNvSpPr>
              <a:spLocks noChangeArrowheads="1"/>
            </p:cNvSpPr>
            <p:nvPr/>
          </p:nvSpPr>
          <p:spPr bwMode="auto">
            <a:xfrm>
              <a:off x="3747" y="14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26" name="Rectangle 62"/>
            <p:cNvSpPr>
              <a:spLocks noChangeArrowheads="1"/>
            </p:cNvSpPr>
            <p:nvPr/>
          </p:nvSpPr>
          <p:spPr bwMode="auto">
            <a:xfrm>
              <a:off x="3148"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7" name="Group 63"/>
          <p:cNvGrpSpPr>
            <a:grpSpLocks/>
          </p:cNvGrpSpPr>
          <p:nvPr/>
        </p:nvGrpSpPr>
        <p:grpSpPr bwMode="auto">
          <a:xfrm>
            <a:off x="4084638" y="2022475"/>
            <a:ext cx="981075" cy="1011238"/>
            <a:chOff x="3723" y="1274"/>
            <a:chExt cx="618" cy="637"/>
          </a:xfrm>
        </p:grpSpPr>
        <p:sp>
          <p:nvSpPr>
            <p:cNvPr id="7209" name="Oval 64"/>
            <p:cNvSpPr>
              <a:spLocks noChangeArrowheads="1"/>
            </p:cNvSpPr>
            <p:nvPr/>
          </p:nvSpPr>
          <p:spPr bwMode="auto">
            <a:xfrm>
              <a:off x="3919" y="127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0" name="Oval 65"/>
            <p:cNvSpPr>
              <a:spLocks noChangeArrowheads="1"/>
            </p:cNvSpPr>
            <p:nvPr/>
          </p:nvSpPr>
          <p:spPr bwMode="auto">
            <a:xfrm>
              <a:off x="3897" y="147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1" name="Oval 66"/>
            <p:cNvSpPr>
              <a:spLocks noChangeArrowheads="1"/>
            </p:cNvSpPr>
            <p:nvPr/>
          </p:nvSpPr>
          <p:spPr bwMode="auto">
            <a:xfrm>
              <a:off x="3952" y="184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2" name="Oval 67"/>
            <p:cNvSpPr>
              <a:spLocks noChangeArrowheads="1"/>
            </p:cNvSpPr>
            <p:nvPr/>
          </p:nvSpPr>
          <p:spPr bwMode="auto">
            <a:xfrm>
              <a:off x="3954" y="1655"/>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3" name="Oval 68"/>
            <p:cNvSpPr>
              <a:spLocks noChangeArrowheads="1"/>
            </p:cNvSpPr>
            <p:nvPr/>
          </p:nvSpPr>
          <p:spPr bwMode="auto">
            <a:xfrm>
              <a:off x="4232" y="174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4" name="Oval 69"/>
            <p:cNvSpPr>
              <a:spLocks noChangeArrowheads="1"/>
            </p:cNvSpPr>
            <p:nvPr/>
          </p:nvSpPr>
          <p:spPr bwMode="auto">
            <a:xfrm>
              <a:off x="4181" y="139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5" name="Oval 70"/>
            <p:cNvSpPr>
              <a:spLocks noChangeArrowheads="1"/>
            </p:cNvSpPr>
            <p:nvPr/>
          </p:nvSpPr>
          <p:spPr bwMode="auto">
            <a:xfrm>
              <a:off x="4130" y="152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6" name="Oval 71"/>
            <p:cNvSpPr>
              <a:spLocks noChangeArrowheads="1"/>
            </p:cNvSpPr>
            <p:nvPr/>
          </p:nvSpPr>
          <p:spPr bwMode="auto">
            <a:xfrm>
              <a:off x="4312" y="143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17" name="Rectangle 72"/>
            <p:cNvSpPr>
              <a:spLocks noChangeArrowheads="1"/>
            </p:cNvSpPr>
            <p:nvPr/>
          </p:nvSpPr>
          <p:spPr bwMode="auto">
            <a:xfrm>
              <a:off x="3723" y="1335"/>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8" name="Group 73"/>
          <p:cNvGrpSpPr>
            <a:grpSpLocks/>
          </p:cNvGrpSpPr>
          <p:nvPr/>
        </p:nvGrpSpPr>
        <p:grpSpPr bwMode="auto">
          <a:xfrm>
            <a:off x="4084638" y="2036763"/>
            <a:ext cx="981075" cy="995362"/>
            <a:chOff x="4299" y="1283"/>
            <a:chExt cx="618" cy="627"/>
          </a:xfrm>
        </p:grpSpPr>
        <p:sp>
          <p:nvSpPr>
            <p:cNvPr id="7200" name="Oval 74"/>
            <p:cNvSpPr>
              <a:spLocks noChangeArrowheads="1"/>
            </p:cNvSpPr>
            <p:nvPr/>
          </p:nvSpPr>
          <p:spPr bwMode="auto">
            <a:xfrm>
              <a:off x="4505" y="128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1" name="Oval 75"/>
            <p:cNvSpPr>
              <a:spLocks noChangeArrowheads="1"/>
            </p:cNvSpPr>
            <p:nvPr/>
          </p:nvSpPr>
          <p:spPr bwMode="auto">
            <a:xfrm>
              <a:off x="4463" y="1468"/>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2" name="Oval 76"/>
            <p:cNvSpPr>
              <a:spLocks noChangeArrowheads="1"/>
            </p:cNvSpPr>
            <p:nvPr/>
          </p:nvSpPr>
          <p:spPr bwMode="auto">
            <a:xfrm>
              <a:off x="4538" y="185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3" name="Oval 77"/>
            <p:cNvSpPr>
              <a:spLocks noChangeArrowheads="1"/>
            </p:cNvSpPr>
            <p:nvPr/>
          </p:nvSpPr>
          <p:spPr bwMode="auto">
            <a:xfrm>
              <a:off x="4520" y="1644"/>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4" name="Oval 78"/>
            <p:cNvSpPr>
              <a:spLocks noChangeArrowheads="1"/>
            </p:cNvSpPr>
            <p:nvPr/>
          </p:nvSpPr>
          <p:spPr bwMode="auto">
            <a:xfrm>
              <a:off x="4818" y="1750"/>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5" name="Oval 79"/>
            <p:cNvSpPr>
              <a:spLocks noChangeArrowheads="1"/>
            </p:cNvSpPr>
            <p:nvPr/>
          </p:nvSpPr>
          <p:spPr bwMode="auto">
            <a:xfrm>
              <a:off x="4747" y="139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6" name="Oval 80"/>
            <p:cNvSpPr>
              <a:spLocks noChangeArrowheads="1"/>
            </p:cNvSpPr>
            <p:nvPr/>
          </p:nvSpPr>
          <p:spPr bwMode="auto">
            <a:xfrm>
              <a:off x="4696" y="15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7" name="Oval 81"/>
            <p:cNvSpPr>
              <a:spLocks noChangeArrowheads="1"/>
            </p:cNvSpPr>
            <p:nvPr/>
          </p:nvSpPr>
          <p:spPr bwMode="auto">
            <a:xfrm>
              <a:off x="4888" y="143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208" name="Rectangle 82"/>
            <p:cNvSpPr>
              <a:spLocks noChangeArrowheads="1"/>
            </p:cNvSpPr>
            <p:nvPr/>
          </p:nvSpPr>
          <p:spPr bwMode="auto">
            <a:xfrm>
              <a:off x="4299" y="1334"/>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79" name="Group 83"/>
          <p:cNvGrpSpPr>
            <a:grpSpLocks/>
          </p:cNvGrpSpPr>
          <p:nvPr/>
        </p:nvGrpSpPr>
        <p:grpSpPr bwMode="auto">
          <a:xfrm>
            <a:off x="4084638" y="2019300"/>
            <a:ext cx="981075" cy="1011238"/>
            <a:chOff x="4875" y="1272"/>
            <a:chExt cx="618" cy="637"/>
          </a:xfrm>
        </p:grpSpPr>
        <p:sp>
          <p:nvSpPr>
            <p:cNvPr id="7191" name="Oval 84"/>
            <p:cNvSpPr>
              <a:spLocks noChangeArrowheads="1"/>
            </p:cNvSpPr>
            <p:nvPr/>
          </p:nvSpPr>
          <p:spPr bwMode="auto">
            <a:xfrm>
              <a:off x="5081" y="1272"/>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2" name="Oval 85"/>
            <p:cNvSpPr>
              <a:spLocks noChangeArrowheads="1"/>
            </p:cNvSpPr>
            <p:nvPr/>
          </p:nvSpPr>
          <p:spPr bwMode="auto">
            <a:xfrm>
              <a:off x="5029" y="1477"/>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3" name="Oval 86"/>
            <p:cNvSpPr>
              <a:spLocks noChangeArrowheads="1"/>
            </p:cNvSpPr>
            <p:nvPr/>
          </p:nvSpPr>
          <p:spPr bwMode="auto">
            <a:xfrm>
              <a:off x="5124" y="184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4" name="Oval 87"/>
            <p:cNvSpPr>
              <a:spLocks noChangeArrowheads="1"/>
            </p:cNvSpPr>
            <p:nvPr/>
          </p:nvSpPr>
          <p:spPr bwMode="auto">
            <a:xfrm>
              <a:off x="5096" y="1643"/>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5" name="Oval 88"/>
            <p:cNvSpPr>
              <a:spLocks noChangeArrowheads="1"/>
            </p:cNvSpPr>
            <p:nvPr/>
          </p:nvSpPr>
          <p:spPr bwMode="auto">
            <a:xfrm>
              <a:off x="5384" y="1739"/>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6" name="Oval 89"/>
            <p:cNvSpPr>
              <a:spLocks noChangeArrowheads="1"/>
            </p:cNvSpPr>
            <p:nvPr/>
          </p:nvSpPr>
          <p:spPr bwMode="auto">
            <a:xfrm>
              <a:off x="5323" y="1381"/>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7" name="Oval 90"/>
            <p:cNvSpPr>
              <a:spLocks noChangeArrowheads="1"/>
            </p:cNvSpPr>
            <p:nvPr/>
          </p:nvSpPr>
          <p:spPr bwMode="auto">
            <a:xfrm>
              <a:off x="5292" y="153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8" name="Oval 91"/>
            <p:cNvSpPr>
              <a:spLocks noChangeArrowheads="1"/>
            </p:cNvSpPr>
            <p:nvPr/>
          </p:nvSpPr>
          <p:spPr bwMode="auto">
            <a:xfrm>
              <a:off x="5464" y="1416"/>
              <a:ext cx="29" cy="2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7199" name="Rectangle 92"/>
            <p:cNvSpPr>
              <a:spLocks noChangeArrowheads="1"/>
            </p:cNvSpPr>
            <p:nvPr/>
          </p:nvSpPr>
          <p:spPr bwMode="auto">
            <a:xfrm>
              <a:off x="4875" y="1333"/>
              <a:ext cx="576" cy="576"/>
            </a:xfrm>
            <a:prstGeom prst="rect">
              <a:avLst/>
            </a:prstGeom>
            <a:solidFill>
              <a:schemeClr val="accent1"/>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grpSp>
      <p:grpSp>
        <p:nvGrpSpPr>
          <p:cNvPr id="7180" name="Group 93"/>
          <p:cNvGrpSpPr>
            <a:grpSpLocks/>
          </p:cNvGrpSpPr>
          <p:nvPr/>
        </p:nvGrpSpPr>
        <p:grpSpPr bwMode="auto">
          <a:xfrm>
            <a:off x="490538" y="3810000"/>
            <a:ext cx="8059737" cy="2835275"/>
            <a:chOff x="213" y="2304"/>
            <a:chExt cx="5077" cy="1786"/>
          </a:xfrm>
        </p:grpSpPr>
        <p:sp>
          <p:nvSpPr>
            <p:cNvPr id="7187" name="Line 94"/>
            <p:cNvSpPr>
              <a:spLocks noChangeShapeType="1"/>
            </p:cNvSpPr>
            <p:nvPr/>
          </p:nvSpPr>
          <p:spPr bwMode="auto">
            <a:xfrm>
              <a:off x="660" y="2304"/>
              <a:ext cx="0" cy="1344"/>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8" name="Line 95"/>
            <p:cNvSpPr>
              <a:spLocks noChangeShapeType="1"/>
            </p:cNvSpPr>
            <p:nvPr/>
          </p:nvSpPr>
          <p:spPr bwMode="auto">
            <a:xfrm flipH="1">
              <a:off x="653" y="3648"/>
              <a:ext cx="4637"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9" name="Text Box 96"/>
            <p:cNvSpPr txBox="1">
              <a:spLocks noChangeArrowheads="1"/>
            </p:cNvSpPr>
            <p:nvPr/>
          </p:nvSpPr>
          <p:spPr bwMode="auto">
            <a:xfrm>
              <a:off x="2572" y="3725"/>
              <a:ext cx="78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rPr>
                <a:t>sin</a:t>
              </a:r>
              <a:r>
                <a:rPr lang="el-GR" altLang="en-US">
                  <a:solidFill>
                    <a:srgbClr val="000000"/>
                  </a:solidFill>
                  <a:cs typeface="Arial" pitchFamily="34" charset="0"/>
                </a:rPr>
                <a:t>θ</a:t>
              </a:r>
              <a:r>
                <a:rPr lang="en-US" altLang="en-US">
                  <a:solidFill>
                    <a:srgbClr val="000000"/>
                  </a:solidFill>
                </a:rPr>
                <a:t>/</a:t>
              </a:r>
              <a:r>
                <a:rPr lang="el-GR" altLang="en-US">
                  <a:solidFill>
                    <a:srgbClr val="000000"/>
                  </a:solidFill>
                  <a:cs typeface="Arial" pitchFamily="34" charset="0"/>
                </a:rPr>
                <a:t>λ</a:t>
              </a:r>
            </a:p>
          </p:txBody>
        </p:sp>
        <p:sp>
          <p:nvSpPr>
            <p:cNvPr id="7190" name="Text Box 97"/>
            <p:cNvSpPr txBox="1">
              <a:spLocks noChangeArrowheads="1"/>
            </p:cNvSpPr>
            <p:nvPr/>
          </p:nvSpPr>
          <p:spPr bwMode="auto">
            <a:xfrm rot="-5400000">
              <a:off x="-238" y="2799"/>
              <a:ext cx="119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intensity (F</a:t>
              </a:r>
              <a:r>
                <a:rPr lang="en-US" altLang="en-US" sz="2400" baseline="30000">
                  <a:solidFill>
                    <a:srgbClr val="000000"/>
                  </a:solidFill>
                </a:rPr>
                <a:t>2</a:t>
              </a:r>
              <a:r>
                <a:rPr lang="en-US" altLang="en-US" sz="2400">
                  <a:solidFill>
                    <a:srgbClr val="000000"/>
                  </a:solidFill>
                </a:rPr>
                <a:t>)</a:t>
              </a:r>
            </a:p>
          </p:txBody>
        </p:sp>
      </p:grpSp>
      <p:sp>
        <p:nvSpPr>
          <p:cNvPr id="7181" name="Line 98"/>
          <p:cNvSpPr>
            <a:spLocks noChangeShapeType="1"/>
          </p:cNvSpPr>
          <p:nvPr/>
        </p:nvSpPr>
        <p:spPr bwMode="auto">
          <a:xfrm>
            <a:off x="2343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2" name="Line 99"/>
          <p:cNvSpPr>
            <a:spLocks noChangeShapeType="1"/>
          </p:cNvSpPr>
          <p:nvPr/>
        </p:nvSpPr>
        <p:spPr bwMode="auto">
          <a:xfrm>
            <a:off x="3486150" y="4313238"/>
            <a:ext cx="0" cy="1597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3" name="Line 100"/>
          <p:cNvSpPr>
            <a:spLocks noChangeShapeType="1"/>
          </p:cNvSpPr>
          <p:nvPr/>
        </p:nvSpPr>
        <p:spPr bwMode="auto">
          <a:xfrm>
            <a:off x="4629150" y="4784725"/>
            <a:ext cx="0" cy="11255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4" name="Line 101"/>
          <p:cNvSpPr>
            <a:spLocks noChangeShapeType="1"/>
          </p:cNvSpPr>
          <p:nvPr/>
        </p:nvSpPr>
        <p:spPr bwMode="auto">
          <a:xfrm>
            <a:off x="5772150" y="5075238"/>
            <a:ext cx="0" cy="8350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5" name="Line 102"/>
          <p:cNvSpPr>
            <a:spLocks noChangeShapeType="1"/>
          </p:cNvSpPr>
          <p:nvPr/>
        </p:nvSpPr>
        <p:spPr bwMode="auto">
          <a:xfrm>
            <a:off x="6915150" y="5470525"/>
            <a:ext cx="0" cy="43973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7186" name="Line 103"/>
          <p:cNvSpPr>
            <a:spLocks noChangeShapeType="1"/>
          </p:cNvSpPr>
          <p:nvPr/>
        </p:nvSpPr>
        <p:spPr bwMode="auto">
          <a:xfrm>
            <a:off x="8058150" y="5751513"/>
            <a:ext cx="0" cy="176212"/>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318033369"/>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600" smtClean="0"/>
              <a:t>Super-cell formalism for diffuse scatter</a:t>
            </a:r>
          </a:p>
        </p:txBody>
      </p:sp>
      <p:graphicFrame>
        <p:nvGraphicFramePr>
          <p:cNvPr id="8195"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45069"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6"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intensity (F</a:t>
            </a:r>
            <a:r>
              <a:rPr lang="en-US" altLang="en-US" sz="1600" baseline="30000">
                <a:solidFill>
                  <a:srgbClr val="000000"/>
                </a:solidFill>
              </a:rPr>
              <a:t>2</a:t>
            </a:r>
            <a:r>
              <a:rPr lang="en-US" altLang="en-US" sz="1600">
                <a:solidFill>
                  <a:srgbClr val="000000"/>
                </a:solidFill>
              </a:rPr>
              <a:t>)</a:t>
            </a:r>
          </a:p>
        </p:txBody>
      </p:sp>
      <p:sp>
        <p:nvSpPr>
          <p:cNvPr id="8197"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one-cell hkl index</a:t>
            </a:r>
          </a:p>
        </p:txBody>
      </p:sp>
    </p:spTree>
    <p:extLst>
      <p:ext uri="{BB962C8B-B14F-4D97-AF65-F5344CB8AC3E}">
        <p14:creationId xmlns:p14="http://schemas.microsoft.com/office/powerpoint/2010/main" val="1427967741"/>
      </p:ext>
    </p:extLst>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600" smtClean="0"/>
              <a:t>Super-cell formalism for diffuse scatter</a:t>
            </a:r>
          </a:p>
        </p:txBody>
      </p:sp>
      <p:graphicFrame>
        <p:nvGraphicFramePr>
          <p:cNvPr id="9219"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46093"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0"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intensity (F</a:t>
            </a:r>
            <a:r>
              <a:rPr lang="en-US" altLang="en-US" sz="1600" baseline="30000">
                <a:solidFill>
                  <a:srgbClr val="000000"/>
                </a:solidFill>
              </a:rPr>
              <a:t>2</a:t>
            </a:r>
            <a:r>
              <a:rPr lang="en-US" altLang="en-US" sz="1600">
                <a:solidFill>
                  <a:srgbClr val="000000"/>
                </a:solidFill>
              </a:rPr>
              <a:t>)</a:t>
            </a:r>
          </a:p>
        </p:txBody>
      </p:sp>
      <p:sp>
        <p:nvSpPr>
          <p:cNvPr id="9221"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one-cell hkl index</a:t>
            </a:r>
          </a:p>
        </p:txBody>
      </p:sp>
    </p:spTree>
    <p:extLst>
      <p:ext uri="{BB962C8B-B14F-4D97-AF65-F5344CB8AC3E}">
        <p14:creationId xmlns:p14="http://schemas.microsoft.com/office/powerpoint/2010/main" val="3639657665"/>
      </p:ext>
    </p:extLst>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altLang="en-US" sz="3600" smtClean="0"/>
              <a:t>Super-cell formalism for diffuse scatter</a:t>
            </a:r>
          </a:p>
        </p:txBody>
      </p:sp>
      <p:graphicFrame>
        <p:nvGraphicFramePr>
          <p:cNvPr id="10243"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47117"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intensity (F</a:t>
            </a:r>
            <a:r>
              <a:rPr lang="en-US" altLang="en-US" sz="1600" baseline="30000">
                <a:solidFill>
                  <a:srgbClr val="000000"/>
                </a:solidFill>
              </a:rPr>
              <a:t>2</a:t>
            </a:r>
            <a:r>
              <a:rPr lang="en-US" altLang="en-US" sz="1600">
                <a:solidFill>
                  <a:srgbClr val="000000"/>
                </a:solidFill>
              </a:rPr>
              <a:t>)</a:t>
            </a:r>
          </a:p>
        </p:txBody>
      </p:sp>
      <p:sp>
        <p:nvSpPr>
          <p:cNvPr id="10245"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one-cell hkl index</a:t>
            </a:r>
          </a:p>
        </p:txBody>
      </p:sp>
    </p:spTree>
    <p:extLst>
      <p:ext uri="{BB962C8B-B14F-4D97-AF65-F5344CB8AC3E}">
        <p14:creationId xmlns:p14="http://schemas.microsoft.com/office/powerpoint/2010/main" val="3886392032"/>
      </p:ext>
    </p:extLst>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600" smtClean="0"/>
              <a:t>Super-cell formalism for diffuse scatter</a:t>
            </a:r>
          </a:p>
        </p:txBody>
      </p:sp>
      <p:graphicFrame>
        <p:nvGraphicFramePr>
          <p:cNvPr id="11267"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48141"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intensity (F</a:t>
            </a:r>
            <a:r>
              <a:rPr lang="en-US" altLang="en-US" sz="1600" baseline="30000">
                <a:solidFill>
                  <a:srgbClr val="000000"/>
                </a:solidFill>
              </a:rPr>
              <a:t>2</a:t>
            </a:r>
            <a:r>
              <a:rPr lang="en-US" altLang="en-US" sz="1600">
                <a:solidFill>
                  <a:srgbClr val="000000"/>
                </a:solidFill>
              </a:rPr>
              <a:t>)</a:t>
            </a:r>
          </a:p>
        </p:txBody>
      </p:sp>
      <p:sp>
        <p:nvSpPr>
          <p:cNvPr id="11269" name="Text Box 5"/>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one-cell hkl index</a:t>
            </a:r>
          </a:p>
        </p:txBody>
      </p:sp>
    </p:spTree>
    <p:extLst>
      <p:ext uri="{BB962C8B-B14F-4D97-AF65-F5344CB8AC3E}">
        <p14:creationId xmlns:p14="http://schemas.microsoft.com/office/powerpoint/2010/main" val="3479540592"/>
      </p:ext>
    </p:extLst>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3600" smtClean="0"/>
              <a:t>Super-cell formalism for diffuse scatter</a:t>
            </a:r>
          </a:p>
        </p:txBody>
      </p:sp>
      <p:graphicFrame>
        <p:nvGraphicFramePr>
          <p:cNvPr id="12291"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49165"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2" name="Text Box 4"/>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one-cell hkl index</a:t>
            </a:r>
          </a:p>
        </p:txBody>
      </p:sp>
      <p:sp>
        <p:nvSpPr>
          <p:cNvPr id="12293" name="Text Box 5"/>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intensity (F</a:t>
            </a:r>
            <a:r>
              <a:rPr lang="en-US" altLang="en-US" sz="1600" baseline="30000">
                <a:solidFill>
                  <a:srgbClr val="000000"/>
                </a:solidFill>
              </a:rPr>
              <a:t>2</a:t>
            </a:r>
            <a:r>
              <a:rPr lang="en-US" altLang="en-US" sz="1600">
                <a:solidFill>
                  <a:srgbClr val="000000"/>
                </a:solidFill>
              </a:rPr>
              <a:t>)</a:t>
            </a:r>
          </a:p>
        </p:txBody>
      </p:sp>
    </p:spTree>
    <p:extLst>
      <p:ext uri="{BB962C8B-B14F-4D97-AF65-F5344CB8AC3E}">
        <p14:creationId xmlns:p14="http://schemas.microsoft.com/office/powerpoint/2010/main" val="2189423128"/>
      </p:ext>
    </p:extLst>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3600" smtClean="0"/>
              <a:t>Super-cell formalism for diffuse scatter</a:t>
            </a:r>
          </a:p>
        </p:txBody>
      </p:sp>
      <p:graphicFrame>
        <p:nvGraphicFramePr>
          <p:cNvPr id="13315" name="Object 3"/>
          <p:cNvGraphicFramePr>
            <a:graphicFrameLocks noGrp="1" noChangeAspect="1"/>
          </p:cNvGraphicFramePr>
          <p:nvPr>
            <p:ph idx="1"/>
          </p:nvPr>
        </p:nvGraphicFramePr>
        <p:xfrm>
          <a:off x="500063" y="1606550"/>
          <a:ext cx="8128000" cy="4767263"/>
        </p:xfrm>
        <a:graphic>
          <a:graphicData uri="http://schemas.openxmlformats.org/presentationml/2006/ole">
            <mc:AlternateContent xmlns:mc="http://schemas.openxmlformats.org/markup-compatibility/2006">
              <mc:Choice xmlns:v="urn:schemas-microsoft-com:vml" Requires="v">
                <p:oleObj spid="_x0000_s50189" name="Chart" r:id="rId4" imgW="9305942" imgH="5457787" progId="MSGraph.Chart.8">
                  <p:embed followColorScheme="full"/>
                </p:oleObj>
              </mc:Choice>
              <mc:Fallback>
                <p:oleObj name="Chart" r:id="rId4" imgW="9305942" imgH="5457787" progId="MSGraph.Chart.8">
                  <p:embed followColorScheme="full"/>
                  <p:pic>
                    <p:nvPicPr>
                      <p:cNvPr id="0" name=""/>
                      <p:cNvPicPr>
                        <a:picLocks noChangeAspect="1" noChangeArrowheads="1"/>
                      </p:cNvPicPr>
                      <p:nvPr/>
                    </p:nvPicPr>
                    <p:blipFill>
                      <a:blip r:embed="rId5"/>
                      <a:srcRect/>
                      <a:stretch>
                        <a:fillRect/>
                      </a:stretch>
                    </p:blipFill>
                    <p:spPr bwMode="auto">
                      <a:xfrm>
                        <a:off x="500063" y="1606550"/>
                        <a:ext cx="8128000" cy="4767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Text Box 4"/>
          <p:cNvSpPr txBox="1">
            <a:spLocks noChangeArrowheads="1"/>
          </p:cNvSpPr>
          <p:nvPr/>
        </p:nvSpPr>
        <p:spPr bwMode="auto">
          <a:xfrm>
            <a:off x="3657600" y="6262688"/>
            <a:ext cx="1751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one-cell hkl index</a:t>
            </a:r>
          </a:p>
        </p:txBody>
      </p:sp>
      <p:sp>
        <p:nvSpPr>
          <p:cNvPr id="13317" name="Text Box 5"/>
          <p:cNvSpPr txBox="1">
            <a:spLocks noChangeArrowheads="1"/>
          </p:cNvSpPr>
          <p:nvPr/>
        </p:nvSpPr>
        <p:spPr bwMode="auto">
          <a:xfrm rot="-5400000">
            <a:off x="-309563" y="3476626"/>
            <a:ext cx="13239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intensity (F</a:t>
            </a:r>
            <a:r>
              <a:rPr lang="en-US" altLang="en-US" sz="1600" baseline="30000">
                <a:solidFill>
                  <a:srgbClr val="000000"/>
                </a:solidFill>
              </a:rPr>
              <a:t>2</a:t>
            </a:r>
            <a:r>
              <a:rPr lang="en-US" altLang="en-US" sz="1600">
                <a:solidFill>
                  <a:srgbClr val="000000"/>
                </a:solidFill>
              </a:rPr>
              <a:t>)</a:t>
            </a:r>
          </a:p>
        </p:txBody>
      </p:sp>
      <p:grpSp>
        <p:nvGrpSpPr>
          <p:cNvPr id="103430" name="Group 6"/>
          <p:cNvGrpSpPr>
            <a:grpSpLocks/>
          </p:cNvGrpSpPr>
          <p:nvPr/>
        </p:nvGrpSpPr>
        <p:grpSpPr bwMode="auto">
          <a:xfrm>
            <a:off x="3616325" y="3952875"/>
            <a:ext cx="2012950" cy="1346200"/>
            <a:chOff x="2278" y="2490"/>
            <a:chExt cx="1268" cy="848"/>
          </a:xfrm>
        </p:grpSpPr>
        <p:sp>
          <p:nvSpPr>
            <p:cNvPr id="13319" name="Text Box 7"/>
            <p:cNvSpPr txBox="1">
              <a:spLocks noChangeArrowheads="1"/>
            </p:cNvSpPr>
            <p:nvPr/>
          </p:nvSpPr>
          <p:spPr bwMode="auto">
            <a:xfrm>
              <a:off x="2278" y="2490"/>
              <a:ext cx="1268"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“Caspar hole” ???</a:t>
              </a:r>
            </a:p>
          </p:txBody>
        </p:sp>
        <p:sp>
          <p:nvSpPr>
            <p:cNvPr id="13320" name="Line 8"/>
            <p:cNvSpPr>
              <a:spLocks noChangeShapeType="1"/>
            </p:cNvSpPr>
            <p:nvPr/>
          </p:nvSpPr>
          <p:spPr bwMode="auto">
            <a:xfrm>
              <a:off x="2904" y="2864"/>
              <a:ext cx="0" cy="474"/>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36025858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600" smtClean="0"/>
              <a:t>average total scattering from points</a:t>
            </a:r>
          </a:p>
        </p:txBody>
      </p:sp>
      <p:graphicFrame>
        <p:nvGraphicFramePr>
          <p:cNvPr id="15363" name="Object 3"/>
          <p:cNvGraphicFramePr>
            <a:graphicFrameLocks noGrp="1" noChangeAspect="1"/>
          </p:cNvGraphicFramePr>
          <p:nvPr>
            <p:ph idx="1"/>
          </p:nvPr>
        </p:nvGraphicFramePr>
        <p:xfrm>
          <a:off x="498475" y="1235075"/>
          <a:ext cx="8118475" cy="5135563"/>
        </p:xfrm>
        <a:graphic>
          <a:graphicData uri="http://schemas.openxmlformats.org/presentationml/2006/ole">
            <mc:AlternateContent xmlns:mc="http://schemas.openxmlformats.org/markup-compatibility/2006">
              <mc:Choice xmlns:v="urn:schemas-microsoft-com:vml" Requires="v">
                <p:oleObj spid="_x0000_s51213" name="Chart" r:id="rId4" imgW="9305942" imgH="5886442" progId="MSGraph.Chart.8">
                  <p:embed followColorScheme="full"/>
                </p:oleObj>
              </mc:Choice>
              <mc:Fallback>
                <p:oleObj name="Chart" r:id="rId4" imgW="9305942" imgH="5886442" progId="MSGraph.Chart.8">
                  <p:embed followColorScheme="full"/>
                  <p:pic>
                    <p:nvPicPr>
                      <p:cNvPr id="0" name=""/>
                      <p:cNvPicPr>
                        <a:picLocks noChangeAspect="1" noChangeArrowheads="1"/>
                      </p:cNvPicPr>
                      <p:nvPr/>
                    </p:nvPicPr>
                    <p:blipFill>
                      <a:blip r:embed="rId5"/>
                      <a:srcRect/>
                      <a:stretch>
                        <a:fillRect/>
                      </a:stretch>
                    </p:blipFill>
                    <p:spPr bwMode="auto">
                      <a:xfrm>
                        <a:off x="498475" y="1235075"/>
                        <a:ext cx="8118475" cy="513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Text Box 4"/>
          <p:cNvSpPr txBox="1">
            <a:spLocks noChangeArrowheads="1"/>
          </p:cNvSpPr>
          <p:nvPr/>
        </p:nvSpPr>
        <p:spPr bwMode="auto">
          <a:xfrm>
            <a:off x="3367088" y="6276975"/>
            <a:ext cx="26114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solidFill>
                  <a:srgbClr val="000000"/>
                </a:solidFill>
              </a:rPr>
              <a:t>deviation from Bragg angle</a:t>
            </a:r>
          </a:p>
        </p:txBody>
      </p:sp>
      <p:sp>
        <p:nvSpPr>
          <p:cNvPr id="15365" name="Text Box 5"/>
          <p:cNvSpPr txBox="1">
            <a:spLocks noChangeArrowheads="1"/>
          </p:cNvSpPr>
          <p:nvPr/>
        </p:nvSpPr>
        <p:spPr bwMode="auto">
          <a:xfrm rot="-5400000">
            <a:off x="-1395412" y="3430587"/>
            <a:ext cx="3581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a:solidFill>
                  <a:srgbClr val="000000"/>
                </a:solidFill>
              </a:rPr>
              <a:t>intensity (relative to one atom)</a:t>
            </a:r>
          </a:p>
        </p:txBody>
      </p:sp>
      <p:grpSp>
        <p:nvGrpSpPr>
          <p:cNvPr id="15366" name="Group 6"/>
          <p:cNvGrpSpPr>
            <a:grpSpLocks/>
          </p:cNvGrpSpPr>
          <p:nvPr/>
        </p:nvGrpSpPr>
        <p:grpSpPr bwMode="auto">
          <a:xfrm>
            <a:off x="6165850" y="3652838"/>
            <a:ext cx="44450" cy="131762"/>
            <a:chOff x="3821" y="1804"/>
            <a:chExt cx="28" cy="83"/>
          </a:xfrm>
        </p:grpSpPr>
        <p:sp>
          <p:nvSpPr>
            <p:cNvPr id="15367" name="Line 7"/>
            <p:cNvSpPr>
              <a:spLocks noChangeShapeType="1"/>
            </p:cNvSpPr>
            <p:nvPr/>
          </p:nvSpPr>
          <p:spPr bwMode="auto">
            <a:xfrm>
              <a:off x="3837" y="1804"/>
              <a:ext cx="0" cy="8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68" name="Line 8"/>
            <p:cNvSpPr>
              <a:spLocks noChangeShapeType="1"/>
            </p:cNvSpPr>
            <p:nvPr/>
          </p:nvSpPr>
          <p:spPr bwMode="auto">
            <a:xfrm flipH="1">
              <a:off x="3823" y="1882"/>
              <a:ext cx="26" cy="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5369" name="Line 9"/>
            <p:cNvSpPr>
              <a:spLocks noChangeShapeType="1"/>
            </p:cNvSpPr>
            <p:nvPr/>
          </p:nvSpPr>
          <p:spPr bwMode="auto">
            <a:xfrm flipH="1">
              <a:off x="3821" y="1808"/>
              <a:ext cx="26" cy="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Tree>
    <p:extLst>
      <p:ext uri="{BB962C8B-B14F-4D97-AF65-F5344CB8AC3E}">
        <p14:creationId xmlns:p14="http://schemas.microsoft.com/office/powerpoint/2010/main" val="2263197314"/>
      </p:ext>
    </p:extLst>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457200" y="0"/>
            <a:ext cx="8229600" cy="1143000"/>
          </a:xfrm>
        </p:spPr>
        <p:txBody>
          <a:bodyPr/>
          <a:lstStyle/>
          <a:p>
            <a:r>
              <a:rPr lang="en-US" altLang="en-US" dirty="0" smtClean="0"/>
              <a:t>Diffuse Scatter Challenge</a:t>
            </a:r>
          </a:p>
        </p:txBody>
      </p:sp>
      <p:sp>
        <p:nvSpPr>
          <p:cNvPr id="100355" name="Text Box 4"/>
          <p:cNvSpPr txBox="1">
            <a:spLocks noChangeArrowheads="1"/>
          </p:cNvSpPr>
          <p:nvPr/>
        </p:nvSpPr>
        <p:spPr bwMode="auto">
          <a:xfrm>
            <a:off x="550863" y="990600"/>
            <a:ext cx="80422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http://bl831.als.lbl.gov/example_data_sets/Illuin/lyso_DS</a:t>
            </a:r>
          </a:p>
        </p:txBody>
      </p:sp>
      <p:pic>
        <p:nvPicPr>
          <p:cNvPr id="1003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581150"/>
            <a:ext cx="8096250" cy="809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32601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has been learned from</a:t>
            </a:r>
            <a:br>
              <a:rPr lang="en-US" dirty="0" smtClean="0"/>
            </a:br>
            <a:r>
              <a:rPr lang="en-US" dirty="0" err="1" smtClean="0"/>
              <a:t>nearBragg</a:t>
            </a:r>
            <a:r>
              <a:rPr lang="en-US" dirty="0" smtClean="0"/>
              <a:t>?</a:t>
            </a:r>
            <a:endParaRPr lang="en-US" dirty="0"/>
          </a:p>
        </p:txBody>
      </p:sp>
      <p:sp>
        <p:nvSpPr>
          <p:cNvPr id="3" name="Content Placeholder 2"/>
          <p:cNvSpPr>
            <a:spLocks noGrp="1"/>
          </p:cNvSpPr>
          <p:nvPr>
            <p:ph idx="1"/>
          </p:nvPr>
        </p:nvSpPr>
        <p:spPr/>
        <p:txBody>
          <a:bodyPr/>
          <a:lstStyle/>
          <a:p>
            <a:pPr>
              <a:lnSpc>
                <a:spcPct val="150000"/>
              </a:lnSpc>
            </a:pPr>
            <a:r>
              <a:rPr lang="en-US" dirty="0" smtClean="0"/>
              <a:t>Fundamentals of scattering</a:t>
            </a:r>
          </a:p>
          <a:p>
            <a:pPr>
              <a:lnSpc>
                <a:spcPct val="150000"/>
              </a:lnSpc>
            </a:pPr>
            <a:r>
              <a:rPr lang="en-US" dirty="0" smtClean="0"/>
              <a:t>What </a:t>
            </a:r>
            <a:r>
              <a:rPr lang="en-US" dirty="0"/>
              <a:t>is “molecular transform”?</a:t>
            </a:r>
          </a:p>
          <a:p>
            <a:pPr>
              <a:lnSpc>
                <a:spcPct val="150000"/>
              </a:lnSpc>
            </a:pPr>
            <a:r>
              <a:rPr lang="en-US" dirty="0"/>
              <a:t>What is “Coherence length”?</a:t>
            </a:r>
          </a:p>
          <a:p>
            <a:pPr>
              <a:lnSpc>
                <a:spcPct val="150000"/>
              </a:lnSpc>
            </a:pPr>
            <a:r>
              <a:rPr lang="en-US" dirty="0" smtClean="0"/>
              <a:t>Diffuse scatter vs unit cell</a:t>
            </a:r>
            <a:endParaRPr lang="en-US" dirty="0"/>
          </a:p>
          <a:p>
            <a:pPr>
              <a:lnSpc>
                <a:spcPct val="150000"/>
              </a:lnSpc>
            </a:pPr>
            <a:r>
              <a:rPr lang="en-US" dirty="0">
                <a:solidFill>
                  <a:srgbClr val="FF0000"/>
                </a:solidFill>
              </a:rPr>
              <a:t>Inter-Bragg is not what you think</a:t>
            </a:r>
          </a:p>
          <a:p>
            <a:pPr>
              <a:lnSpc>
                <a:spcPct val="150000"/>
              </a:lnSpc>
            </a:pPr>
            <a:r>
              <a:rPr lang="en-US" dirty="0" smtClean="0"/>
              <a:t>Phases from non-isomorphism</a:t>
            </a:r>
          </a:p>
          <a:p>
            <a:endParaRPr lang="en-US" dirty="0"/>
          </a:p>
        </p:txBody>
      </p:sp>
    </p:spTree>
    <p:extLst>
      <p:ext uri="{BB962C8B-B14F-4D97-AF65-F5344CB8AC3E}">
        <p14:creationId xmlns:p14="http://schemas.microsoft.com/office/powerpoint/2010/main" val="488448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osaic_0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2.0</a:t>
            </a:r>
            <a:r>
              <a:rPr lang="en-US" altLang="en-US" smtClean="0">
                <a:solidFill>
                  <a:schemeClr val="bg1"/>
                </a:solidFill>
                <a:cs typeface="Arial" charset="0"/>
              </a:rPr>
              <a:t>º</a:t>
            </a:r>
          </a:p>
        </p:txBody>
      </p:sp>
    </p:spTree>
    <p:extLst>
      <p:ext uri="{BB962C8B-B14F-4D97-AF65-F5344CB8AC3E}">
        <p14:creationId xmlns:p14="http://schemas.microsoft.com/office/powerpoint/2010/main" val="3619445783"/>
      </p:ext>
    </p:extLst>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p:cNvPicPr>
          <p:nvPr/>
        </p:nvPicPr>
        <p:blipFill>
          <a:blip r:embed="rId2">
            <a:extLst>
              <a:ext uri="{28A0092B-C50C-407E-A947-70E740481C1C}">
                <a14:useLocalDpi xmlns:a14="http://schemas.microsoft.com/office/drawing/2010/main" val="0"/>
              </a:ext>
            </a:extLst>
          </a:blip>
          <a:srcRect l="51964" t="5087" r="798"/>
          <a:stretch>
            <a:fillRect/>
          </a:stretch>
        </p:blipFill>
        <p:spPr bwMode="auto">
          <a:xfrm>
            <a:off x="0" y="809625"/>
            <a:ext cx="9142413" cy="1005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Grp="1" noChangeArrowheads="1"/>
          </p:cNvSpPr>
          <p:nvPr>
            <p:ph type="title" idx="4294967295"/>
          </p:nvPr>
        </p:nvSpPr>
        <p:spPr>
          <a:xfrm>
            <a:off x="0" y="0"/>
            <a:ext cx="9144000" cy="879475"/>
          </a:xfrm>
        </p:spPr>
        <p:txBody>
          <a:bodyPr/>
          <a:lstStyle/>
          <a:p>
            <a:pPr eaLnBrk="1" hangingPunct="1"/>
            <a:r>
              <a:rPr lang="en-US" altLang="en-US" sz="3600" smtClean="0"/>
              <a:t>Inter-Bragg spots over-sample unit cell</a:t>
            </a:r>
          </a:p>
        </p:txBody>
      </p:sp>
    </p:spTree>
    <p:extLst>
      <p:ext uri="{BB962C8B-B14F-4D97-AF65-F5344CB8AC3E}">
        <p14:creationId xmlns:p14="http://schemas.microsoft.com/office/powerpoint/2010/main" val="210349381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Grp="1" noChangeArrowheads="1"/>
          </p:cNvSpPr>
          <p:nvPr>
            <p:ph type="title"/>
          </p:nvPr>
        </p:nvSpPr>
        <p:spPr/>
        <p:txBody>
          <a:bodyPr/>
          <a:lstStyle/>
          <a:p>
            <a:pPr eaLnBrk="1" hangingPunct="1"/>
            <a:r>
              <a:rPr lang="en-US" altLang="en-US" smtClean="0"/>
              <a:t>square</a:t>
            </a:r>
          </a:p>
        </p:txBody>
      </p:sp>
    </p:spTree>
    <p:extLst>
      <p:ext uri="{BB962C8B-B14F-4D97-AF65-F5344CB8AC3E}">
        <p14:creationId xmlns:p14="http://schemas.microsoft.com/office/powerpoint/2010/main" val="39787353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t="29688"/>
          <a:stretch>
            <a:fillRect/>
          </a:stretch>
        </p:blipFill>
        <p:spPr bwMode="auto">
          <a:xfrm>
            <a:off x="-6096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p:nvPr>
        </p:nvSpPr>
        <p:spPr/>
        <p:txBody>
          <a:bodyPr/>
          <a:lstStyle/>
          <a:p>
            <a:pPr eaLnBrk="1" hangingPunct="1"/>
            <a:r>
              <a:rPr lang="en-US" altLang="en-US" smtClean="0"/>
              <a:t>round</a:t>
            </a:r>
          </a:p>
        </p:txBody>
      </p:sp>
    </p:spTree>
    <p:extLst>
      <p:ext uri="{BB962C8B-B14F-4D97-AF65-F5344CB8AC3E}">
        <p14:creationId xmlns:p14="http://schemas.microsoft.com/office/powerpoint/2010/main" val="3764541969"/>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2707" name="Text Box 4"/>
          <p:cNvSpPr txBox="1">
            <a:spLocks noChangeArrowheads="1"/>
          </p:cNvSpPr>
          <p:nvPr/>
        </p:nvSpPr>
        <p:spPr bwMode="auto">
          <a:xfrm>
            <a:off x="1460500" y="1204912"/>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sp>
        <p:nvSpPr>
          <p:cNvPr id="38917" name="Text Box 5"/>
          <p:cNvSpPr txBox="1">
            <a:spLocks noChangeArrowheads="1"/>
          </p:cNvSpPr>
          <p:nvPr/>
        </p:nvSpPr>
        <p:spPr bwMode="auto">
          <a:xfrm>
            <a:off x="271463" y="1763712"/>
            <a:ext cx="4567276"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ts val="1200"/>
              </a:spcBef>
              <a:spcAft>
                <a:spcPct val="0"/>
              </a:spcAft>
              <a:buFontTx/>
              <a:buChar char="•"/>
            </a:pPr>
            <a:r>
              <a:rPr lang="en-US" altLang="en-US" sz="2800" dirty="0" smtClean="0">
                <a:solidFill>
                  <a:srgbClr val="000000"/>
                </a:solidFill>
              </a:rPr>
              <a:t>Optimized for nanocrystals</a:t>
            </a:r>
          </a:p>
          <a:p>
            <a:pPr eaLnBrk="1" fontAlgn="base" hangingPunct="1">
              <a:spcBef>
                <a:spcPts val="1200"/>
              </a:spcBef>
              <a:spcAft>
                <a:spcPct val="0"/>
              </a:spcAft>
              <a:buFontTx/>
              <a:buChar char="•"/>
            </a:pPr>
            <a:r>
              <a:rPr lang="en-US" altLang="en-US" sz="2800" dirty="0" smtClean="0">
                <a:solidFill>
                  <a:srgbClr val="000000"/>
                </a:solidFill>
              </a:rPr>
              <a:t>Square or round</a:t>
            </a:r>
          </a:p>
          <a:p>
            <a:pPr eaLnBrk="1" fontAlgn="base" hangingPunct="1">
              <a:spcBef>
                <a:spcPts val="1200"/>
              </a:spcBef>
              <a:spcAft>
                <a:spcPct val="0"/>
              </a:spcAft>
              <a:buFontTx/>
              <a:buChar char="•"/>
            </a:pPr>
            <a:r>
              <a:rPr lang="en-US" altLang="en-US" sz="2800" dirty="0" smtClean="0">
                <a:solidFill>
                  <a:srgbClr val="000000"/>
                </a:solidFill>
              </a:rPr>
              <a:t>Takes </a:t>
            </a:r>
            <a:r>
              <a:rPr lang="en-US" altLang="en-US" sz="2800" dirty="0" err="1" smtClean="0">
                <a:solidFill>
                  <a:srgbClr val="000000"/>
                </a:solidFill>
              </a:rPr>
              <a:t>h,k,l</a:t>
            </a:r>
            <a:r>
              <a:rPr lang="en-US" altLang="en-US" sz="2800" dirty="0" smtClean="0">
                <a:solidFill>
                  <a:srgbClr val="000000"/>
                </a:solidFill>
              </a:rPr>
              <a:t> and F</a:t>
            </a:r>
          </a:p>
          <a:p>
            <a:pPr eaLnBrk="1" fontAlgn="base" hangingPunct="1">
              <a:spcBef>
                <a:spcPts val="1200"/>
              </a:spcBef>
              <a:spcAft>
                <a:spcPct val="0"/>
              </a:spcAft>
              <a:buFontTx/>
              <a:buChar char="•"/>
            </a:pPr>
            <a:r>
              <a:rPr lang="en-US" altLang="en-US" sz="2800" dirty="0" smtClean="0">
                <a:solidFill>
                  <a:srgbClr val="000000"/>
                </a:solidFill>
              </a:rPr>
              <a:t>Supports 1 unit cell</a:t>
            </a:r>
          </a:p>
          <a:p>
            <a:pPr eaLnBrk="1" fontAlgn="base" hangingPunct="1">
              <a:spcBef>
                <a:spcPts val="1200"/>
              </a:spcBef>
              <a:spcAft>
                <a:spcPct val="0"/>
              </a:spcAft>
              <a:buFontTx/>
              <a:buChar char="•"/>
            </a:pPr>
            <a:r>
              <a:rPr lang="en-US" altLang="en-US" sz="2800" dirty="0" smtClean="0">
                <a:solidFill>
                  <a:srgbClr val="000000"/>
                </a:solidFill>
              </a:rPr>
              <a:t>no “</a:t>
            </a:r>
            <a:r>
              <a:rPr lang="en-US" altLang="en-US" sz="2800" dirty="0" err="1" smtClean="0">
                <a:solidFill>
                  <a:srgbClr val="000000"/>
                </a:solidFill>
              </a:rPr>
              <a:t>mosaicity</a:t>
            </a:r>
            <a:r>
              <a:rPr lang="en-US" altLang="en-US" sz="2800" dirty="0" smtClean="0">
                <a:solidFill>
                  <a:srgbClr val="000000"/>
                </a:solidFill>
              </a:rPr>
              <a:t>”</a:t>
            </a:r>
          </a:p>
          <a:p>
            <a:pPr eaLnBrk="1" fontAlgn="base" hangingPunct="1">
              <a:spcBef>
                <a:spcPts val="1200"/>
              </a:spcBef>
              <a:spcAft>
                <a:spcPct val="0"/>
              </a:spcAft>
              <a:buFontTx/>
              <a:buChar char="•"/>
            </a:pPr>
            <a:r>
              <a:rPr lang="en-US" altLang="en-US" sz="2800" dirty="0" smtClean="0">
                <a:solidFill>
                  <a:srgbClr val="000000"/>
                </a:solidFill>
              </a:rPr>
              <a:t>arbitrary “source”</a:t>
            </a:r>
          </a:p>
          <a:p>
            <a:pPr eaLnBrk="1" fontAlgn="base" hangingPunct="1">
              <a:spcBef>
                <a:spcPts val="1200"/>
              </a:spcBef>
              <a:spcAft>
                <a:spcPct val="0"/>
              </a:spcAft>
              <a:buFontTx/>
              <a:buChar char="•"/>
            </a:pPr>
            <a:r>
              <a:rPr lang="en-US" altLang="en-US" sz="2800" dirty="0" smtClean="0">
                <a:solidFill>
                  <a:srgbClr val="000000"/>
                </a:solidFill>
              </a:rPr>
              <a:t>arbitrary “phi” steps</a:t>
            </a:r>
          </a:p>
        </p:txBody>
      </p:sp>
      <p:pic>
        <p:nvPicPr>
          <p:cNvPr id="727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09800"/>
            <a:ext cx="10699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10" name="Picture 1"/>
          <p:cNvPicPr>
            <a:picLocks noChangeAspect="1"/>
          </p:cNvPicPr>
          <p:nvPr/>
        </p:nvPicPr>
        <p:blipFill>
          <a:blip r:embed="rId3">
            <a:extLst>
              <a:ext uri="{28A0092B-C50C-407E-A947-70E740481C1C}">
                <a14:useLocalDpi xmlns:a14="http://schemas.microsoft.com/office/drawing/2010/main" val="0"/>
              </a:ext>
            </a:extLst>
          </a:blip>
          <a:srcRect t="30647" r="34476"/>
          <a:stretch>
            <a:fillRect/>
          </a:stretch>
        </p:blipFill>
        <p:spPr bwMode="auto">
          <a:xfrm>
            <a:off x="4187825" y="3429000"/>
            <a:ext cx="334962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2544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891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89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3732"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sp>
        <p:nvSpPr>
          <p:cNvPr id="2" name="Cube 1"/>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778995761"/>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4755"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pic>
        <p:nvPicPr>
          <p:cNvPr id="7475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be 8"/>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37220029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5779"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pic>
        <p:nvPicPr>
          <p:cNvPr id="757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36718887"/>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6803"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pic>
        <p:nvPicPr>
          <p:cNvPr id="768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be 5"/>
          <p:cNvSpPr/>
          <p:nvPr/>
        </p:nvSpPr>
        <p:spPr>
          <a:xfrm>
            <a:off x="446088" y="598488"/>
            <a:ext cx="685800" cy="5334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191877701"/>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7827"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pic>
        <p:nvPicPr>
          <p:cNvPr id="778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2"/>
          <p:cNvSpPr txBox="1">
            <a:spLocks noChangeArrowheads="1"/>
          </p:cNvSpPr>
          <p:nvPr/>
        </p:nvSpPr>
        <p:spPr bwMode="auto">
          <a:xfrm>
            <a:off x="1358900" y="163988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C00000"/>
                </a:solidFill>
              </a:rPr>
              <a:t>8x larger</a:t>
            </a:r>
          </a:p>
        </p:txBody>
      </p:sp>
      <p:sp>
        <p:nvSpPr>
          <p:cNvPr id="6" name="Cube 5"/>
          <p:cNvSpPr>
            <a:spLocks noChangeAspect="1"/>
          </p:cNvSpPr>
          <p:nvPr/>
        </p:nvSpPr>
        <p:spPr>
          <a:xfrm>
            <a:off x="446088" y="598488"/>
            <a:ext cx="1371600" cy="10668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1315363976"/>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229600" cy="1143000"/>
          </a:xfrm>
        </p:spPr>
        <p:txBody>
          <a:bodyPr/>
          <a:lstStyle/>
          <a:p>
            <a:r>
              <a:rPr lang="en-US" altLang="en-US" smtClean="0"/>
              <a:t>fastBragg program</a:t>
            </a:r>
          </a:p>
        </p:txBody>
      </p:sp>
      <p:sp>
        <p:nvSpPr>
          <p:cNvPr id="78851" name="Text Box 4"/>
          <p:cNvSpPr txBox="1">
            <a:spLocks noChangeArrowheads="1"/>
          </p:cNvSpPr>
          <p:nvPr/>
        </p:nvSpPr>
        <p:spPr bwMode="auto">
          <a:xfrm>
            <a:off x="1460500" y="990600"/>
            <a:ext cx="61118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b="1" smtClean="0">
                <a:solidFill>
                  <a:srgbClr val="000000"/>
                </a:solidFill>
                <a:latin typeface="Courier New" pitchFamily="49" charset="0"/>
              </a:rPr>
              <a:t>http://bl831.als.lbl.gov/~jamesh/fastBragg/</a:t>
            </a:r>
          </a:p>
        </p:txBody>
      </p:sp>
      <p:pic>
        <p:nvPicPr>
          <p:cNvPr id="7885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717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Box 5"/>
          <p:cNvSpPr txBox="1">
            <a:spLocks noChangeArrowheads="1"/>
          </p:cNvSpPr>
          <p:nvPr/>
        </p:nvSpPr>
        <p:spPr bwMode="auto">
          <a:xfrm>
            <a:off x="1358900" y="1639888"/>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smtClean="0">
                <a:solidFill>
                  <a:srgbClr val="C00000"/>
                </a:solidFill>
              </a:rPr>
              <a:t>64x larger</a:t>
            </a:r>
          </a:p>
        </p:txBody>
      </p:sp>
      <p:sp>
        <p:nvSpPr>
          <p:cNvPr id="7" name="Cube 6"/>
          <p:cNvSpPr>
            <a:spLocks noChangeAspect="1"/>
          </p:cNvSpPr>
          <p:nvPr/>
        </p:nvSpPr>
        <p:spPr>
          <a:xfrm>
            <a:off x="446088" y="598488"/>
            <a:ext cx="2743200" cy="2133600"/>
          </a:xfrm>
          <a:prstGeom prst="cub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633021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osaic_025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2.5</a:t>
            </a:r>
            <a:r>
              <a:rPr lang="en-US" altLang="en-US" smtClean="0">
                <a:solidFill>
                  <a:schemeClr val="bg1"/>
                </a:solidFill>
                <a:cs typeface="Arial" charset="0"/>
              </a:rPr>
              <a:t>º</a:t>
            </a:r>
          </a:p>
        </p:txBody>
      </p:sp>
    </p:spTree>
    <p:extLst>
      <p:ext uri="{BB962C8B-B14F-4D97-AF65-F5344CB8AC3E}">
        <p14:creationId xmlns:p14="http://schemas.microsoft.com/office/powerpoint/2010/main" val="1034962094"/>
      </p:ext>
    </p:extLst>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nonBragg</a:t>
            </a:r>
            <a:r>
              <a:rPr lang="en-US" dirty="0" smtClean="0"/>
              <a:t> for background</a:t>
            </a:r>
            <a:endParaRPr lang="en-US" dirty="0"/>
          </a:p>
        </p:txBody>
      </p:sp>
      <p:pic>
        <p:nvPicPr>
          <p:cNvPr id="9218" name="Picture 2" descr="http://bl831.als.lbl.gov/%7Ejamesh/nonBragg/pil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089582"/>
            <a:ext cx="285750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bl831.als.lbl.gov/%7Ejamesh/nonBragg/gnupl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610" y="4641273"/>
            <a:ext cx="29337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l831.als.lbl.gov/%7Ejamesh/nonBragg/bestf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957" y="2103437"/>
            <a:ext cx="2857500" cy="292417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745673" y="5223164"/>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7608578">
            <a:off x="6179127" y="5181600"/>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7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nonBragg</a:t>
            </a:r>
            <a:r>
              <a:rPr lang="en-US" dirty="0" smtClean="0"/>
              <a:t> for SAXS</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mtz_to_stol.com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nonBragg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stol</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mtz.stol</a:t>
            </a:r>
            <a:r>
              <a:rPr lang="en-US" sz="2000" b="1" dirty="0">
                <a:latin typeface="Courier New" panose="02070309020205020404" pitchFamily="49" charset="0"/>
                <a:cs typeface="Courier New" panose="02070309020205020404" pitchFamily="49" charset="0"/>
              </a:rPr>
              <a:t> -lambda 1 -dispersion 0 \</a:t>
            </a:r>
          </a:p>
          <a:p>
            <a:pPr marL="0" indent="0">
              <a:buNone/>
            </a:pPr>
            <a:r>
              <a:rPr lang="en-US" sz="2000" b="1" dirty="0">
                <a:latin typeface="Courier New" panose="02070309020205020404" pitchFamily="49" charset="0"/>
                <a:cs typeface="Courier New" panose="02070309020205020404" pitchFamily="49" charset="0"/>
              </a:rPr>
              <a:t>  -distance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100 -pixel </a:t>
            </a:r>
            <a:r>
              <a:rPr lang="en-US" sz="2000" b="1" dirty="0" smtClean="0">
                <a:latin typeface="Courier New" panose="02070309020205020404" pitchFamily="49" charset="0"/>
                <a:cs typeface="Courier New" panose="02070309020205020404" pitchFamily="49" charset="0"/>
              </a:rPr>
              <a:t>0.172 \</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  -flux 1e13 -thick 1.2 -MW 14000 -density 0.01 </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pic>
        <p:nvPicPr>
          <p:cNvPr id="491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5" r="388" b="17572"/>
          <a:stretch/>
        </p:blipFill>
        <p:spPr bwMode="auto">
          <a:xfrm>
            <a:off x="2971800" y="609600"/>
            <a:ext cx="5777948" cy="60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4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nonBragg</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nonBragg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nonBragg.c</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smtClean="0">
                <a:latin typeface="Courier New" panose="02070309020205020404" pitchFamily="49" charset="0"/>
                <a:cs typeface="Courier New" panose="02070309020205020404" pitchFamily="49" charset="0"/>
              </a:rPr>
              <a:t>gcc</a:t>
            </a:r>
            <a:r>
              <a:rPr lang="en-US" sz="2800" b="1" dirty="0" smtClean="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nonBragg</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nonBragg.c</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–lm</a:t>
            </a: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smtClean="0">
                <a:latin typeface="Courier New" panose="02070309020205020404" pitchFamily="49" charset="0"/>
                <a:cs typeface="Courier New" panose="02070309020205020404" pitchFamily="49" charset="0"/>
              </a:rPr>
              <a:t>./</a:t>
            </a:r>
            <a:r>
              <a:rPr lang="en-US" sz="2800" b="1" dirty="0" err="1" smtClean="0">
                <a:latin typeface="Courier New" panose="02070309020205020404" pitchFamily="49" charset="0"/>
                <a:cs typeface="Courier New" panose="02070309020205020404" pitchFamily="49" charset="0"/>
              </a:rPr>
              <a:t>nonBragg</a:t>
            </a:r>
            <a:endParaRPr lang="en-US" sz="28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782838469"/>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4"/>
            <a:ext cx="8229600" cy="1143000"/>
          </a:xfrm>
        </p:spPr>
        <p:txBody>
          <a:bodyPr/>
          <a:lstStyle/>
          <a:p>
            <a:r>
              <a:rPr lang="en-US" dirty="0" smtClean="0"/>
              <a:t>“fit” simulation to reality</a:t>
            </a:r>
            <a:endParaRPr lang="en-US" dirty="0"/>
          </a:p>
        </p:txBody>
      </p:sp>
      <p:sp>
        <p:nvSpPr>
          <p:cNvPr id="3" name="Content Placeholder 2"/>
          <p:cNvSpPr>
            <a:spLocks noGrp="1"/>
          </p:cNvSpPr>
          <p:nvPr>
            <p:ph idx="1"/>
          </p:nvPr>
        </p:nvSpPr>
        <p:spPr>
          <a:xfrm>
            <a:off x="457200" y="1600200"/>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1697182"/>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t>Beam center (2)</a:t>
            </a:r>
          </a:p>
          <a:p>
            <a:r>
              <a:rPr lang="en-US" kern="0" dirty="0" smtClean="0"/>
              <a:t>Beam direction (2)</a:t>
            </a:r>
          </a:p>
          <a:p>
            <a:r>
              <a:rPr lang="en-US" kern="0" dirty="0" smtClean="0"/>
              <a:t>Detector distance</a:t>
            </a:r>
          </a:p>
        </p:txBody>
      </p:sp>
    </p:spTree>
    <p:extLst>
      <p:ext uri="{BB962C8B-B14F-4D97-AF65-F5344CB8AC3E}">
        <p14:creationId xmlns:p14="http://schemas.microsoft.com/office/powerpoint/2010/main" val="104474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dirty="0" smtClean="0"/>
              <a:t>Real XFEL still</a:t>
            </a:r>
            <a:endParaRPr lang="en-US" dirty="0"/>
          </a:p>
        </p:txBody>
      </p:sp>
    </p:spTree>
    <p:extLst>
      <p:ext uri="{BB962C8B-B14F-4D97-AF65-F5344CB8AC3E}">
        <p14:creationId xmlns:p14="http://schemas.microsoft.com/office/powerpoint/2010/main" val="3808801270"/>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2176507254"/>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stills</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272593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565570679"/>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7197"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8066632" cy="707886"/>
          </a:xfrm>
          <a:prstGeom prst="rect">
            <a:avLst/>
          </a:prstGeom>
          <a:noFill/>
        </p:spPr>
        <p:txBody>
          <a:bodyPr wrap="none" rtlCol="0">
            <a:spAutoFit/>
          </a:bodyPr>
          <a:lstStyle/>
          <a:p>
            <a:r>
              <a:rPr lang="en-US" sz="4000" dirty="0" smtClean="0">
                <a:solidFill>
                  <a:prstClr val="black"/>
                </a:solidFill>
                <a:latin typeface="Arial" panose="020B0604020202020204" pitchFamily="34" charset="0"/>
              </a:rPr>
              <a:t>Fitting individual “mosaic domains”</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r>
              <a:rPr lang="en-US" sz="2800" dirty="0" smtClean="0">
                <a:solidFill>
                  <a:srgbClr val="C00000"/>
                </a:solidFill>
                <a:latin typeface="Arial" panose="020B0604020202020204" pitchFamily="34" charset="0"/>
                <a:cs typeface="Arial" panose="020B0604020202020204" pitchFamily="34" charset="0"/>
              </a:rPr>
              <a:t>Best of</a:t>
            </a:r>
          </a:p>
          <a:p>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388308"/>
      </p:ext>
    </p:extLst>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810" name="Picture 2" descr="allspots_average"/>
          <p:cNvPicPr>
            <a:picLocks noChangeAspect="1" noChangeArrowheads="1"/>
          </p:cNvPicPr>
          <p:nvPr/>
        </p:nvPicPr>
        <p:blipFill>
          <a:blip r:embed="rId2">
            <a:extLst>
              <a:ext uri="{28A0092B-C50C-407E-A947-70E740481C1C}">
                <a14:useLocalDpi xmlns:a14="http://schemas.microsoft.com/office/drawing/2010/main" val="0"/>
              </a:ext>
            </a:extLst>
          </a:blip>
          <a:srcRect t="13005" r="9062" b="17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541338" y="0"/>
            <a:ext cx="8059737" cy="1143000"/>
          </a:xfrm>
          <a:gradFill rotWithShape="1">
            <a:gsLst>
              <a:gs pos="0">
                <a:schemeClr val="tx1"/>
              </a:gs>
              <a:gs pos="100000">
                <a:schemeClr val="tx1">
                  <a:alpha val="0"/>
                </a:schemeClr>
              </a:gs>
            </a:gsLst>
            <a:path path="shape">
              <a:fillToRect l="50000" t="50000" r="50000" b="50000"/>
            </a:path>
          </a:gradFill>
        </p:spPr>
        <p:txBody>
          <a:bodyPr/>
          <a:lstStyle/>
          <a:p>
            <a:r>
              <a:rPr lang="en-US" altLang="en-US" smtClean="0">
                <a:solidFill>
                  <a:schemeClr val="bg1"/>
                </a:solidFill>
              </a:rPr>
              <a:t>The “Lorentz zone”</a:t>
            </a:r>
          </a:p>
        </p:txBody>
      </p:sp>
    </p:spTree>
    <p:extLst>
      <p:ext uri="{BB962C8B-B14F-4D97-AF65-F5344CB8AC3E}">
        <p14:creationId xmlns:p14="http://schemas.microsoft.com/office/powerpoint/2010/main" val="2976789535"/>
      </p:ext>
    </p:extLst>
  </p:cSld>
  <p:clrMapOvr>
    <a:masterClrMapping/>
  </p:clrMapOv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The “partiality problem”</a:t>
            </a:r>
          </a:p>
        </p:txBody>
      </p:sp>
      <p:sp>
        <p:nvSpPr>
          <p:cNvPr id="92163" name="Freeform 22"/>
          <p:cNvSpPr>
            <a:spLocks/>
          </p:cNvSpPr>
          <p:nvPr/>
        </p:nvSpPr>
        <p:spPr bwMode="auto">
          <a:xfrm>
            <a:off x="-1545091" y="2278289"/>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cxnSp>
        <p:nvCxnSpPr>
          <p:cNvPr id="14" name="Straight Connector 13"/>
          <p:cNvCxnSpPr/>
          <p:nvPr/>
        </p:nvCxnSpPr>
        <p:spPr>
          <a:xfrm flipV="1">
            <a:off x="1175884" y="4208689"/>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1218746" y="1436914"/>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000000"/>
                  </a:solidFill>
                </a:rPr>
                <a:t>0.006°</a:t>
              </a:r>
            </a:p>
          </p:txBody>
        </p:sp>
      </p:grpSp>
      <p:sp>
        <p:nvSpPr>
          <p:cNvPr id="21" name="TextBox 20"/>
          <p:cNvSpPr txBox="1">
            <a:spLocks noChangeArrowheads="1"/>
          </p:cNvSpPr>
          <p:nvPr/>
        </p:nvSpPr>
        <p:spPr bwMode="auto">
          <a:xfrm>
            <a:off x="2398426" y="1421482"/>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dirty="0">
                <a:solidFill>
                  <a:srgbClr val="000000"/>
                </a:solidFill>
              </a:rPr>
              <a:t>1 </a:t>
            </a:r>
            <a:r>
              <a:rPr lang="el-GR" altLang="en-US" sz="2400" dirty="0">
                <a:solidFill>
                  <a:srgbClr val="000000"/>
                </a:solidFill>
              </a:rPr>
              <a:t>μ</a:t>
            </a:r>
            <a:r>
              <a:rPr lang="en-US" altLang="en-US" sz="2400" dirty="0">
                <a:solidFill>
                  <a:srgbClr val="000000"/>
                </a:solidFill>
              </a:rPr>
              <a:t>m </a:t>
            </a:r>
            <a:r>
              <a:rPr lang="en-US" altLang="en-US" sz="2400" dirty="0" err="1">
                <a:solidFill>
                  <a:srgbClr val="000000"/>
                </a:solidFill>
              </a:rPr>
              <a:t>xtal</a:t>
            </a:r>
            <a:endParaRPr lang="en-US" altLang="en-US" sz="2400" dirty="0">
              <a:solidFill>
                <a:srgbClr val="000000"/>
              </a:solidFill>
            </a:endParaRPr>
          </a:p>
          <a:p>
            <a:pPr eaLnBrk="1" fontAlgn="base" hangingPunct="1">
              <a:spcBef>
                <a:spcPct val="0"/>
              </a:spcBef>
              <a:spcAft>
                <a:spcPct val="0"/>
              </a:spcAft>
            </a:pPr>
            <a:r>
              <a:rPr lang="en-US" altLang="en-US" sz="2400" dirty="0">
                <a:solidFill>
                  <a:srgbClr val="000000"/>
                </a:solidFill>
              </a:rPr>
              <a:t>1 Å x-rays</a:t>
            </a:r>
          </a:p>
        </p:txBody>
      </p:sp>
      <p:cxnSp>
        <p:nvCxnSpPr>
          <p:cNvPr id="9" name="Straight Connector 8"/>
          <p:cNvCxnSpPr>
            <a:endCxn id="92163" idx="19"/>
          </p:cNvCxnSpPr>
          <p:nvPr/>
        </p:nvCxnSpPr>
        <p:spPr>
          <a:xfrm flipV="1">
            <a:off x="1675946" y="2292577"/>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835729" y="2578308"/>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21412" y="2323476"/>
            <a:ext cx="5715000" cy="240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231567" y="6211669"/>
            <a:ext cx="3912433" cy="646331"/>
          </a:xfrm>
          <a:prstGeom prst="rect">
            <a:avLst/>
          </a:prstGeom>
        </p:spPr>
        <p:txBody>
          <a:bodyPr wrap="square">
            <a:spAutoFit/>
          </a:bodyPr>
          <a:lstStyle/>
          <a:p>
            <a:r>
              <a:rPr lang="en-US" dirty="0">
                <a:solidFill>
                  <a:srgbClr val="000000"/>
                </a:solidFill>
              </a:rPr>
              <a:t>Lovelace </a:t>
            </a:r>
            <a:r>
              <a:rPr lang="en-US" i="1" dirty="0">
                <a:solidFill>
                  <a:srgbClr val="000000"/>
                </a:solidFill>
              </a:rPr>
              <a:t>et al.</a:t>
            </a:r>
            <a:r>
              <a:rPr lang="en-US" dirty="0">
                <a:solidFill>
                  <a:srgbClr val="000000"/>
                </a:solidFill>
              </a:rPr>
              <a:t> (2006)."topography", </a:t>
            </a:r>
            <a:r>
              <a:rPr lang="en-US" i="1" dirty="0">
                <a:solidFill>
                  <a:srgbClr val="000000"/>
                </a:solidFill>
              </a:rPr>
              <a:t>J. Appl. </a:t>
            </a:r>
            <a:r>
              <a:rPr lang="en-US" i="1" dirty="0" err="1">
                <a:solidFill>
                  <a:srgbClr val="000000"/>
                </a:solidFill>
              </a:rPr>
              <a:t>Cryst</a:t>
            </a:r>
            <a:r>
              <a:rPr lang="en-US" i="1" dirty="0">
                <a:solidFill>
                  <a:srgbClr val="000000"/>
                </a:solidFill>
              </a:rPr>
              <a:t>.</a:t>
            </a:r>
            <a:r>
              <a:rPr lang="en-US" dirty="0">
                <a:solidFill>
                  <a:srgbClr val="000000"/>
                </a:solidFill>
              </a:rPr>
              <a:t> </a:t>
            </a:r>
            <a:r>
              <a:rPr lang="en-US" b="1" dirty="0">
                <a:solidFill>
                  <a:srgbClr val="000000"/>
                </a:solidFill>
              </a:rPr>
              <a:t>39</a:t>
            </a:r>
            <a:r>
              <a:rPr lang="en-US" dirty="0">
                <a:solidFill>
                  <a:srgbClr val="000000"/>
                </a:solidFill>
              </a:rPr>
              <a:t>, 425-432. </a:t>
            </a:r>
          </a:p>
        </p:txBody>
      </p:sp>
    </p:spTree>
    <p:extLst>
      <p:ext uri="{BB962C8B-B14F-4D97-AF65-F5344CB8AC3E}">
        <p14:creationId xmlns:p14="http://schemas.microsoft.com/office/powerpoint/2010/main" val="20187896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5400" dirty="0" smtClean="0"/>
              <a:t>Structural Biologists Want:</a:t>
            </a:r>
            <a:endParaRPr lang="en-US" altLang="en-US" sz="5400" dirty="0" smtClean="0"/>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eaLnBrk="1" hangingPunct="1"/>
            <a:endParaRPr lang="en-US" altLang="en-US" sz="4000" dirty="0" smtClean="0"/>
          </a:p>
          <a:p>
            <a:pPr eaLnBrk="1" hangingPunct="1"/>
            <a:endParaRPr lang="en-US" altLang="en-US" sz="4000" dirty="0" smtClean="0"/>
          </a:p>
          <a:p>
            <a:pPr eaLnBrk="1" hangingPunct="1"/>
            <a:r>
              <a:rPr lang="en-US" altLang="en-US" sz="4000" dirty="0" smtClean="0"/>
              <a:t>Phases</a:t>
            </a:r>
            <a:endParaRPr lang="en-US" altLang="en-US" sz="4000" dirty="0" smtClean="0"/>
          </a:p>
        </p:txBody>
      </p:sp>
    </p:spTree>
    <p:extLst>
      <p:ext uri="{BB962C8B-B14F-4D97-AF65-F5344CB8AC3E}">
        <p14:creationId xmlns:p14="http://schemas.microsoft.com/office/powerpoint/2010/main" val="519818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90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906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mosaic_03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3.2</a:t>
            </a:r>
            <a:r>
              <a:rPr lang="en-US" altLang="en-US" smtClean="0">
                <a:solidFill>
                  <a:schemeClr val="bg1"/>
                </a:solidFill>
                <a:cs typeface="Arial" charset="0"/>
              </a:rPr>
              <a:t>º</a:t>
            </a:r>
          </a:p>
        </p:txBody>
      </p:sp>
    </p:spTree>
    <p:extLst>
      <p:ext uri="{BB962C8B-B14F-4D97-AF65-F5344CB8AC3E}">
        <p14:creationId xmlns:p14="http://schemas.microsoft.com/office/powerpoint/2010/main" val="1635187631"/>
      </p:ext>
    </p:extLst>
  </p:cSld>
  <p:clrMapOvr>
    <a:masterClrMapping/>
  </p:clrMapOv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990600"/>
            <a:ext cx="6248400" cy="4686299"/>
          </a:xfrm>
          <a:prstGeom prst="rect">
            <a:avLst/>
          </a:prstGeom>
        </p:spPr>
      </p:pic>
      <p:sp>
        <p:nvSpPr>
          <p:cNvPr id="5"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stills</a:t>
            </a:r>
            <a:endParaRPr lang="en-US" sz="4400" dirty="0">
              <a:solidFill>
                <a:prstClr val="black"/>
              </a:solidFill>
            </a:endParaRPr>
          </a:p>
        </p:txBody>
      </p:sp>
      <p:sp>
        <p:nvSpPr>
          <p:cNvPr id="6" name="TextBox 5"/>
          <p:cNvSpPr txBox="1"/>
          <p:nvPr/>
        </p:nvSpPr>
        <p:spPr>
          <a:xfrm>
            <a:off x="685800" y="5486400"/>
            <a:ext cx="5184433"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Beam center from </a:t>
            </a:r>
            <a:r>
              <a:rPr lang="en-US" sz="2800" dirty="0" err="1">
                <a:solidFill>
                  <a:prstClr val="black"/>
                </a:solidFill>
                <a:latin typeface="Arial" panose="020B0604020202020204" pitchFamily="34" charset="0"/>
                <a:cs typeface="Arial" panose="020B0604020202020204" pitchFamily="34" charset="0"/>
              </a:rPr>
              <a:t>autoindexing</a:t>
            </a:r>
            <a:endParaRPr lang="en-US" sz="2800" dirty="0">
              <a:solidFill>
                <a:prstClr val="black"/>
              </a:solidFill>
              <a:latin typeface="Arial" panose="020B0604020202020204" pitchFamily="34" charset="0"/>
              <a:cs typeface="Arial" panose="020B0604020202020204" pitchFamily="34" charset="0"/>
            </a:endParaRPr>
          </a:p>
        </p:txBody>
      </p:sp>
      <p:grpSp>
        <p:nvGrpSpPr>
          <p:cNvPr id="7" name="Group 6"/>
          <p:cNvGrpSpPr/>
          <p:nvPr/>
        </p:nvGrpSpPr>
        <p:grpSpPr>
          <a:xfrm>
            <a:off x="5791200" y="1219200"/>
            <a:ext cx="3197043" cy="2590800"/>
            <a:chOff x="3352800" y="3657600"/>
            <a:chExt cx="6680654" cy="5413828"/>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890" b="71686"/>
            <a:stretch/>
          </p:blipFill>
          <p:spPr bwMode="auto">
            <a:xfrm>
              <a:off x="3352800" y="3657600"/>
              <a:ext cx="663302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309" r="50537"/>
            <a:stretch/>
          </p:blipFill>
          <p:spPr bwMode="auto">
            <a:xfrm>
              <a:off x="3352800" y="7086600"/>
              <a:ext cx="6680654" cy="198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6172200" y="3657600"/>
            <a:ext cx="2819400" cy="646331"/>
          </a:xfrm>
          <a:prstGeom prst="rect">
            <a:avLst/>
          </a:prstGeom>
        </p:spPr>
        <p:txBody>
          <a:bodyPr wrap="square">
            <a:spAutoFit/>
          </a:bodyPr>
          <a:lstStyle/>
          <a:p>
            <a:r>
              <a:rPr lang="en-US" dirty="0" err="1">
                <a:solidFill>
                  <a:prstClr val="black"/>
                </a:solidFill>
                <a:latin typeface="Arial" panose="020B0604020202020204" pitchFamily="34" charset="0"/>
              </a:rPr>
              <a:t>Sauter</a:t>
            </a:r>
            <a:r>
              <a:rPr lang="en-US" dirty="0">
                <a:solidFill>
                  <a:prstClr val="black"/>
                </a:solidFill>
                <a:latin typeface="Arial" panose="020B0604020202020204" pitchFamily="34" charset="0"/>
              </a:rPr>
              <a:t> (2015). </a:t>
            </a:r>
            <a:r>
              <a:rPr lang="en-US" i="1" dirty="0">
                <a:solidFill>
                  <a:prstClr val="black"/>
                </a:solidFill>
                <a:latin typeface="Arial" panose="020B0604020202020204" pitchFamily="34" charset="0"/>
              </a:rPr>
              <a:t>JSR</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22</a:t>
            </a:r>
            <a:r>
              <a:rPr lang="en-US" dirty="0">
                <a:solidFill>
                  <a:prstClr val="black"/>
                </a:solidFill>
                <a:latin typeface="Arial" panose="020B0604020202020204" pitchFamily="34" charset="0"/>
              </a:rPr>
              <a:t>, 239. </a:t>
            </a:r>
          </a:p>
        </p:txBody>
      </p:sp>
    </p:spTree>
    <p:extLst>
      <p:ext uri="{BB962C8B-B14F-4D97-AF65-F5344CB8AC3E}">
        <p14:creationId xmlns:p14="http://schemas.microsoft.com/office/powerpoint/2010/main" val="3243283752"/>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990600"/>
            <a:ext cx="6248400" cy="4686299"/>
          </a:xfrm>
          <a:prstGeom prst="rect">
            <a:avLst/>
          </a:prstGeom>
        </p:spPr>
      </p:pic>
      <p:sp>
        <p:nvSpPr>
          <p:cNvPr id="5"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r>
              <a:rPr lang="en-US" sz="4400" dirty="0" smtClean="0">
                <a:solidFill>
                  <a:prstClr val="black"/>
                </a:solidFill>
              </a:rPr>
              <a:t>Simulation of XFEL stills</a:t>
            </a:r>
            <a:endParaRPr lang="en-US" sz="4400" dirty="0">
              <a:solidFill>
                <a:prstClr val="black"/>
              </a:solidFill>
            </a:endParaRPr>
          </a:p>
        </p:txBody>
      </p:sp>
      <p:sp>
        <p:nvSpPr>
          <p:cNvPr id="6" name="TextBox 5"/>
          <p:cNvSpPr txBox="1"/>
          <p:nvPr/>
        </p:nvSpPr>
        <p:spPr>
          <a:xfrm>
            <a:off x="685800" y="5486400"/>
            <a:ext cx="5184433"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Beam center from </a:t>
            </a:r>
            <a:r>
              <a:rPr lang="en-US" sz="2800" dirty="0" err="1">
                <a:solidFill>
                  <a:prstClr val="black"/>
                </a:solidFill>
                <a:latin typeface="Arial" panose="020B0604020202020204" pitchFamily="34" charset="0"/>
                <a:cs typeface="Arial" panose="020B0604020202020204" pitchFamily="34" charset="0"/>
              </a:rPr>
              <a:t>autoindexing</a:t>
            </a:r>
            <a:endParaRPr lang="en-US" sz="2800" dirty="0">
              <a:solidFill>
                <a:prstClr val="black"/>
              </a:solidFill>
              <a:latin typeface="Arial" panose="020B0604020202020204" pitchFamily="34" charset="0"/>
              <a:cs typeface="Arial" panose="020B0604020202020204" pitchFamily="34" charset="0"/>
            </a:endParaRPr>
          </a:p>
        </p:txBody>
      </p:sp>
      <p:grpSp>
        <p:nvGrpSpPr>
          <p:cNvPr id="7" name="Group 6"/>
          <p:cNvGrpSpPr/>
          <p:nvPr/>
        </p:nvGrpSpPr>
        <p:grpSpPr>
          <a:xfrm>
            <a:off x="5791200" y="1219200"/>
            <a:ext cx="3197043" cy="2590800"/>
            <a:chOff x="3352800" y="3657600"/>
            <a:chExt cx="6680654" cy="5413828"/>
          </a:xfrm>
        </p:grpSpPr>
        <p:pic>
          <p:nvPicPr>
            <p:cNvPr id="184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890" b="71686"/>
            <a:stretch/>
          </p:blipFill>
          <p:spPr bwMode="auto">
            <a:xfrm>
              <a:off x="3352800" y="3657600"/>
              <a:ext cx="6633029"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309" r="50537"/>
            <a:stretch/>
          </p:blipFill>
          <p:spPr bwMode="auto">
            <a:xfrm>
              <a:off x="3352800" y="7086600"/>
              <a:ext cx="6680654" cy="1984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6172200" y="3657600"/>
            <a:ext cx="2819400" cy="646331"/>
          </a:xfrm>
          <a:prstGeom prst="rect">
            <a:avLst/>
          </a:prstGeom>
        </p:spPr>
        <p:txBody>
          <a:bodyPr wrap="square">
            <a:spAutoFit/>
          </a:bodyPr>
          <a:lstStyle/>
          <a:p>
            <a:r>
              <a:rPr lang="en-US" dirty="0" err="1">
                <a:solidFill>
                  <a:prstClr val="black"/>
                </a:solidFill>
                <a:latin typeface="Arial" panose="020B0604020202020204" pitchFamily="34" charset="0"/>
              </a:rPr>
              <a:t>Sauter</a:t>
            </a:r>
            <a:r>
              <a:rPr lang="en-US" dirty="0">
                <a:solidFill>
                  <a:prstClr val="black"/>
                </a:solidFill>
                <a:latin typeface="Arial" panose="020B0604020202020204" pitchFamily="34" charset="0"/>
              </a:rPr>
              <a:t> (2015). </a:t>
            </a:r>
            <a:r>
              <a:rPr lang="en-US" i="1" dirty="0">
                <a:solidFill>
                  <a:prstClr val="black"/>
                </a:solidFill>
                <a:latin typeface="Arial" panose="020B0604020202020204" pitchFamily="34" charset="0"/>
              </a:rPr>
              <a:t>JSR</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22</a:t>
            </a:r>
            <a:r>
              <a:rPr lang="en-US" dirty="0">
                <a:solidFill>
                  <a:prstClr val="black"/>
                </a:solidFill>
                <a:latin typeface="Arial" panose="020B0604020202020204" pitchFamily="34" charset="0"/>
              </a:rPr>
              <a:t>, 239. </a:t>
            </a:r>
          </a:p>
        </p:txBody>
      </p:sp>
      <p:pic>
        <p:nvPicPr>
          <p:cNvPr id="1843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143000" y="304800"/>
            <a:ext cx="7117080" cy="634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874818" y="1544782"/>
            <a:ext cx="966931" cy="646331"/>
          </a:xfrm>
          <a:prstGeom prst="rect">
            <a:avLst/>
          </a:prstGeom>
          <a:noFill/>
        </p:spPr>
        <p:txBody>
          <a:bodyPr wrap="none" rtlCol="0">
            <a:spAutoFit/>
          </a:bodyPr>
          <a:lstStyle/>
          <a:p>
            <a:r>
              <a:rPr lang="en-US" dirty="0">
                <a:solidFill>
                  <a:prstClr val="black"/>
                </a:solidFill>
                <a:latin typeface="Arial" panose="020B0604020202020204" pitchFamily="34" charset="0"/>
              </a:rPr>
              <a:t>Color is</a:t>
            </a:r>
          </a:p>
          <a:p>
            <a:r>
              <a:rPr lang="en-US" dirty="0">
                <a:solidFill>
                  <a:prstClr val="black"/>
                </a:solidFill>
                <a:latin typeface="Arial" panose="020B0604020202020204" pitchFamily="34" charset="0"/>
              </a:rPr>
              <a:t>time</a:t>
            </a:r>
          </a:p>
        </p:txBody>
      </p:sp>
    </p:spTree>
    <p:extLst>
      <p:ext uri="{BB962C8B-B14F-4D97-AF65-F5344CB8AC3E}">
        <p14:creationId xmlns:p14="http://schemas.microsoft.com/office/powerpoint/2010/main" val="2847293802"/>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Sanity check on beam position?</a:t>
            </a:r>
            <a:endParaRPr lang="en-US" dirty="0"/>
          </a:p>
        </p:txBody>
      </p:sp>
      <p:sp>
        <p:nvSpPr>
          <p:cNvPr id="3" name="Rectangle 2"/>
          <p:cNvSpPr/>
          <p:nvPr/>
        </p:nvSpPr>
        <p:spPr>
          <a:xfrm>
            <a:off x="4461164" y="2992582"/>
            <a:ext cx="263236" cy="831273"/>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461164" y="4142509"/>
            <a:ext cx="263236" cy="831273"/>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1399309" y="3532909"/>
            <a:ext cx="5514109" cy="101138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85855" y="5666509"/>
            <a:ext cx="2313709" cy="13855"/>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5680364"/>
            <a:ext cx="3228110" cy="19330"/>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76946" y="5832764"/>
            <a:ext cx="1391728"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~1000 m</a:t>
            </a:r>
            <a:endParaRPr lang="en-US" sz="2400" dirty="0">
              <a:latin typeface="Arial" panose="020B0604020202020204" pitchFamily="34" charset="0"/>
              <a:cs typeface="Arial" panose="020B0604020202020204" pitchFamily="34" charset="0"/>
            </a:endParaRPr>
          </a:p>
        </p:txBody>
      </p:sp>
      <p:sp>
        <p:nvSpPr>
          <p:cNvPr id="12" name="TextBox 11"/>
          <p:cNvSpPr txBox="1"/>
          <p:nvPr/>
        </p:nvSpPr>
        <p:spPr>
          <a:xfrm>
            <a:off x="5223165" y="5791200"/>
            <a:ext cx="954107"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0.3 m</a:t>
            </a:r>
            <a:endParaRPr lang="en-US" sz="2400" dirty="0">
              <a:latin typeface="Arial" panose="020B0604020202020204" pitchFamily="34" charset="0"/>
              <a:cs typeface="Arial" panose="020B0604020202020204" pitchFamily="34" charset="0"/>
            </a:endParaRPr>
          </a:p>
        </p:txBody>
      </p:sp>
      <p:cxnSp>
        <p:nvCxnSpPr>
          <p:cNvPr id="13" name="Straight Arrow Connector 12"/>
          <p:cNvCxnSpPr/>
          <p:nvPr/>
        </p:nvCxnSpPr>
        <p:spPr>
          <a:xfrm>
            <a:off x="7232073" y="3061855"/>
            <a:ext cx="0" cy="1066801"/>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080655" y="2660073"/>
            <a:ext cx="0" cy="2064328"/>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53747" y="3241963"/>
            <a:ext cx="1218603"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100 </a:t>
            </a:r>
            <a:r>
              <a:rPr lang="el-GR" sz="2400" dirty="0" smtClean="0">
                <a:latin typeface="Arial" panose="020B0604020202020204" pitchFamily="34" charset="0"/>
                <a:cs typeface="Arial" panose="020B0604020202020204" pitchFamily="34" charset="0"/>
              </a:rPr>
              <a:t>μ</a:t>
            </a:r>
            <a:r>
              <a:rPr lang="en-US" sz="2400" dirty="0" smtClean="0">
                <a:latin typeface="Arial" panose="020B0604020202020204" pitchFamily="34" charset="0"/>
                <a:cs typeface="Arial" panose="020B0604020202020204" pitchFamily="34" charset="0"/>
              </a:rPr>
              <a:t>m</a:t>
            </a:r>
            <a:endParaRPr lang="en-US" sz="2400" dirty="0">
              <a:latin typeface="Arial" panose="020B0604020202020204" pitchFamily="34" charset="0"/>
              <a:cs typeface="Arial" panose="020B0604020202020204" pitchFamily="34" charset="0"/>
            </a:endParaRPr>
          </a:p>
        </p:txBody>
      </p:sp>
      <p:sp>
        <p:nvSpPr>
          <p:cNvPr id="18" name="TextBox 17"/>
          <p:cNvSpPr txBox="1"/>
          <p:nvPr/>
        </p:nvSpPr>
        <p:spPr>
          <a:xfrm>
            <a:off x="96982" y="3352799"/>
            <a:ext cx="877163"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~1 m</a:t>
            </a:r>
            <a:endParaRPr lang="en-US" sz="2400" dirty="0">
              <a:latin typeface="Arial" panose="020B0604020202020204" pitchFamily="34" charset="0"/>
              <a:cs typeface="Arial" panose="020B0604020202020204" pitchFamily="34" charset="0"/>
            </a:endParaRPr>
          </a:p>
        </p:txBody>
      </p:sp>
      <p:sp>
        <p:nvSpPr>
          <p:cNvPr id="19" name="TextBox 18"/>
          <p:cNvSpPr txBox="1"/>
          <p:nvPr/>
        </p:nvSpPr>
        <p:spPr>
          <a:xfrm>
            <a:off x="4017820" y="2327563"/>
            <a:ext cx="1180131"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pinhole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7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repeatCount="indefinite" fill="hold" nodeType="clickEffect">
                                  <p:stCondLst>
                                    <p:cond delay="0"/>
                                  </p:stCondLst>
                                  <p:childTnLst>
                                    <p:animRot by="2700000">
                                      <p:cBhvr>
                                        <p:cTn id="24" dur="1000" fill="hold"/>
                                        <p:tgtEl>
                                          <p:spTgt spid="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8" grpId="0"/>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fastBragg</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fastBragg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fastBragg.c</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smtClean="0">
                <a:latin typeface="Courier New" panose="02070309020205020404" pitchFamily="49" charset="0"/>
                <a:cs typeface="Courier New" panose="02070309020205020404" pitchFamily="49" charset="0"/>
              </a:rPr>
              <a:t>gcc</a:t>
            </a:r>
            <a:r>
              <a:rPr lang="en-US" sz="2800" b="1" dirty="0" smtClean="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fastBragg</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fastBragg.c</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–lm</a:t>
            </a: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smtClean="0">
                <a:latin typeface="Courier New" panose="02070309020205020404" pitchFamily="49" charset="0"/>
                <a:cs typeface="Courier New" panose="02070309020205020404" pitchFamily="49" charset="0"/>
              </a:rPr>
              <a:t>./</a:t>
            </a:r>
            <a:r>
              <a:rPr lang="en-US" sz="2800" b="1" dirty="0" err="1" smtClean="0">
                <a:latin typeface="Courier New" panose="02070309020205020404" pitchFamily="49" charset="0"/>
                <a:cs typeface="Courier New" panose="02070309020205020404" pitchFamily="49" charset="0"/>
              </a:rPr>
              <a:t>fastBragg</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endParaRPr lang="en-US" sz="28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833178267"/>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fastBragg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solidFill>
                  <a:srgbClr val="00B050"/>
                </a:solidFill>
                <a:latin typeface="Courier New" panose="02070309020205020404" pitchFamily="49" charset="0"/>
                <a:cs typeface="Courier New" panose="02070309020205020404" pitchFamily="49" charset="0"/>
              </a:rPr>
              <a:t>pdbset</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xyzin</a:t>
            </a:r>
            <a:r>
              <a:rPr lang="en-US" sz="2000" b="1" dirty="0">
                <a:latin typeface="Courier New" panose="02070309020205020404" pitchFamily="49" charset="0"/>
                <a:cs typeface="Courier New" panose="02070309020205020404" pitchFamily="49" charset="0"/>
              </a:rPr>
              <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xyzout</a:t>
            </a:r>
            <a:r>
              <a:rPr lang="en-US" sz="2000" b="1" dirty="0">
                <a:latin typeface="Courier New" panose="02070309020205020404" pitchFamily="49" charset="0"/>
                <a:cs typeface="Courier New" panose="02070309020205020404" pitchFamily="49" charset="0"/>
              </a:rPr>
              <a:t> bigcell.pdb &lt;&lt; </a:t>
            </a:r>
            <a:r>
              <a:rPr lang="en-US" sz="2000" b="1" dirty="0" smtClean="0">
                <a:latin typeface="Courier New" panose="02070309020205020404" pitchFamily="49" charset="0"/>
                <a:cs typeface="Courier New" panose="02070309020205020404" pitchFamily="49" charset="0"/>
              </a:rPr>
              <a:t>EOF</a:t>
            </a:r>
          </a:p>
          <a:p>
            <a:pPr marL="0" indent="0">
              <a:spcBef>
                <a:spcPts val="0"/>
              </a:spcBef>
              <a:buNone/>
            </a:pPr>
            <a:r>
              <a:rPr lang="en-US" sz="2000" b="1" dirty="0" smtClean="0">
                <a:latin typeface="Courier New" panose="02070309020205020404" pitchFamily="49" charset="0"/>
                <a:cs typeface="Courier New" panose="02070309020205020404" pitchFamily="49" charset="0"/>
              </a:rPr>
              <a:t>CELL </a:t>
            </a:r>
            <a:r>
              <a:rPr lang="en-US" sz="2000" b="1" dirty="0">
                <a:latin typeface="Courier New" panose="02070309020205020404" pitchFamily="49" charset="0"/>
                <a:cs typeface="Courier New" panose="02070309020205020404" pitchFamily="49" charset="0"/>
              </a:rPr>
              <a:t>250 250 250 90 90 </a:t>
            </a:r>
            <a:r>
              <a:rPr lang="en-US" sz="2000" b="1" dirty="0" smtClean="0">
                <a:latin typeface="Courier New" panose="02070309020205020404" pitchFamily="49" charset="0"/>
                <a:cs typeface="Courier New" panose="02070309020205020404" pitchFamily="49" charset="0"/>
              </a:rPr>
              <a:t>90</a:t>
            </a:r>
          </a:p>
          <a:p>
            <a:pPr marL="0" indent="0">
              <a:spcBef>
                <a:spcPts val="0"/>
              </a:spcBef>
              <a:buNone/>
            </a:pPr>
            <a:r>
              <a:rPr lang="en-US" sz="2000" b="1" dirty="0" smtClean="0">
                <a:latin typeface="Courier New" panose="02070309020205020404" pitchFamily="49" charset="0"/>
                <a:cs typeface="Courier New" panose="02070309020205020404" pitchFamily="49" charset="0"/>
              </a:rPr>
              <a:t>SPACEGROUP </a:t>
            </a:r>
            <a:r>
              <a:rPr lang="en-US" sz="2000" b="1" dirty="0">
                <a:latin typeface="Courier New" panose="02070309020205020404" pitchFamily="49" charset="0"/>
                <a:cs typeface="Courier New" panose="02070309020205020404" pitchFamily="49" charset="0"/>
              </a:rPr>
              <a:t>1 </a:t>
            </a:r>
            <a:endParaRPr lang="en-US" sz="2000" b="1" dirty="0" smtClean="0">
              <a:latin typeface="Courier New" panose="02070309020205020404" pitchFamily="49" charset="0"/>
              <a:cs typeface="Courier New" panose="02070309020205020404" pitchFamily="49" charset="0"/>
            </a:endParaRPr>
          </a:p>
          <a:p>
            <a:pPr marL="0" indent="0">
              <a:spcBef>
                <a:spcPts val="0"/>
              </a:spcBef>
              <a:buNone/>
            </a:pPr>
            <a:r>
              <a:rPr lang="en-US" sz="2000" b="1" dirty="0" smtClean="0">
                <a:latin typeface="Courier New" panose="02070309020205020404" pitchFamily="49" charset="0"/>
                <a:cs typeface="Courier New" panose="02070309020205020404" pitchFamily="49" charset="0"/>
              </a:rPr>
              <a:t>EOF</a:t>
            </a: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phenix.fmodel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bigcell.pdb </a:t>
            </a:r>
            <a:r>
              <a:rPr lang="en-US" sz="2000" b="1" dirty="0" err="1">
                <a:latin typeface="Courier New" panose="02070309020205020404" pitchFamily="49" charset="0"/>
                <a:cs typeface="Courier New" panose="02070309020205020404" pitchFamily="49" charset="0"/>
              </a:rPr>
              <a:t>high_resolution</a:t>
            </a:r>
            <a:r>
              <a:rPr lang="en-US" sz="2000" b="1" dirty="0">
                <a:latin typeface="Courier New" panose="02070309020205020404" pitchFamily="49" charset="0"/>
                <a:cs typeface="Courier New" panose="02070309020205020404" pitchFamily="49" charset="0"/>
              </a:rPr>
              <a:t>=10 </a:t>
            </a:r>
            <a:r>
              <a:rPr lang="en-US" sz="2000" b="1" dirty="0" err="1" smtClean="0">
                <a:latin typeface="Courier New" panose="02070309020205020404" pitchFamily="49" charset="0"/>
                <a:cs typeface="Courier New" panose="02070309020205020404" pitchFamily="49" charset="0"/>
              </a:rPr>
              <a:t>k_sol</a:t>
            </a:r>
            <a:r>
              <a:rPr lang="en-US" sz="2000" b="1" dirty="0" smtClean="0">
                <a:latin typeface="Courier New" panose="02070309020205020404" pitchFamily="49" charset="0"/>
                <a:cs typeface="Courier New" panose="02070309020205020404" pitchFamily="49" charset="0"/>
              </a:rPr>
              <a:t>=0.35 </a:t>
            </a:r>
            <a:r>
              <a:rPr lang="en-US" sz="2000" b="1" dirty="0" err="1">
                <a:latin typeface="Courier New" panose="02070309020205020404" pitchFamily="49" charset="0"/>
                <a:cs typeface="Courier New" panose="02070309020205020404" pitchFamily="49" charset="0"/>
              </a:rPr>
              <a:t>b_sol</a:t>
            </a:r>
            <a:r>
              <a:rPr lang="en-US" sz="2000" b="1" dirty="0">
                <a:latin typeface="Courier New" panose="02070309020205020404" pitchFamily="49" charset="0"/>
                <a:cs typeface="Courier New" panose="02070309020205020404" pitchFamily="49" charset="0"/>
              </a:rPr>
              <a:t>=46.5 </a:t>
            </a:r>
            <a:r>
              <a:rPr lang="en-US" sz="2000" b="1" dirty="0" err="1">
                <a:latin typeface="Courier New" panose="02070309020205020404" pitchFamily="49" charset="0"/>
                <a:cs typeface="Courier New" panose="02070309020205020404" pitchFamily="49" charset="0"/>
              </a:rPr>
              <a:t>mask.solvent_radius</a:t>
            </a:r>
            <a:r>
              <a:rPr lang="en-US" sz="2000" b="1" dirty="0">
                <a:latin typeface="Courier New" panose="02070309020205020404" pitchFamily="49" charset="0"/>
                <a:cs typeface="Courier New" panose="02070309020205020404" pitchFamily="49" charset="0"/>
              </a:rPr>
              <a:t>=0.5 </a:t>
            </a:r>
            <a:r>
              <a:rPr lang="en-US" sz="2000" b="1" dirty="0" err="1" smtClean="0">
                <a:latin typeface="Courier New" panose="02070309020205020404" pitchFamily="49" charset="0"/>
                <a:cs typeface="Courier New" panose="02070309020205020404" pitchFamily="49" charset="0"/>
              </a:rPr>
              <a:t>mask.shrink_truncation_radius</a:t>
            </a:r>
            <a:r>
              <a:rPr lang="en-US" sz="2000" b="1" dirty="0" smtClean="0">
                <a:latin typeface="Courier New" panose="02070309020205020404" pitchFamily="49" charset="0"/>
                <a:cs typeface="Courier New" panose="02070309020205020404" pitchFamily="49" charset="0"/>
              </a:rPr>
              <a:t>=0.16</a:t>
            </a:r>
          </a:p>
          <a:p>
            <a:pPr marL="0" indent="0">
              <a:buNone/>
            </a:pPr>
            <a:r>
              <a:rPr lang="en-US" sz="2000" dirty="0">
                <a:latin typeface="Courier New" panose="02070309020205020404" pitchFamily="49" charset="0"/>
                <a:cs typeface="Courier New" panose="02070309020205020404" pitchFamily="49" charset="0"/>
              </a:rPr>
              <a:t/>
            </a:r>
            <a:br>
              <a:rPr lang="en-US" sz="2000" dirty="0">
                <a:latin typeface="Courier New" panose="02070309020205020404" pitchFamily="49" charset="0"/>
                <a:cs typeface="Courier New" panose="02070309020205020404" pitchFamily="49" charset="0"/>
              </a:rPr>
            </a:br>
            <a:r>
              <a:rPr lang="en-US" sz="2000" b="1" dirty="0" smtClean="0">
                <a:solidFill>
                  <a:srgbClr val="00B050"/>
                </a:solidFill>
                <a:latin typeface="Courier New" panose="02070309020205020404" pitchFamily="49" charset="0"/>
                <a:cs typeface="Courier New" panose="02070309020205020404" pitchFamily="49" charset="0"/>
              </a:rPr>
              <a:t>mtz_to_P1hkl.com</a:t>
            </a:r>
            <a:r>
              <a:rPr lang="en-US" sz="2000" b="1" dirty="0" smtClean="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bigcell.pdb.mtz</a:t>
            </a:r>
            <a:endParaRPr lang="en-US" sz="2000" b="1" dirty="0">
              <a:latin typeface="Courier New" panose="02070309020205020404" pitchFamily="49" charset="0"/>
              <a:cs typeface="Courier New" panose="02070309020205020404" pitchFamily="49" charset="0"/>
            </a:endParaRPr>
          </a:p>
          <a:p>
            <a:pPr marL="0" indent="0">
              <a:buNone/>
            </a:pPr>
            <a:endParaRPr lang="en-US" sz="12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fastBragg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–cell 250 250 250 90 90 90 –</a:t>
            </a:r>
            <a:r>
              <a:rPr lang="en-US" sz="2000" b="1" dirty="0" err="1" smtClean="0">
                <a:latin typeface="Courier New" panose="02070309020205020404" pitchFamily="49" charset="0"/>
                <a:cs typeface="Courier New" panose="02070309020205020404" pitchFamily="49" charset="0"/>
              </a:rPr>
              <a:t>misset</a:t>
            </a:r>
            <a:r>
              <a:rPr lang="en-US" sz="2000" b="1" dirty="0" smtClean="0">
                <a:latin typeface="Courier New" panose="02070309020205020404" pitchFamily="49" charset="0"/>
                <a:cs typeface="Courier New" panose="02070309020205020404" pitchFamily="49" charset="0"/>
              </a:rPr>
              <a:t> 10 20 30 -</a:t>
            </a:r>
            <a:r>
              <a:rPr lang="en-US" sz="2000" b="1" dirty="0" err="1" smtClean="0">
                <a:latin typeface="Courier New" panose="02070309020205020404" pitchFamily="49" charset="0"/>
                <a:cs typeface="Courier New" panose="02070309020205020404" pitchFamily="49" charset="0"/>
              </a:rPr>
              <a:t>hkl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P1.hkl -lambda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a:latin typeface="Courier New" panose="02070309020205020404" pitchFamily="49" charset="0"/>
                <a:cs typeface="Courier New" panose="02070309020205020404" pitchFamily="49" charset="0"/>
              </a:rPr>
              <a:t>-</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1e32 -N </a:t>
            </a:r>
            <a:r>
              <a:rPr lang="en-US" sz="2000" b="1" dirty="0" smtClean="0">
                <a:latin typeface="Courier New" panose="02070309020205020404" pitchFamily="49" charset="0"/>
                <a:cs typeface="Courier New" panose="02070309020205020404" pitchFamily="49" charset="0"/>
              </a:rPr>
              <a:t>1</a:t>
            </a: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5" r="388" b="17391"/>
          <a:stretch/>
        </p:blipFill>
        <p:spPr bwMode="auto">
          <a:xfrm>
            <a:off x="2895600" y="533400"/>
            <a:ext cx="5777948" cy="6042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1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fastBragg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76400"/>
            <a:ext cx="8229600" cy="4724400"/>
          </a:xfrm>
        </p:spPr>
        <p:txBody>
          <a:bodyPr/>
          <a:lstStyle/>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UBtoA.awk</a:t>
            </a:r>
            <a:r>
              <a:rPr lang="en-US" sz="2000" b="1" dirty="0" smtClean="0">
                <a:latin typeface="Courier New" panose="02070309020205020404" pitchFamily="49" charset="0"/>
                <a:cs typeface="Courier New" panose="02070309020205020404" pitchFamily="49" charset="0"/>
              </a:rPr>
              <a:t> &lt;&lt; EOF &gt; </a:t>
            </a:r>
            <a:r>
              <a:rPr lang="en-US" sz="2000" b="1" dirty="0" err="1" smtClean="0">
                <a:latin typeface="Courier New" panose="02070309020205020404" pitchFamily="49" charset="0"/>
                <a:cs typeface="Courier New" panose="02070309020205020404" pitchFamily="49" charset="0"/>
              </a:rPr>
              <a:t>A.mat</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smtClean="0">
                <a:latin typeface="Courier New" panose="02070309020205020404" pitchFamily="49" charset="0"/>
                <a:cs typeface="Courier New" panose="02070309020205020404" pitchFamily="49" charset="0"/>
              </a:rPr>
              <a:t>CELL 250 250 250 90 90 90</a:t>
            </a:r>
          </a:p>
          <a:p>
            <a:pPr marL="0" indent="0">
              <a:buNone/>
            </a:pPr>
            <a:r>
              <a:rPr lang="en-US" sz="2000" b="1" dirty="0" smtClean="0">
                <a:latin typeface="Courier New" panose="02070309020205020404" pitchFamily="49" charset="0"/>
                <a:cs typeface="Courier New" panose="02070309020205020404" pitchFamily="49" charset="0"/>
              </a:rPr>
              <a:t>RANDOM</a:t>
            </a:r>
          </a:p>
          <a:p>
            <a:pPr marL="0" indent="0">
              <a:buNone/>
            </a:pPr>
            <a:r>
              <a:rPr lang="en-US" sz="2000" b="1" dirty="0" smtClean="0">
                <a:latin typeface="Courier New" panose="02070309020205020404" pitchFamily="49" charset="0"/>
                <a:cs typeface="Courier New" panose="02070309020205020404" pitchFamily="49" charset="0"/>
              </a:rPr>
              <a:t>EOF</a:t>
            </a:r>
            <a:endParaRPr lang="en-US" sz="1200" b="1" dirty="0" smtClean="0">
              <a:latin typeface="Courier New" panose="02070309020205020404" pitchFamily="49" charset="0"/>
              <a:cs typeface="Courier New" panose="02070309020205020404" pitchFamily="49" charset="0"/>
            </a:endParaRPr>
          </a:p>
          <a:p>
            <a:pPr marL="0" indent="0">
              <a:buNone/>
            </a:pPr>
            <a:endParaRPr lang="en-US" sz="1200" b="1" dirty="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fastBragg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a:t>
            </a:r>
            <a:r>
              <a:rPr lang="en-US" sz="2000" b="1" dirty="0" err="1" smtClean="0">
                <a:latin typeface="Courier New" panose="02070309020205020404" pitchFamily="49" charset="0"/>
                <a:cs typeface="Courier New" panose="02070309020205020404" pitchFamily="49" charset="0"/>
              </a:rPr>
              <a:t>hkl</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P1.hkl -lambda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1e32 -N </a:t>
            </a:r>
            <a:r>
              <a:rPr lang="en-US" sz="2000" b="1" dirty="0" smtClean="0">
                <a:latin typeface="Courier New" panose="02070309020205020404" pitchFamily="49" charset="0"/>
                <a:cs typeface="Courier New" panose="02070309020205020404" pitchFamily="49" charset="0"/>
              </a:rPr>
              <a:t>1 –mat </a:t>
            </a:r>
            <a:r>
              <a:rPr lang="en-US" sz="2000" b="1" dirty="0" err="1" smtClean="0">
                <a:latin typeface="Courier New" panose="02070309020205020404" pitchFamily="49" charset="0"/>
                <a:cs typeface="Courier New" panose="02070309020205020404" pitchFamily="49" charset="0"/>
              </a:rPr>
              <a:t>A.mat</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a:solidFill>
                  <a:srgbClr val="FF0000"/>
                </a:solidFill>
                <a:latin typeface="Courier New" panose="02070309020205020404" pitchFamily="49" charset="0"/>
                <a:cs typeface="Courier New" panose="02070309020205020404" pitchFamily="49" charset="0"/>
              </a:rPr>
              <a:t>adxv</a:t>
            </a:r>
            <a:r>
              <a:rPr lang="en-US" sz="2000" b="1" dirty="0">
                <a:latin typeface="Courier New" panose="02070309020205020404" pitchFamily="49" charset="0"/>
                <a:cs typeface="Courier New" panose="02070309020205020404" pitchFamily="49" charset="0"/>
              </a:rPr>
              <a:t> </a:t>
            </a:r>
            <a:r>
              <a:rPr lang="en-US" sz="2000" b="1" dirty="0" err="1">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UBtoA.awk</a:t>
            </a:r>
            <a:r>
              <a:rPr lang="en-US" sz="2000" b="1" dirty="0" smtClean="0">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&lt;&lt; EOF &gt; </a:t>
            </a:r>
            <a:r>
              <a:rPr lang="en-US" sz="2000" b="1" dirty="0" err="1">
                <a:latin typeface="Courier New" panose="02070309020205020404" pitchFamily="49" charset="0"/>
                <a:cs typeface="Courier New" panose="02070309020205020404" pitchFamily="49" charset="0"/>
              </a:rPr>
              <a:t>A.mat</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CELL 250 250 250 90 90 </a:t>
            </a:r>
            <a:r>
              <a:rPr lang="en-US" sz="2000" b="1" dirty="0" smtClean="0">
                <a:latin typeface="Courier New" panose="02070309020205020404" pitchFamily="49" charset="0"/>
                <a:cs typeface="Courier New" panose="02070309020205020404" pitchFamily="49" charset="0"/>
              </a:rPr>
              <a:t>90</a:t>
            </a:r>
          </a:p>
          <a:p>
            <a:pPr marL="0" indent="0">
              <a:buNone/>
            </a:pPr>
            <a:r>
              <a:rPr lang="en-US" sz="2000" b="1" dirty="0" smtClean="0">
                <a:latin typeface="Courier New" panose="02070309020205020404" pitchFamily="49" charset="0"/>
                <a:cs typeface="Courier New" panose="02070309020205020404" pitchFamily="49" charset="0"/>
              </a:rPr>
              <a:t>MISSET 10 20 30</a:t>
            </a:r>
            <a:endParaRPr lang="en-US" sz="2000" b="1" dirty="0">
              <a:latin typeface="Courier New" panose="02070309020205020404" pitchFamily="49" charset="0"/>
              <a:cs typeface="Courier New" panose="02070309020205020404" pitchFamily="49" charset="0"/>
            </a:endParaRPr>
          </a:p>
          <a:p>
            <a:pPr marL="0" indent="0">
              <a:buNone/>
            </a:pPr>
            <a:r>
              <a:rPr lang="en-US" sz="2000" b="1" dirty="0" smtClean="0">
                <a:latin typeface="Courier New" panose="02070309020205020404" pitchFamily="49" charset="0"/>
                <a:cs typeface="Courier New" panose="02070309020205020404" pitchFamily="49" charset="0"/>
              </a:rPr>
              <a:t>RANDOM 1 12345</a:t>
            </a:r>
            <a:endParaRPr lang="en-US" sz="2000" b="1" dirty="0">
              <a:latin typeface="Courier New" panose="02070309020205020404" pitchFamily="49" charset="0"/>
              <a:cs typeface="Courier New" panose="02070309020205020404" pitchFamily="49" charset="0"/>
            </a:endParaRPr>
          </a:p>
          <a:p>
            <a:pPr marL="0" indent="0">
              <a:buNone/>
            </a:pPr>
            <a:r>
              <a:rPr lang="en-US" sz="2000" b="1" dirty="0">
                <a:latin typeface="Courier New" panose="02070309020205020404" pitchFamily="49" charset="0"/>
                <a:cs typeface="Courier New" panose="02070309020205020404" pitchFamily="49" charset="0"/>
              </a:rPr>
              <a:t>EOF</a:t>
            </a:r>
            <a:endParaRPr lang="en-US" sz="1200" b="1" dirty="0">
              <a:latin typeface="Courier New" panose="02070309020205020404" pitchFamily="49" charset="0"/>
              <a:cs typeface="Courier New" panose="02070309020205020404" pitchFamily="49" charset="0"/>
            </a:endParaRPr>
          </a:p>
          <a:p>
            <a:pPr marL="0" indent="0">
              <a:buNone/>
            </a:pP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165185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
            </a:r>
            <a:r>
              <a:rPr lang="en-US" sz="2000" b="1" dirty="0" smtClean="0">
                <a:latin typeface="Courier New" panose="02070309020205020404" pitchFamily="49" charset="0"/>
                <a:cs typeface="Courier New" panose="02070309020205020404" pitchFamily="49" charset="0"/>
              </a:rPr>
              <a:t>atoms.txt </a:t>
            </a:r>
            <a:r>
              <a:rPr lang="en-US" sz="2000" b="1" dirty="0">
                <a:latin typeface="Courier New" panose="02070309020205020404" pitchFamily="49" charset="0"/>
                <a:cs typeface="Courier New" panose="02070309020205020404" pitchFamily="49" charset="0"/>
              </a:rPr>
              <a:t>&gt;! </a:t>
            </a:r>
            <a:r>
              <a:rPr lang="en-US" sz="2000" b="1" dirty="0" smtClean="0">
                <a:latin typeface="Courier New" panose="02070309020205020404" pitchFamily="49" charset="0"/>
                <a:cs typeface="Courier New" panose="02070309020205020404" pitchFamily="49" charset="0"/>
              </a:rPr>
              <a:t>rotated.txt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nearBragg</a:t>
            </a:r>
            <a:r>
              <a:rPr lang="en-US" sz="2000" b="1" dirty="0" smtClean="0">
                <a:latin typeface="Courier New" panose="02070309020205020404" pitchFamily="49" charset="0"/>
                <a:cs typeface="Courier New" panose="02070309020205020404" pitchFamily="49" charset="0"/>
              </a:rPr>
              <a:t> –atoms rotated.txt </a:t>
            </a:r>
            <a:r>
              <a:rPr lang="en-US" sz="2000" b="1" dirty="0">
                <a:latin typeface="Courier New" panose="02070309020205020404" pitchFamily="49" charset="0"/>
                <a:cs typeface="Courier New" panose="02070309020205020404" pitchFamily="49" charset="0"/>
              </a:rPr>
              <a:t>-lambda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a:t>
            </a:r>
            <a:r>
              <a:rPr lang="en-US" sz="2000" b="1" dirty="0" smtClean="0">
                <a:solidFill>
                  <a:schemeClr val="bg1">
                    <a:lumMod val="75000"/>
                  </a:schemeClr>
                </a:solidFill>
                <a:latin typeface="Courier New" panose="02070309020205020404" pitchFamily="49" charset="0"/>
                <a:cs typeface="Courier New" panose="02070309020205020404" pitchFamily="49" charset="0"/>
              </a:rPr>
              <a:t>200s)</a:t>
            </a: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intimage.img</a:t>
            </a:r>
            <a:endParaRPr lang="en-US" sz="2000" b="1" dirty="0">
              <a:latin typeface="Courier New" panose="02070309020205020404" pitchFamily="49" charset="0"/>
              <a:cs typeface="Courier New" panose="02070309020205020404" pitchFamily="49" charset="0"/>
            </a:endParaRPr>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06" t="453" r="464" b="17754"/>
          <a:stretch/>
        </p:blipFill>
        <p:spPr bwMode="auto">
          <a:xfrm>
            <a:off x="3124200" y="609600"/>
            <a:ext cx="5754757" cy="598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715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run: </a:t>
            </a:r>
            <a:r>
              <a:rPr lang="en-US" dirty="0" err="1" smtClean="0"/>
              <a:t>nearBragg</a:t>
            </a:r>
            <a:r>
              <a:rPr lang="en-US" dirty="0" smtClean="0"/>
              <a:t> </a:t>
            </a:r>
            <a:br>
              <a:rPr lang="en-US" dirty="0" smtClean="0"/>
            </a:br>
            <a:r>
              <a:rPr lang="en-US" dirty="0" smtClean="0"/>
              <a:t>for single particle</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000" b="1" dirty="0" err="1">
                <a:latin typeface="Courier New" panose="02070309020205020404" pitchFamily="49" charset="0"/>
                <a:cs typeface="Courier New" panose="02070309020205020404" pitchFamily="49" charset="0"/>
              </a:rPr>
              <a:t>e</a:t>
            </a:r>
            <a:r>
              <a:rPr lang="en-US" sz="2000" b="1" dirty="0" err="1" smtClean="0">
                <a:latin typeface="Courier New" panose="02070309020205020404" pitchFamily="49" charset="0"/>
                <a:cs typeface="Courier New" panose="02070309020205020404" pitchFamily="49" charset="0"/>
              </a:rPr>
              <a:t>grep</a:t>
            </a:r>
            <a:r>
              <a:rPr lang="en-US" sz="2000" b="1" dirty="0" smtClean="0">
                <a:latin typeface="Courier New" panose="02070309020205020404" pitchFamily="49" charset="0"/>
                <a:cs typeface="Courier New" panose="02070309020205020404" pitchFamily="49" charset="0"/>
              </a:rPr>
              <a:t> “^ATOM|^HETAT” </a:t>
            </a:r>
            <a:r>
              <a:rPr lang="en-US" sz="2000" b="1" dirty="0" smtClean="0">
                <a:solidFill>
                  <a:srgbClr val="FF0000"/>
                </a:solidFill>
                <a:latin typeface="Courier New" panose="02070309020205020404" pitchFamily="49" charset="0"/>
                <a:cs typeface="Courier New" panose="02070309020205020404" pitchFamily="49" charset="0"/>
              </a:rPr>
              <a:t>lysozyme.pdb</a:t>
            </a:r>
            <a:r>
              <a:rPr lang="en-US" sz="2000" b="1" dirty="0" smtClean="0">
                <a:latin typeface="Courier New" panose="02070309020205020404" pitchFamily="49" charset="0"/>
                <a:cs typeface="Courier New" panose="02070309020205020404" pitchFamily="49" charset="0"/>
              </a:rPr>
              <a:t> |\</a:t>
            </a:r>
          </a:p>
          <a:p>
            <a:pPr marL="0" indent="0">
              <a:spcBef>
                <a:spcPts val="0"/>
              </a:spcBef>
              <a:buNone/>
            </a:pPr>
            <a:r>
              <a:rPr lang="en-US" sz="2000" b="1" dirty="0" err="1" smtClean="0">
                <a:latin typeface="Courier New" panose="02070309020205020404" pitchFamily="49" charset="0"/>
                <a:cs typeface="Courier New" panose="02070309020205020404" pitchFamily="49" charset="0"/>
              </a:rPr>
              <a:t>awk</a:t>
            </a:r>
            <a:r>
              <a:rPr lang="en-US" sz="2000" b="1" dirty="0" smtClean="0">
                <a:latin typeface="Courier New" panose="02070309020205020404" pitchFamily="49" charset="0"/>
                <a:cs typeface="Courier New" panose="02070309020205020404" pitchFamily="49" charset="0"/>
              </a:rPr>
              <a:t> ‘{print </a:t>
            </a:r>
            <a:r>
              <a:rPr lang="en-US" sz="2000" b="1" dirty="0" err="1" smtClean="0">
                <a:latin typeface="Courier New" panose="02070309020205020404" pitchFamily="49" charset="0"/>
                <a:cs typeface="Courier New" panose="02070309020205020404" pitchFamily="49" charset="0"/>
              </a:rPr>
              <a:t>substr</a:t>
            </a:r>
            <a:r>
              <a:rPr lang="en-US" sz="2000" b="1" dirty="0" smtClean="0">
                <a:latin typeface="Courier New" panose="02070309020205020404" pitchFamily="49" charset="0"/>
                <a:cs typeface="Courier New" panose="02070309020205020404" pitchFamily="49" charset="0"/>
              </a:rPr>
              <a:t>($0,31,36)}’ |\</a:t>
            </a:r>
          </a:p>
          <a:p>
            <a:pPr marL="0" indent="0">
              <a:spcBef>
                <a:spcPts val="0"/>
              </a:spcBef>
              <a:buNone/>
            </a:pPr>
            <a:r>
              <a:rPr lang="en-US" sz="2000" b="1" dirty="0" smtClean="0">
                <a:latin typeface="Courier New" panose="02070309020205020404" pitchFamily="49" charset="0"/>
                <a:cs typeface="Courier New" panose="02070309020205020404" pitchFamily="49" charset="0"/>
              </a:rPr>
              <a:t>cat &gt;! </a:t>
            </a:r>
            <a:r>
              <a:rPr lang="en-US" sz="2000" b="1" dirty="0">
                <a:latin typeface="Courier New" panose="02070309020205020404" pitchFamily="49" charset="0"/>
                <a:cs typeface="Courier New" panose="02070309020205020404" pitchFamily="49" charset="0"/>
              </a:rPr>
              <a:t>a</a:t>
            </a:r>
            <a:r>
              <a:rPr lang="en-US" sz="2000" b="1" dirty="0" smtClean="0">
                <a:latin typeface="Courier New" panose="02070309020205020404" pitchFamily="49" charset="0"/>
                <a:cs typeface="Courier New" panose="02070309020205020404" pitchFamily="49" charset="0"/>
              </a:rPr>
              <a:t>toms.txt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a:solidFill>
                  <a:srgbClr val="00B050"/>
                </a:solidFill>
                <a:latin typeface="Courier New" panose="02070309020205020404" pitchFamily="49" charset="0"/>
                <a:cs typeface="Courier New" panose="02070309020205020404" pitchFamily="49" charset="0"/>
              </a:rPr>
              <a:t>./</a:t>
            </a:r>
            <a:r>
              <a:rPr lang="en-US" sz="2000" b="1" dirty="0" err="1">
                <a:solidFill>
                  <a:srgbClr val="00B050"/>
                </a:solidFill>
                <a:latin typeface="Courier New" panose="02070309020205020404" pitchFamily="49" charset="0"/>
                <a:cs typeface="Courier New" panose="02070309020205020404" pitchFamily="49" charset="0"/>
              </a:rPr>
              <a:t>rotate.awk</a:t>
            </a:r>
            <a:r>
              <a:rPr lang="en-US" sz="2000" b="1" dirty="0">
                <a:solidFill>
                  <a:srgbClr val="00B050"/>
                </a:solidFill>
                <a:latin typeface="Courier New" panose="02070309020205020404" pitchFamily="49" charset="0"/>
                <a:cs typeface="Courier New" panose="02070309020205020404" pitchFamily="49" charset="0"/>
              </a:rPr>
              <a:t> </a:t>
            </a:r>
            <a:r>
              <a:rPr lang="en-US" sz="2000" b="1" dirty="0">
                <a:latin typeface="Courier New" panose="02070309020205020404" pitchFamily="49" charset="0"/>
                <a:cs typeface="Courier New" panose="02070309020205020404" pitchFamily="49" charset="0"/>
              </a:rPr>
              <a:t>-v </a:t>
            </a:r>
            <a:r>
              <a:rPr lang="en-US" sz="2000" b="1" dirty="0" err="1">
                <a:latin typeface="Courier New" panose="02070309020205020404" pitchFamily="49" charset="0"/>
                <a:cs typeface="Courier New" panose="02070309020205020404" pitchFamily="49" charset="0"/>
              </a:rPr>
              <a:t>phix</a:t>
            </a:r>
            <a:r>
              <a:rPr lang="en-US" sz="2000" b="1" dirty="0">
                <a:latin typeface="Courier New" panose="02070309020205020404" pitchFamily="49" charset="0"/>
                <a:cs typeface="Courier New" panose="02070309020205020404" pitchFamily="49" charset="0"/>
              </a:rPr>
              <a:t>=10 -v </a:t>
            </a:r>
            <a:r>
              <a:rPr lang="en-US" sz="2000" b="1" dirty="0" err="1">
                <a:latin typeface="Courier New" panose="02070309020205020404" pitchFamily="49" charset="0"/>
                <a:cs typeface="Courier New" panose="02070309020205020404" pitchFamily="49" charset="0"/>
              </a:rPr>
              <a:t>phiy</a:t>
            </a:r>
            <a:r>
              <a:rPr lang="en-US" sz="2000" b="1" dirty="0">
                <a:latin typeface="Courier New" panose="02070309020205020404" pitchFamily="49" charset="0"/>
                <a:cs typeface="Courier New" panose="02070309020205020404" pitchFamily="49" charset="0"/>
              </a:rPr>
              <a:t>=20 -v phiz=30 </a:t>
            </a:r>
            <a:r>
              <a:rPr lang="en-US" sz="2000" b="1" dirty="0" smtClean="0">
                <a:latin typeface="Courier New" panose="02070309020205020404" pitchFamily="49" charset="0"/>
                <a:cs typeface="Courier New" panose="02070309020205020404" pitchFamily="49" charset="0"/>
              </a:rPr>
              <a:t>atoms.txt </a:t>
            </a:r>
            <a:r>
              <a:rPr lang="en-US" sz="2000" b="1" dirty="0">
                <a:latin typeface="Courier New" panose="02070309020205020404" pitchFamily="49" charset="0"/>
                <a:cs typeface="Courier New" panose="02070309020205020404" pitchFamily="49" charset="0"/>
              </a:rPr>
              <a:t>&gt;! </a:t>
            </a:r>
            <a:r>
              <a:rPr lang="en-US" sz="2000" b="1" dirty="0" smtClean="0">
                <a:latin typeface="Courier New" panose="02070309020205020404" pitchFamily="49" charset="0"/>
                <a:cs typeface="Courier New" panose="02070309020205020404" pitchFamily="49" charset="0"/>
              </a:rPr>
              <a:t>rotated.txt</a:t>
            </a:r>
          </a:p>
          <a:p>
            <a:pPr marL="0" indent="0">
              <a:buNone/>
            </a:pPr>
            <a:endParaRPr lang="en-US" sz="20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00B050"/>
                </a:solidFill>
                <a:latin typeface="Courier New" panose="02070309020205020404" pitchFamily="49" charset="0"/>
                <a:cs typeface="Courier New" panose="02070309020205020404" pitchFamily="49" charset="0"/>
              </a:rPr>
              <a:t>nearBragg</a:t>
            </a:r>
            <a:r>
              <a:rPr lang="en-US" sz="2000" b="1" dirty="0" smtClean="0">
                <a:solidFill>
                  <a:srgbClr val="00B050"/>
                </a:solidFill>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–atoms rotated.txt </a:t>
            </a:r>
            <a:r>
              <a:rPr lang="en-US" sz="2000" b="1" dirty="0">
                <a:latin typeface="Courier New" panose="02070309020205020404" pitchFamily="49" charset="0"/>
                <a:cs typeface="Courier New" panose="02070309020205020404" pitchFamily="49" charset="0"/>
              </a:rPr>
              <a:t>-lambda 1 </a:t>
            </a:r>
            <a:r>
              <a:rPr lang="en-US" sz="20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distance 1000 -</a:t>
            </a:r>
            <a:r>
              <a:rPr lang="en-US" sz="2000" b="1" dirty="0" err="1">
                <a:latin typeface="Courier New" panose="02070309020205020404" pitchFamily="49" charset="0"/>
                <a:cs typeface="Courier New" panose="02070309020205020404" pitchFamily="49" charset="0"/>
              </a:rPr>
              <a:t>detsize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100 -</a:t>
            </a:r>
            <a:r>
              <a:rPr lang="en-US" sz="2000" b="1" dirty="0" err="1">
                <a:latin typeface="Courier New" panose="02070309020205020404" pitchFamily="49" charset="0"/>
                <a:cs typeface="Courier New" panose="02070309020205020404" pitchFamily="49" charset="0"/>
              </a:rPr>
              <a:t>fluence</a:t>
            </a:r>
            <a:r>
              <a:rPr lang="en-US" sz="2000" b="1" dirty="0">
                <a:latin typeface="Courier New" panose="02070309020205020404" pitchFamily="49" charset="0"/>
                <a:cs typeface="Courier New" panose="02070309020205020404" pitchFamily="49" charset="0"/>
              </a:rPr>
              <a:t> </a:t>
            </a:r>
            <a:r>
              <a:rPr lang="en-US" sz="2000" b="1" dirty="0" smtClean="0">
                <a:latin typeface="Courier New" panose="02070309020205020404" pitchFamily="49" charset="0"/>
                <a:cs typeface="Courier New" panose="02070309020205020404" pitchFamily="49" charset="0"/>
              </a:rPr>
              <a:t>1e32</a:t>
            </a:r>
          </a:p>
          <a:p>
            <a:pPr marL="0" indent="0">
              <a:buNone/>
            </a:pPr>
            <a:r>
              <a:rPr lang="en-US" sz="2000" b="1" dirty="0">
                <a:solidFill>
                  <a:schemeClr val="bg1">
                    <a:lumMod val="75000"/>
                  </a:schemeClr>
                </a:solidFill>
                <a:latin typeface="Courier New" panose="02070309020205020404" pitchFamily="49" charset="0"/>
                <a:cs typeface="Courier New" panose="02070309020205020404" pitchFamily="49" charset="0"/>
              </a:rPr>
              <a:t>(</a:t>
            </a:r>
            <a:r>
              <a:rPr lang="en-US" sz="2000" b="1" dirty="0" smtClean="0">
                <a:solidFill>
                  <a:schemeClr val="bg1">
                    <a:lumMod val="75000"/>
                  </a:schemeClr>
                </a:solidFill>
                <a:latin typeface="Courier New" panose="02070309020205020404" pitchFamily="49" charset="0"/>
                <a:cs typeface="Courier New" panose="02070309020205020404" pitchFamily="49" charset="0"/>
              </a:rPr>
              <a:t>200s)</a:t>
            </a:r>
            <a:endParaRPr lang="en-US" sz="2000" b="1" dirty="0" smtClean="0">
              <a:latin typeface="Courier New" panose="02070309020205020404" pitchFamily="49" charset="0"/>
              <a:cs typeface="Courier New" panose="02070309020205020404" pitchFamily="49" charset="0"/>
            </a:endParaRPr>
          </a:p>
          <a:p>
            <a:pPr marL="0" indent="0">
              <a:buNone/>
            </a:pPr>
            <a:r>
              <a:rPr lang="en-US" sz="1800" b="1" dirty="0" err="1">
                <a:solidFill>
                  <a:srgbClr val="00B050"/>
                </a:solidFill>
                <a:latin typeface="Courier New" panose="02070309020205020404" pitchFamily="49" charset="0"/>
                <a:cs typeface="Courier New" panose="02070309020205020404" pitchFamily="49" charset="0"/>
              </a:rPr>
              <a:t>n</a:t>
            </a:r>
            <a:r>
              <a:rPr lang="en-US" sz="1800" b="1" dirty="0" err="1" smtClean="0">
                <a:solidFill>
                  <a:srgbClr val="00B050"/>
                </a:solidFill>
                <a:latin typeface="Courier New" panose="02070309020205020404" pitchFamily="49" charset="0"/>
                <a:cs typeface="Courier New" panose="02070309020205020404" pitchFamily="49" charset="0"/>
              </a:rPr>
              <a:t>oisify</a:t>
            </a:r>
            <a:r>
              <a:rPr lang="en-US" sz="1800" b="1" dirty="0" smtClean="0">
                <a:solidFill>
                  <a:srgbClr val="00B050"/>
                </a:solidFill>
                <a:latin typeface="Courier New" panose="02070309020205020404" pitchFamily="49" charset="0"/>
                <a:cs typeface="Courier New" panose="02070309020205020404" pitchFamily="49" charset="0"/>
              </a:rPr>
              <a:t> </a:t>
            </a:r>
            <a:r>
              <a:rPr lang="en-US" sz="1800" b="1" dirty="0" smtClean="0">
                <a:latin typeface="Courier New" panose="02070309020205020404" pitchFamily="49" charset="0"/>
                <a:cs typeface="Courier New" panose="02070309020205020404" pitchFamily="49" charset="0"/>
              </a:rPr>
              <a:t>–header </a:t>
            </a:r>
            <a:r>
              <a:rPr lang="en-US" sz="1800" b="1" dirty="0" err="1" smtClean="0">
                <a:latin typeface="Courier New" panose="02070309020205020404" pitchFamily="49" charset="0"/>
                <a:cs typeface="Courier New" panose="02070309020205020404" pitchFamily="49" charset="0"/>
              </a:rPr>
              <a:t>intimage.bin</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floatfile</a:t>
            </a:r>
            <a:r>
              <a:rPr lang="en-US" sz="1800" b="1" dirty="0" smtClean="0">
                <a:latin typeface="Courier New" panose="02070309020205020404" pitchFamily="49" charset="0"/>
                <a:cs typeface="Courier New" panose="02070309020205020404" pitchFamily="49" charset="0"/>
              </a:rPr>
              <a:t> </a:t>
            </a:r>
            <a:r>
              <a:rPr lang="en-US" sz="1800" b="1" dirty="0" err="1" smtClean="0">
                <a:latin typeface="Courier New" panose="02070309020205020404" pitchFamily="49" charset="0"/>
                <a:cs typeface="Courier New" panose="02070309020205020404" pitchFamily="49" charset="0"/>
              </a:rPr>
              <a:t>floatimage.bin</a:t>
            </a:r>
            <a:endParaRPr lang="en-US" sz="1800" b="1" dirty="0" smtClean="0">
              <a:latin typeface="Courier New" panose="02070309020205020404" pitchFamily="49" charset="0"/>
              <a:cs typeface="Courier New" panose="02070309020205020404" pitchFamily="49" charset="0"/>
            </a:endParaRPr>
          </a:p>
          <a:p>
            <a:pPr marL="0" indent="0">
              <a:buNone/>
            </a:pPr>
            <a:r>
              <a:rPr lang="en-US" sz="2000" b="1" dirty="0" err="1" smtClean="0">
                <a:solidFill>
                  <a:srgbClr val="FF0000"/>
                </a:solidFill>
                <a:latin typeface="Courier New" panose="02070309020205020404" pitchFamily="49" charset="0"/>
                <a:cs typeface="Courier New" panose="02070309020205020404" pitchFamily="49" charset="0"/>
              </a:rPr>
              <a:t>adxv</a:t>
            </a: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noiseimage.img</a:t>
            </a:r>
            <a:endParaRPr lang="en-US" sz="2000" b="1" dirty="0">
              <a:latin typeface="Courier New" panose="02070309020205020404" pitchFamily="49" charset="0"/>
              <a:cs typeface="Courier New" panose="02070309020205020404" pitchFamily="49" charset="0"/>
            </a:endParaRPr>
          </a:p>
        </p:txBody>
      </p:sp>
      <p:pic>
        <p:nvPicPr>
          <p:cNvPr id="471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204" r="286" b="17573"/>
          <a:stretch/>
        </p:blipFill>
        <p:spPr bwMode="auto">
          <a:xfrm>
            <a:off x="2895600" y="533400"/>
            <a:ext cx="5791200" cy="60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22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C:\Users\JMHolton\Desktop\James_Holton\html\fastBragg\xfel\noiseimage_xfel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5400">
            <a:solidFill>
              <a:schemeClr val="accent2"/>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smtClean="0">
                <a:solidFill>
                  <a:srgbClr val="000000"/>
                </a:solidFill>
              </a:rPr>
              <a:t>10</a:t>
            </a:r>
            <a:r>
              <a:rPr lang="en-US" sz="2800" baseline="30000" dirty="0" smtClean="0">
                <a:solidFill>
                  <a:srgbClr val="000000"/>
                </a:solidFill>
              </a:rPr>
              <a:t>12</a:t>
            </a:r>
            <a:r>
              <a:rPr lang="en-US" sz="2800" dirty="0" smtClean="0">
                <a:solidFill>
                  <a:srgbClr val="000000"/>
                </a:solidFill>
              </a:rPr>
              <a:t> photon/pulse</a:t>
            </a:r>
          </a:p>
          <a:p>
            <a:r>
              <a:rPr lang="en-US" sz="2800" dirty="0" smtClean="0">
                <a:solidFill>
                  <a:srgbClr val="000000"/>
                </a:solidFill>
              </a:rPr>
              <a:t>100 nm focus</a:t>
            </a:r>
          </a:p>
        </p:txBody>
      </p:sp>
    </p:spTree>
    <p:extLst>
      <p:ext uri="{BB962C8B-B14F-4D97-AF65-F5344CB8AC3E}">
        <p14:creationId xmlns:p14="http://schemas.microsoft.com/office/powerpoint/2010/main" val="3202904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t>Realistic single-particle prediction</a:t>
            </a:r>
            <a:endParaRPr lang="en-US" dirty="0"/>
          </a:p>
        </p:txBody>
      </p:sp>
      <p:pic>
        <p:nvPicPr>
          <p:cNvPr id="67586" name="Picture 2" descr="C:\Users\JMHolton\Desktop\James_Holton\html\fastBragg\xfel\neutz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05000"/>
            <a:ext cx="5486400" cy="1924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4800600"/>
            <a:ext cx="3429000" cy="954107"/>
          </a:xfrm>
          <a:prstGeom prst="rect">
            <a:avLst/>
          </a:prstGeom>
          <a:noFill/>
        </p:spPr>
        <p:txBody>
          <a:bodyPr wrap="square" rtlCol="0">
            <a:spAutoFit/>
          </a:bodyPr>
          <a:lstStyle/>
          <a:p>
            <a:r>
              <a:rPr lang="en-US" sz="2800" dirty="0" smtClean="0">
                <a:solidFill>
                  <a:srgbClr val="000000"/>
                </a:solidFill>
              </a:rPr>
              <a:t>10</a:t>
            </a:r>
            <a:r>
              <a:rPr lang="en-US" sz="2800" baseline="30000" dirty="0" smtClean="0">
                <a:solidFill>
                  <a:srgbClr val="000000"/>
                </a:solidFill>
              </a:rPr>
              <a:t>12</a:t>
            </a:r>
            <a:r>
              <a:rPr lang="en-US" sz="2800" dirty="0" smtClean="0">
                <a:solidFill>
                  <a:srgbClr val="000000"/>
                </a:solidFill>
              </a:rPr>
              <a:t> photon/pulse</a:t>
            </a:r>
          </a:p>
          <a:p>
            <a:r>
              <a:rPr lang="en-US" sz="2800" dirty="0">
                <a:solidFill>
                  <a:srgbClr val="000000"/>
                </a:solidFill>
              </a:rPr>
              <a:t>3</a:t>
            </a:r>
            <a:r>
              <a:rPr lang="en-US" sz="2800" dirty="0" smtClean="0">
                <a:solidFill>
                  <a:srgbClr val="000000"/>
                </a:solidFill>
              </a:rPr>
              <a:t> nm focus</a:t>
            </a:r>
          </a:p>
        </p:txBody>
      </p:sp>
      <p:pic>
        <p:nvPicPr>
          <p:cNvPr id="6" name="Picture 6" descr="C:\Users\JMHolton\Desktop\James_Holton\html\fastBragg\xfel\noiseimage_future_tm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447800"/>
            <a:ext cx="5143500" cy="5143500"/>
          </a:xfrm>
          <a:prstGeom prst="rect">
            <a:avLst/>
          </a:prstGeom>
          <a:noFill/>
          <a:ln w="28575">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158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mosaic_06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6.4</a:t>
            </a:r>
            <a:r>
              <a:rPr lang="en-US" altLang="en-US" smtClean="0">
                <a:solidFill>
                  <a:schemeClr val="bg1"/>
                </a:solidFill>
                <a:cs typeface="Arial" charset="0"/>
              </a:rPr>
              <a:t>º</a:t>
            </a:r>
          </a:p>
        </p:txBody>
      </p:sp>
    </p:spTree>
    <p:extLst>
      <p:ext uri="{BB962C8B-B14F-4D97-AF65-F5344CB8AC3E}">
        <p14:creationId xmlns:p14="http://schemas.microsoft.com/office/powerpoint/2010/main" val="2275935163"/>
      </p:ext>
    </p:extLst>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dirty="0"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90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dirty="0"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060072"/>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5907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6" name="TextBox 3"/>
          <p:cNvSpPr txBox="1">
            <a:spLocks noChangeArrowheads="1"/>
          </p:cNvSpPr>
          <p:nvPr/>
        </p:nvSpPr>
        <p:spPr bwMode="auto">
          <a:xfrm>
            <a:off x="2362200" y="6029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59077" name="TextBox 7"/>
          <p:cNvSpPr txBox="1">
            <a:spLocks noChangeArrowheads="1"/>
          </p:cNvSpPr>
          <p:nvPr/>
        </p:nvSpPr>
        <p:spPr bwMode="auto">
          <a:xfrm>
            <a:off x="7121525" y="6029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59078"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“Time-resolved” diffraction</a:t>
            </a:r>
          </a:p>
        </p:txBody>
      </p:sp>
    </p:spTree>
    <p:extLst>
      <p:ext uri="{BB962C8B-B14F-4D97-AF65-F5344CB8AC3E}">
        <p14:creationId xmlns:p14="http://schemas.microsoft.com/office/powerpoint/2010/main" val="1973390008"/>
      </p:ext>
    </p:extLst>
  </p:cSld>
  <p:clrMapOvr>
    <a:masterClrMapping/>
  </p:clrMapOvr>
  <p:transition spd="slow"/>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density</a:t>
            </a:r>
          </a:p>
        </p:txBody>
      </p:sp>
    </p:spTree>
    <p:extLst>
      <p:ext uri="{BB962C8B-B14F-4D97-AF65-F5344CB8AC3E}">
        <p14:creationId xmlns:p14="http://schemas.microsoft.com/office/powerpoint/2010/main" val="3912272725"/>
      </p:ext>
    </p:extLst>
  </p:cSld>
  <p:clrMapOvr>
    <a:masterClrMapping/>
  </p:clrMapOvr>
  <p:transition spd="slow"/>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1143000"/>
          </a:xfrm>
        </p:spPr>
        <p:txBody>
          <a:bodyPr/>
          <a:lstStyle/>
          <a:p>
            <a:pPr eaLnBrk="1" hangingPunct="1"/>
            <a:r>
              <a:rPr lang="en-US" altLang="en-US" sz="4000" dirty="0" smtClean="0"/>
              <a:t>Muybridge’s galloping horse (1878)</a:t>
            </a:r>
          </a:p>
        </p:txBody>
      </p:sp>
      <p:pic>
        <p:nvPicPr>
          <p:cNvPr id="2611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4" name="TextBox 4"/>
          <p:cNvSpPr txBox="1">
            <a:spLocks noChangeArrowheads="1"/>
          </p:cNvSpPr>
          <p:nvPr/>
        </p:nvSpPr>
        <p:spPr bwMode="auto">
          <a:xfrm>
            <a:off x="2362200" y="60325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Real space </a:t>
            </a:r>
          </a:p>
        </p:txBody>
      </p:sp>
      <p:sp>
        <p:nvSpPr>
          <p:cNvPr id="261125" name="TextBox 5"/>
          <p:cNvSpPr txBox="1">
            <a:spLocks noChangeArrowheads="1"/>
          </p:cNvSpPr>
          <p:nvPr/>
        </p:nvSpPr>
        <p:spPr bwMode="auto">
          <a:xfrm>
            <a:off x="7121525" y="60325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srgbClr val="000000"/>
                </a:solidFill>
              </a:rPr>
              <a:t>reciprocal</a:t>
            </a:r>
          </a:p>
        </p:txBody>
      </p:sp>
      <p:sp>
        <p:nvSpPr>
          <p:cNvPr id="261126" name="TextBox 6"/>
          <p:cNvSpPr txBox="1">
            <a:spLocks noChangeArrowheads="1"/>
          </p:cNvSpPr>
          <p:nvPr/>
        </p:nvSpPr>
        <p:spPr bwMode="auto">
          <a:xfrm>
            <a:off x="1637306" y="1293813"/>
            <a:ext cx="593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solidFill>
                  <a:srgbClr val="000000"/>
                </a:solidFill>
              </a:rPr>
              <a:t>Average electron </a:t>
            </a:r>
            <a:r>
              <a:rPr lang="en-US" altLang="en-US" sz="2400" dirty="0" smtClean="0">
                <a:solidFill>
                  <a:srgbClr val="000000"/>
                </a:solidFill>
              </a:rPr>
              <a:t>density: 1 sigma contour</a:t>
            </a:r>
            <a:endParaRPr lang="en-US" altLang="en-US" sz="2400" dirty="0">
              <a:solidFill>
                <a:srgbClr val="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58696"/>
            <a:ext cx="6282813" cy="4188542"/>
          </a:xfrm>
          <a:prstGeom prst="rect">
            <a:avLst/>
          </a:prstGeom>
        </p:spPr>
      </p:pic>
    </p:spTree>
    <p:extLst>
      <p:ext uri="{BB962C8B-B14F-4D97-AF65-F5344CB8AC3E}">
        <p14:creationId xmlns:p14="http://schemas.microsoft.com/office/powerpoint/2010/main" val="2367823986"/>
      </p:ext>
    </p:extLst>
  </p:cSld>
  <p:clrMapOvr>
    <a:masterClrMapping/>
  </p:clrMapOvr>
  <p:transition spd="slow"/>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32" name="Title 1"/>
          <p:cNvSpPr>
            <a:spLocks noGrp="1"/>
          </p:cNvSpPr>
          <p:nvPr>
            <p:ph type="title"/>
          </p:nvPr>
        </p:nvSpPr>
        <p:spPr>
          <a:xfrm>
            <a:off x="457200" y="162233"/>
            <a:ext cx="8229600" cy="1386348"/>
          </a:xfrm>
        </p:spPr>
        <p:txBody>
          <a:bodyPr/>
          <a:lstStyle/>
          <a:p>
            <a:pPr eaLnBrk="1" hangingPunct="1"/>
            <a:r>
              <a:rPr lang="en-US" altLang="en-US" dirty="0" smtClean="0"/>
              <a:t>Sparse validation</a:t>
            </a:r>
            <a:br>
              <a:rPr lang="en-US" altLang="en-US" dirty="0" smtClean="0"/>
            </a:br>
            <a:r>
              <a:rPr lang="en-US" altLang="en-US" sz="2800" dirty="0"/>
              <a:t>s</a:t>
            </a:r>
            <a:r>
              <a:rPr lang="en-US" altLang="en-US" sz="2800" dirty="0" smtClean="0"/>
              <a:t>upporting a 4D model with 2D data</a:t>
            </a:r>
            <a:endParaRPr lang="en-US" altLang="en-US" dirty="0" smtClean="0"/>
          </a:p>
        </p:txBody>
      </p:sp>
      <p:pic>
        <p:nvPicPr>
          <p:cNvPr id="265233"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265233"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5249"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6048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3186547"/>
            <a:ext cx="8162925" cy="3386511"/>
          </a:xfrm>
        </p:spPr>
        <p:txBody>
          <a:bodyPr/>
          <a:lstStyle/>
          <a:p>
            <a:pPr algn="ctr" eaLnBrk="1" hangingPunct="1">
              <a:lnSpc>
                <a:spcPct val="130000"/>
              </a:lnSpc>
              <a:buFontTx/>
              <a:buNone/>
            </a:pPr>
            <a:r>
              <a:rPr lang="en-US" altLang="en-US" sz="2400" b="1" dirty="0" smtClean="0">
                <a:solidFill>
                  <a:srgbClr val="008000"/>
                </a:solidFill>
              </a:rPr>
              <a:t>Phasing is limited by detectors</a:t>
            </a:r>
            <a:endParaRPr lang="en-US" altLang="en-US" sz="2400" b="1" dirty="0" smtClean="0">
              <a:solidFill>
                <a:srgbClr val="008000"/>
              </a:solidFill>
            </a:endParaRPr>
          </a:p>
          <a:p>
            <a:pPr algn="ctr" eaLnBrk="1" hangingPunct="1">
              <a:lnSpc>
                <a:spcPct val="130000"/>
              </a:lnSpc>
              <a:buFontTx/>
              <a:buNone/>
            </a:pPr>
            <a:r>
              <a:rPr lang="en-US" altLang="en-US" sz="2400" b="1" dirty="0" smtClean="0">
                <a:solidFill>
                  <a:srgbClr val="008000"/>
                </a:solidFill>
              </a:rPr>
              <a:t>R-factors limited by model complexity</a:t>
            </a:r>
            <a:endParaRPr lang="el-GR" altLang="en-US" sz="2400" b="1" dirty="0" smtClean="0">
              <a:solidFill>
                <a:srgbClr val="008000"/>
              </a:solidFill>
              <a:cs typeface="Arial" pitchFamily="34" charset="0"/>
            </a:endParaRPr>
          </a:p>
          <a:p>
            <a:pPr algn="ctr" eaLnBrk="1" hangingPunct="1">
              <a:lnSpc>
                <a:spcPct val="130000"/>
              </a:lnSpc>
              <a:buFontTx/>
              <a:buNone/>
            </a:pPr>
            <a:r>
              <a:rPr lang="en-US" altLang="en-US" sz="2400" b="1" dirty="0" smtClean="0">
                <a:solidFill>
                  <a:srgbClr val="008000"/>
                </a:solidFill>
              </a:rPr>
              <a:t>Resolution limited by disorder</a:t>
            </a:r>
          </a:p>
          <a:p>
            <a:pPr algn="ctr" eaLnBrk="1" hangingPunct="1">
              <a:lnSpc>
                <a:spcPct val="130000"/>
              </a:lnSpc>
              <a:buFontTx/>
              <a:buNone/>
            </a:pPr>
            <a:r>
              <a:rPr lang="en-US" altLang="en-US" sz="2400" b="1" dirty="0" smtClean="0">
                <a:solidFill>
                  <a:srgbClr val="008000"/>
                </a:solidFill>
              </a:rPr>
              <a:t>Use simulation to predict your experiment!</a:t>
            </a:r>
            <a:endParaRPr lang="en-US" altLang="en-US" sz="2400" b="1" dirty="0" smtClean="0">
              <a:solidFill>
                <a:srgbClr val="008000"/>
              </a:solidFill>
            </a:endParaRPr>
          </a:p>
          <a:p>
            <a:pPr algn="ctr" eaLnBrk="1" hangingPunct="1">
              <a:lnSpc>
                <a:spcPct val="130000"/>
              </a:lnSpc>
              <a:buFontTx/>
              <a:buNone/>
            </a:pPr>
            <a:r>
              <a:rPr lang="en-US" altLang="en-US" sz="2400" b="1" dirty="0" smtClean="0">
                <a:solidFill>
                  <a:srgbClr val="008000"/>
                </a:solidFill>
              </a:rPr>
              <a:t>How </a:t>
            </a:r>
            <a:r>
              <a:rPr lang="en-US" altLang="en-US" sz="2400" b="1" dirty="0" smtClean="0">
                <a:solidFill>
                  <a:srgbClr val="008000"/>
                </a:solidFill>
              </a:rPr>
              <a:t>do we make our molecules sit still?</a:t>
            </a: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URLs &amp; Summary</a:t>
            </a:r>
          </a:p>
        </p:txBody>
      </p:sp>
      <p:sp>
        <p:nvSpPr>
          <p:cNvPr id="273412" name="Rectangle 4"/>
          <p:cNvSpPr>
            <a:spLocks noChangeArrowheads="1"/>
          </p:cNvSpPr>
          <p:nvPr/>
        </p:nvSpPr>
        <p:spPr bwMode="auto">
          <a:xfrm>
            <a:off x="498475" y="1185863"/>
            <a:ext cx="8645525" cy="2012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http://bl831.als.lbl.gov/~jamesh/powerpoint/</a:t>
            </a: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SLAC_uxss_2016.pptx</a:t>
            </a:r>
            <a:endParaRPr lang="en-US" altLang="en-US" sz="2400" b="1" dirty="0" smtClean="0">
              <a:solidFill>
                <a:srgbClr val="000000"/>
              </a:solidFill>
              <a:latin typeface="Courier New" pitchFamily="49" charset="0"/>
            </a:endParaRPr>
          </a:p>
          <a:p>
            <a:pPr eaLnBrk="1" fontAlgn="base" hangingPunct="1">
              <a:lnSpc>
                <a:spcPct val="130000"/>
              </a:lnSpc>
              <a:spcBef>
                <a:spcPct val="0"/>
              </a:spcBef>
              <a:spcAft>
                <a:spcPct val="0"/>
              </a:spcAft>
              <a:buFontTx/>
              <a:buNone/>
            </a:pPr>
            <a:r>
              <a:rPr lang="en-US" altLang="en-US" sz="2400" b="1" dirty="0" smtClean="0">
                <a:solidFill>
                  <a:srgbClr val="000000"/>
                </a:solidFill>
                <a:latin typeface="Courier New" pitchFamily="49" charset="0"/>
              </a:rPr>
              <a:t>http</a:t>
            </a:r>
            <a:r>
              <a:rPr lang="en-US" altLang="en-US" sz="2400" b="1" dirty="0">
                <a:solidFill>
                  <a:srgbClr val="000000"/>
                </a:solidFill>
                <a:latin typeface="Courier New" pitchFamily="49" charset="0"/>
              </a:rPr>
              <a:t>://bl831.als.lbl.gov</a:t>
            </a:r>
            <a:r>
              <a:rPr lang="en-US" altLang="en-US" sz="2400" b="1" dirty="0" smtClean="0">
                <a:solidFill>
                  <a:srgbClr val="000000"/>
                </a:solidFill>
                <a:latin typeface="Courier New" pitchFamily="49" charset="0"/>
              </a:rPr>
              <a:t>/~jamesh/bin_stuff/</a:t>
            </a:r>
            <a:endParaRPr lang="en-US" altLang="en-US" sz="2400" b="1" dirty="0">
              <a:solidFill>
                <a:srgbClr val="000000"/>
              </a:solidFill>
              <a:latin typeface="Courier New" pitchFamily="49" charset="0"/>
            </a:endParaRPr>
          </a:p>
          <a:p>
            <a:pPr eaLnBrk="1" fontAlgn="base" hangingPunct="1">
              <a:lnSpc>
                <a:spcPct val="130000"/>
              </a:lnSpc>
              <a:spcBef>
                <a:spcPct val="0"/>
              </a:spcBef>
              <a:spcAft>
                <a:spcPct val="0"/>
              </a:spcAft>
              <a:buFontTx/>
              <a:buNone/>
            </a:pPr>
            <a:r>
              <a:rPr lang="en-US" altLang="en-US" sz="2400" b="1" dirty="0">
                <a:solidFill>
                  <a:srgbClr val="000000"/>
                </a:solidFill>
                <a:latin typeface="Courier New" pitchFamily="49" charset="0"/>
              </a:rPr>
              <a:t>http://</a:t>
            </a:r>
            <a:r>
              <a:rPr lang="en-US" altLang="en-US" sz="2400" b="1" dirty="0" smtClean="0">
                <a:solidFill>
                  <a:srgbClr val="000000"/>
                </a:solidFill>
                <a:latin typeface="Courier New" pitchFamily="49" charset="0"/>
              </a:rPr>
              <a:t>bl831.als.lbl.gov/~jamesh/mlfsom/</a:t>
            </a:r>
            <a:endParaRPr lang="en-US" altLang="en-US" sz="2400" b="1" dirty="0">
              <a:solidFill>
                <a:srgbClr val="000000"/>
              </a:solidFill>
              <a:latin typeface="Courier New" pitchFamily="49" charset="0"/>
            </a:endParaRPr>
          </a:p>
        </p:txBody>
      </p:sp>
    </p:spTree>
    <p:extLst>
      <p:ext uri="{BB962C8B-B14F-4D97-AF65-F5344CB8AC3E}">
        <p14:creationId xmlns:p14="http://schemas.microsoft.com/office/powerpoint/2010/main" val="32862250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mosaic_128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title"/>
          </p:nvPr>
        </p:nvSpPr>
        <p:spPr>
          <a:xfrm>
            <a:off x="0" y="0"/>
            <a:ext cx="8458200" cy="1143000"/>
          </a:xfrm>
          <a:noFill/>
        </p:spPr>
        <p:txBody>
          <a:bodyPr/>
          <a:lstStyle/>
          <a:p>
            <a:pPr algn="l" eaLnBrk="1" hangingPunct="1"/>
            <a:r>
              <a:rPr lang="en-US" altLang="en-US" smtClean="0">
                <a:solidFill>
                  <a:schemeClr val="bg1"/>
                </a:solidFill>
              </a:rPr>
              <a:t>		mosaic spread = 12.8</a:t>
            </a:r>
            <a:r>
              <a:rPr lang="en-US" altLang="en-US" smtClean="0">
                <a:solidFill>
                  <a:schemeClr val="bg1"/>
                </a:solidFill>
                <a:cs typeface="Arial" charset="0"/>
              </a:rPr>
              <a:t>º</a:t>
            </a:r>
          </a:p>
        </p:txBody>
      </p:sp>
    </p:spTree>
    <p:extLst>
      <p:ext uri="{BB962C8B-B14F-4D97-AF65-F5344CB8AC3E}">
        <p14:creationId xmlns:p14="http://schemas.microsoft.com/office/powerpoint/2010/main" val="144860239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Oval 33"/>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03" name="Text Box 35"/>
          <p:cNvSpPr txBox="1">
            <a:spLocks noChangeArrowheads="1"/>
          </p:cNvSpPr>
          <p:nvPr/>
        </p:nvSpPr>
        <p:spPr bwMode="auto">
          <a:xfrm>
            <a:off x="2660650" y="27432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F(h,k,l)</a:t>
            </a:r>
          </a:p>
        </p:txBody>
      </p:sp>
      <p:sp>
        <p:nvSpPr>
          <p:cNvPr id="76804" name="Freeform 36"/>
          <p:cNvSpPr>
            <a:spLocks/>
          </p:cNvSpPr>
          <p:nvPr/>
        </p:nvSpPr>
        <p:spPr bwMode="auto">
          <a:xfrm rot="9898305">
            <a:off x="3602038" y="2835275"/>
            <a:ext cx="411162" cy="309563"/>
          </a:xfrm>
          <a:custGeom>
            <a:avLst/>
            <a:gdLst>
              <a:gd name="T0" fmla="*/ 2147483647 w 227"/>
              <a:gd name="T1" fmla="*/ 2147483647 h 213"/>
              <a:gd name="T2" fmla="*/ 2147483647 w 227"/>
              <a:gd name="T3" fmla="*/ 2147483647 h 213"/>
              <a:gd name="T4" fmla="*/ 2147483647 w 227"/>
              <a:gd name="T5" fmla="*/ 2147483647 h 213"/>
              <a:gd name="T6" fmla="*/ 2147483647 w 227"/>
              <a:gd name="T7" fmla="*/ 2147483647 h 213"/>
              <a:gd name="T8" fmla="*/ 0 w 227"/>
              <a:gd name="T9" fmla="*/ 0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05" name="Text Box 37"/>
          <p:cNvSpPr txBox="1">
            <a:spLocks noChangeArrowheads="1"/>
          </p:cNvSpPr>
          <p:nvPr/>
        </p:nvSpPr>
        <p:spPr bwMode="auto">
          <a:xfrm>
            <a:off x="6019800" y="49974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F(0,0,0)</a:t>
            </a:r>
          </a:p>
        </p:txBody>
      </p:sp>
      <p:sp>
        <p:nvSpPr>
          <p:cNvPr id="76806"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07"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08"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09" name="Rectangle 7"/>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0"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1" name="Rectangle 10"/>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76812"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3"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4"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5"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6"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beam divergence</a:t>
            </a:r>
          </a:p>
        </p:txBody>
      </p:sp>
      <p:sp>
        <p:nvSpPr>
          <p:cNvPr id="76817"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18"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19"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0"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76821"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76822"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76823"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824"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6825"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6826" name="Oval 34"/>
          <p:cNvSpPr>
            <a:spLocks noChangeArrowheads="1"/>
          </p:cNvSpPr>
          <p:nvPr/>
        </p:nvSpPr>
        <p:spPr bwMode="auto">
          <a:xfrm>
            <a:off x="4087813" y="304800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27" name="Oval 38"/>
          <p:cNvSpPr>
            <a:spLocks noChangeArrowheads="1"/>
          </p:cNvSpPr>
          <p:nvPr/>
        </p:nvSpPr>
        <p:spPr bwMode="auto">
          <a:xfrm rot="-1143203">
            <a:off x="4203700" y="3048000"/>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6828"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417571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Oval 34"/>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27" name="Rectangle 5"/>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28" name="Rectangle 6"/>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29" name="Rectangle 7"/>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0" name="Rectangle 8"/>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1" name="Rectangle 9"/>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beam divergence</a:t>
            </a:r>
          </a:p>
        </p:txBody>
      </p:sp>
      <p:sp>
        <p:nvSpPr>
          <p:cNvPr id="77832" name="Oval 17"/>
          <p:cNvSpPr>
            <a:spLocks noChangeArrowheads="1"/>
          </p:cNvSpPr>
          <p:nvPr/>
        </p:nvSpPr>
        <p:spPr bwMode="auto">
          <a:xfrm rot="-617010">
            <a:off x="-3314700" y="1425575"/>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3" name="Oval 19"/>
          <p:cNvSpPr>
            <a:spLocks noChangeAspect="1" noChangeArrowheads="1"/>
          </p:cNvSpPr>
          <p:nvPr/>
        </p:nvSpPr>
        <p:spPr bwMode="auto">
          <a:xfrm rot="-617010">
            <a:off x="-3314700" y="5091113"/>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4" name="Rectangle 20"/>
          <p:cNvSpPr>
            <a:spLocks noChangeArrowheads="1"/>
          </p:cNvSpPr>
          <p:nvPr/>
        </p:nvSpPr>
        <p:spPr bwMode="auto">
          <a:xfrm rot="-617010">
            <a:off x="-1787525" y="4913313"/>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77835" name="Oval 21"/>
          <p:cNvSpPr>
            <a:spLocks noChangeArrowheads="1"/>
          </p:cNvSpPr>
          <p:nvPr/>
        </p:nvSpPr>
        <p:spPr bwMode="auto">
          <a:xfrm rot="-617010">
            <a:off x="-2176463" y="1393825"/>
            <a:ext cx="71929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36" name="Line 22"/>
          <p:cNvSpPr>
            <a:spLocks noChangeShapeType="1"/>
          </p:cNvSpPr>
          <p:nvPr/>
        </p:nvSpPr>
        <p:spPr bwMode="auto">
          <a:xfrm rot="-617010">
            <a:off x="1266825" y="5656263"/>
            <a:ext cx="3717925" cy="5048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37" name="Text Box 23"/>
          <p:cNvSpPr txBox="1">
            <a:spLocks noChangeArrowheads="1"/>
          </p:cNvSpPr>
          <p:nvPr/>
        </p:nvSpPr>
        <p:spPr bwMode="auto">
          <a:xfrm rot="-617010">
            <a:off x="212725" y="2551113"/>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77838" name="Line 24"/>
          <p:cNvSpPr>
            <a:spLocks noChangeShapeType="1"/>
          </p:cNvSpPr>
          <p:nvPr/>
        </p:nvSpPr>
        <p:spPr bwMode="auto">
          <a:xfrm rot="-617010">
            <a:off x="1209675" y="5573713"/>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39" name="Text Box 25"/>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7840" name="Text Box 26"/>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77841" name="Rectangle 30"/>
          <p:cNvSpPr>
            <a:spLocks noChangeArrowheads="1"/>
          </p:cNvSpPr>
          <p:nvPr/>
        </p:nvSpPr>
        <p:spPr bwMode="auto">
          <a:xfrm rot="2408014">
            <a:off x="4543425" y="2674938"/>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42" name="Line 31"/>
          <p:cNvSpPr>
            <a:spLocks noChangeShapeType="1"/>
          </p:cNvSpPr>
          <p:nvPr/>
        </p:nvSpPr>
        <p:spPr bwMode="auto">
          <a:xfrm flipV="1">
            <a:off x="1225550" y="1720850"/>
            <a:ext cx="4587875" cy="42751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43" name="Rectangle 32"/>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44" name="Text Box 38"/>
          <p:cNvSpPr txBox="1">
            <a:spLocks noChangeArrowheads="1"/>
          </p:cNvSpPr>
          <p:nvPr/>
        </p:nvSpPr>
        <p:spPr bwMode="auto">
          <a:xfrm>
            <a:off x="6019800" y="49974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F(0,0,0)</a:t>
            </a:r>
          </a:p>
        </p:txBody>
      </p:sp>
      <p:sp>
        <p:nvSpPr>
          <p:cNvPr id="77845" name="Text Box 40"/>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77846" name="Text Box 12"/>
          <p:cNvSpPr txBox="1">
            <a:spLocks noChangeArrowheads="1"/>
          </p:cNvSpPr>
          <p:nvPr/>
        </p:nvSpPr>
        <p:spPr bwMode="auto">
          <a:xfrm rot="-2644322">
            <a:off x="2525713" y="4078288"/>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77847" name="Oval 35"/>
          <p:cNvSpPr>
            <a:spLocks noChangeArrowheads="1"/>
          </p:cNvSpPr>
          <p:nvPr/>
        </p:nvSpPr>
        <p:spPr bwMode="auto">
          <a:xfrm>
            <a:off x="4087813" y="304800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77848" name="Line 39"/>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49" name="Oval 41"/>
          <p:cNvSpPr>
            <a:spLocks noChangeArrowheads="1"/>
          </p:cNvSpPr>
          <p:nvPr/>
        </p:nvSpPr>
        <p:spPr bwMode="auto">
          <a:xfrm rot="-1832123">
            <a:off x="4125913" y="3168650"/>
            <a:ext cx="85725" cy="231775"/>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91647631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div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a:xfrm>
            <a:off x="0" y="0"/>
            <a:ext cx="8731250"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divergence = 0 </a:t>
            </a:r>
            <a:r>
              <a:rPr lang="en-US" altLang="en-US" smtClean="0">
                <a:solidFill>
                  <a:schemeClr val="tx1"/>
                </a:solidFill>
                <a:cs typeface="Arial" charset="0"/>
              </a:rPr>
              <a:t>º</a:t>
            </a:r>
          </a:p>
        </p:txBody>
      </p:sp>
    </p:spTree>
    <p:extLst>
      <p:ext uri="{BB962C8B-B14F-4D97-AF65-F5344CB8AC3E}">
        <p14:creationId xmlns:p14="http://schemas.microsoft.com/office/powerpoint/2010/main" val="244634002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div_40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divergence = 0.3 </a:t>
            </a:r>
            <a:r>
              <a:rPr lang="en-US" altLang="en-US" smtClean="0">
                <a:solidFill>
                  <a:schemeClr val="tx1"/>
                </a:solidFill>
                <a:cs typeface="Arial" charset="0"/>
              </a:rPr>
              <a:t>º</a:t>
            </a:r>
          </a:p>
        </p:txBody>
      </p:sp>
    </p:spTree>
    <p:extLst>
      <p:ext uri="{BB962C8B-B14F-4D97-AF65-F5344CB8AC3E}">
        <p14:creationId xmlns:p14="http://schemas.microsoft.com/office/powerpoint/2010/main" val="137107428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Oval 33"/>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39"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0" name="Rectangle 5"/>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1" name="Rectangle 6"/>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2"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3" name="Rectangle 10"/>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91144" name="Oval 1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5" name="Rectangle 1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6" name="Oval 1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7" name="Rectangle 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48"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spectral dispersion</a:t>
            </a:r>
          </a:p>
        </p:txBody>
      </p:sp>
      <p:sp>
        <p:nvSpPr>
          <p:cNvPr id="91149" name="Line 1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0" name="Rectangle 19"/>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51" name="Line 20"/>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2"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91153"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91154" name="Text Box 29"/>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1155" name="Line 30"/>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56" name="Text Box 31"/>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1157" name="Text Box 32"/>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1158" name="Text Box 34"/>
          <p:cNvSpPr txBox="1">
            <a:spLocks noChangeArrowheads="1"/>
          </p:cNvSpPr>
          <p:nvPr/>
        </p:nvSpPr>
        <p:spPr bwMode="auto">
          <a:xfrm>
            <a:off x="2660650" y="27432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F(h,k,l)</a:t>
            </a:r>
          </a:p>
        </p:txBody>
      </p:sp>
      <p:sp>
        <p:nvSpPr>
          <p:cNvPr id="91159" name="Freeform 35"/>
          <p:cNvSpPr>
            <a:spLocks/>
          </p:cNvSpPr>
          <p:nvPr/>
        </p:nvSpPr>
        <p:spPr bwMode="auto">
          <a:xfrm rot="9898305">
            <a:off x="3602038" y="2835275"/>
            <a:ext cx="411162" cy="309563"/>
          </a:xfrm>
          <a:custGeom>
            <a:avLst/>
            <a:gdLst>
              <a:gd name="T0" fmla="*/ 2147483647 w 227"/>
              <a:gd name="T1" fmla="*/ 2147483647 h 213"/>
              <a:gd name="T2" fmla="*/ 2147483647 w 227"/>
              <a:gd name="T3" fmla="*/ 2147483647 h 213"/>
              <a:gd name="T4" fmla="*/ 2147483647 w 227"/>
              <a:gd name="T5" fmla="*/ 2147483647 h 213"/>
              <a:gd name="T6" fmla="*/ 2147483647 w 227"/>
              <a:gd name="T7" fmla="*/ 2147483647 h 213"/>
              <a:gd name="T8" fmla="*/ 0 w 227"/>
              <a:gd name="T9" fmla="*/ 0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0" name="Text Box 36"/>
          <p:cNvSpPr txBox="1">
            <a:spLocks noChangeArrowheads="1"/>
          </p:cNvSpPr>
          <p:nvPr/>
        </p:nvSpPr>
        <p:spPr bwMode="auto">
          <a:xfrm>
            <a:off x="6019800" y="49974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F(0,0,0)</a:t>
            </a:r>
          </a:p>
        </p:txBody>
      </p:sp>
      <p:sp>
        <p:nvSpPr>
          <p:cNvPr id="91161" name="Oval 37"/>
          <p:cNvSpPr>
            <a:spLocks noChangeArrowheads="1"/>
          </p:cNvSpPr>
          <p:nvPr/>
        </p:nvSpPr>
        <p:spPr bwMode="auto">
          <a:xfrm>
            <a:off x="4087813" y="304800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1162" name="Line 28"/>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163" name="Oval 39"/>
          <p:cNvSpPr>
            <a:spLocks noChangeArrowheads="1"/>
          </p:cNvSpPr>
          <p:nvPr/>
        </p:nvSpPr>
        <p:spPr bwMode="auto">
          <a:xfrm rot="-1143203">
            <a:off x="4203700" y="3048000"/>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40574129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Oval 33"/>
          <p:cNvSpPr>
            <a:spLocks noChangeArrowheads="1"/>
          </p:cNvSpPr>
          <p:nvPr/>
        </p:nvSpPr>
        <p:spPr bwMode="auto">
          <a:xfrm>
            <a:off x="5586413" y="50117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3"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4" name="Rectangle 5"/>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5" name="Rectangle 6"/>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6" name="Rectangle 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7" name="Oval 9"/>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68" name="Rectangle 10"/>
          <p:cNvSpPr>
            <a:spLocks noChangeArrowheads="1"/>
          </p:cNvSpPr>
          <p:nvPr/>
        </p:nvSpPr>
        <p:spPr bwMode="auto">
          <a:xfrm>
            <a:off x="-1751013" y="4249738"/>
            <a:ext cx="7345363" cy="1017587"/>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92169"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70"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71" name="Oval 15"/>
          <p:cNvSpPr>
            <a:spLocks noChangeArrowheads="1"/>
          </p:cNvSpPr>
          <p:nvPr/>
        </p:nvSpPr>
        <p:spPr bwMode="auto">
          <a:xfrm>
            <a:off x="-2943225" y="182563"/>
            <a:ext cx="7572375"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72" name="Rectangle 16"/>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73"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spectral dispersion</a:t>
            </a:r>
          </a:p>
        </p:txBody>
      </p:sp>
      <p:sp>
        <p:nvSpPr>
          <p:cNvPr id="92174" name="Line 18"/>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5" name="Rectangle 19"/>
          <p:cNvSpPr>
            <a:spLocks noChangeArrowheads="1"/>
          </p:cNvSpPr>
          <p:nvPr/>
        </p:nvSpPr>
        <p:spPr bwMode="auto">
          <a:xfrm rot="3899312">
            <a:off x="5803107" y="1577181"/>
            <a:ext cx="119062"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76" name="Line 20"/>
          <p:cNvSpPr>
            <a:spLocks noChangeShapeType="1"/>
          </p:cNvSpPr>
          <p:nvPr/>
        </p:nvSpPr>
        <p:spPr bwMode="auto">
          <a:xfrm flipV="1">
            <a:off x="434975" y="1644650"/>
            <a:ext cx="6942138" cy="3548063"/>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77"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92178" name="Text Box 25"/>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92179" name="Line 30"/>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80" name="Text Box 31"/>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2181" name="Text Box 32"/>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2182" name="Text Box 34"/>
          <p:cNvSpPr txBox="1">
            <a:spLocks noChangeArrowheads="1"/>
          </p:cNvSpPr>
          <p:nvPr/>
        </p:nvSpPr>
        <p:spPr bwMode="auto">
          <a:xfrm>
            <a:off x="2660650" y="2743200"/>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F(h,k,l)</a:t>
            </a:r>
          </a:p>
        </p:txBody>
      </p:sp>
      <p:sp>
        <p:nvSpPr>
          <p:cNvPr id="92183" name="Freeform 35"/>
          <p:cNvSpPr>
            <a:spLocks/>
          </p:cNvSpPr>
          <p:nvPr/>
        </p:nvSpPr>
        <p:spPr bwMode="auto">
          <a:xfrm rot="9898305">
            <a:off x="3602038" y="2835275"/>
            <a:ext cx="411162" cy="309563"/>
          </a:xfrm>
          <a:custGeom>
            <a:avLst/>
            <a:gdLst>
              <a:gd name="T0" fmla="*/ 2147483647 w 227"/>
              <a:gd name="T1" fmla="*/ 2147483647 h 213"/>
              <a:gd name="T2" fmla="*/ 2147483647 w 227"/>
              <a:gd name="T3" fmla="*/ 2147483647 h 213"/>
              <a:gd name="T4" fmla="*/ 2147483647 w 227"/>
              <a:gd name="T5" fmla="*/ 2147483647 h 213"/>
              <a:gd name="T6" fmla="*/ 2147483647 w 227"/>
              <a:gd name="T7" fmla="*/ 2147483647 h 213"/>
              <a:gd name="T8" fmla="*/ 0 w 227"/>
              <a:gd name="T9" fmla="*/ 0 h 2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213">
                <a:moveTo>
                  <a:pt x="227" y="201"/>
                </a:moveTo>
                <a:cubicBezTo>
                  <a:pt x="190" y="207"/>
                  <a:pt x="154" y="213"/>
                  <a:pt x="122" y="201"/>
                </a:cubicBezTo>
                <a:cubicBezTo>
                  <a:pt x="90" y="189"/>
                  <a:pt x="54" y="156"/>
                  <a:pt x="35" y="131"/>
                </a:cubicBezTo>
                <a:cubicBezTo>
                  <a:pt x="16" y="106"/>
                  <a:pt x="15" y="74"/>
                  <a:pt x="9" y="52"/>
                </a:cubicBezTo>
                <a:cubicBezTo>
                  <a:pt x="3" y="30"/>
                  <a:pt x="1" y="15"/>
                  <a:pt x="0" y="0"/>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84" name="Text Box 36"/>
          <p:cNvSpPr txBox="1">
            <a:spLocks noChangeArrowheads="1"/>
          </p:cNvSpPr>
          <p:nvPr/>
        </p:nvSpPr>
        <p:spPr bwMode="auto">
          <a:xfrm>
            <a:off x="6019800" y="49974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8000"/>
                </a:solidFill>
              </a:rPr>
              <a:t>F(0,0,0)</a:t>
            </a:r>
          </a:p>
        </p:txBody>
      </p:sp>
      <p:sp>
        <p:nvSpPr>
          <p:cNvPr id="92185" name="Oval 37"/>
          <p:cNvSpPr>
            <a:spLocks noChangeArrowheads="1"/>
          </p:cNvSpPr>
          <p:nvPr/>
        </p:nvSpPr>
        <p:spPr bwMode="auto">
          <a:xfrm>
            <a:off x="4087813" y="304800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2186" name="Text Box 43"/>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2187" name="Line 44"/>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188" name="Oval 46"/>
          <p:cNvSpPr>
            <a:spLocks noChangeArrowheads="1"/>
          </p:cNvSpPr>
          <p:nvPr/>
        </p:nvSpPr>
        <p:spPr bwMode="auto">
          <a:xfrm rot="-1109501">
            <a:off x="4235450" y="3055938"/>
            <a:ext cx="160338" cy="3238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99373450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ispersion_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a:t>
            </a:r>
            <a:endParaRPr lang="en-US" altLang="en-US" smtClean="0">
              <a:solidFill>
                <a:schemeClr val="tx1"/>
              </a:solidFill>
              <a:cs typeface="Arial" charset="0"/>
            </a:endParaRPr>
          </a:p>
        </p:txBody>
      </p:sp>
    </p:spTree>
    <p:extLst>
      <p:ext uri="{BB962C8B-B14F-4D97-AF65-F5344CB8AC3E}">
        <p14:creationId xmlns:p14="http://schemas.microsoft.com/office/powerpoint/2010/main" val="231063964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a:t>
            </a:r>
          </a:p>
        </p:txBody>
      </p:sp>
      <p:pic>
        <p:nvPicPr>
          <p:cNvPr id="57348" name="resolution.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3000"/>
            <a:ext cx="7313612" cy="54848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2100" name="Text Box 6"/>
          <p:cNvSpPr txBox="1">
            <a:spLocks noChangeArrowheads="1"/>
          </p:cNvSpPr>
          <p:nvPr/>
        </p:nvSpPr>
        <p:spPr bwMode="auto">
          <a:xfrm>
            <a:off x="827088" y="6596063"/>
            <a:ext cx="6034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http://bl831.als.lbl.gov/~jamesh/movies/resolution.mpeg</a:t>
            </a:r>
          </a:p>
        </p:txBody>
      </p:sp>
    </p:spTree>
    <p:extLst>
      <p:ext uri="{BB962C8B-B14F-4D97-AF65-F5344CB8AC3E}">
        <p14:creationId xmlns:p14="http://schemas.microsoft.com/office/powerpoint/2010/main" val="3255623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ispersion_0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0" y="0"/>
            <a:ext cx="9729788"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0.014% (Si 111)</a:t>
            </a:r>
          </a:p>
        </p:txBody>
      </p:sp>
    </p:spTree>
    <p:extLst>
      <p:ext uri="{BB962C8B-B14F-4D97-AF65-F5344CB8AC3E}">
        <p14:creationId xmlns:p14="http://schemas.microsoft.com/office/powerpoint/2010/main" val="198845067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ispersion_0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0.25% (CuK</a:t>
            </a:r>
            <a:r>
              <a:rPr lang="el-GR" altLang="en-US" baseline="-25000" smtClean="0">
                <a:solidFill>
                  <a:schemeClr val="tx1"/>
                </a:solidFill>
                <a:cs typeface="Arial" charset="0"/>
              </a:rPr>
              <a:t>α</a:t>
            </a:r>
            <a:r>
              <a:rPr lang="en-US" altLang="en-US" smtClean="0">
                <a:solidFill>
                  <a:schemeClr val="tx1"/>
                </a:solidFill>
              </a:rPr>
              <a:t>)</a:t>
            </a:r>
          </a:p>
        </p:txBody>
      </p:sp>
    </p:spTree>
    <p:extLst>
      <p:ext uri="{BB962C8B-B14F-4D97-AF65-F5344CB8AC3E}">
        <p14:creationId xmlns:p14="http://schemas.microsoft.com/office/powerpoint/2010/main" val="10845836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ispersion_0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0.6%</a:t>
            </a:r>
            <a:endParaRPr lang="en-US" altLang="en-US" smtClean="0">
              <a:solidFill>
                <a:schemeClr val="tx1"/>
              </a:solidFill>
              <a:cs typeface="Arial" charset="0"/>
            </a:endParaRPr>
          </a:p>
        </p:txBody>
      </p:sp>
    </p:spTree>
    <p:extLst>
      <p:ext uri="{BB962C8B-B14F-4D97-AF65-F5344CB8AC3E}">
        <p14:creationId xmlns:p14="http://schemas.microsoft.com/office/powerpoint/2010/main" val="426448263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dispersion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1.3%</a:t>
            </a:r>
            <a:endParaRPr lang="en-US" altLang="en-US" smtClean="0">
              <a:solidFill>
                <a:schemeClr val="tx1"/>
              </a:solidFill>
              <a:cs typeface="Arial" charset="0"/>
            </a:endParaRPr>
          </a:p>
        </p:txBody>
      </p:sp>
    </p:spTree>
    <p:extLst>
      <p:ext uri="{BB962C8B-B14F-4D97-AF65-F5344CB8AC3E}">
        <p14:creationId xmlns:p14="http://schemas.microsoft.com/office/powerpoint/2010/main" val="182510653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dispersion_25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2.6%</a:t>
            </a:r>
            <a:endParaRPr lang="en-US" altLang="en-US" smtClean="0">
              <a:solidFill>
                <a:schemeClr val="tx1"/>
              </a:solidFill>
              <a:cs typeface="Arial" charset="0"/>
            </a:endParaRPr>
          </a:p>
        </p:txBody>
      </p:sp>
    </p:spTree>
    <p:extLst>
      <p:ext uri="{BB962C8B-B14F-4D97-AF65-F5344CB8AC3E}">
        <p14:creationId xmlns:p14="http://schemas.microsoft.com/office/powerpoint/2010/main" val="40821404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dispersion_5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3"/>
          <p:cNvSpPr>
            <a:spLocks noGrp="1" noChangeArrowheads="1"/>
          </p:cNvSpPr>
          <p:nvPr>
            <p:ph type="title"/>
          </p:nvPr>
        </p:nvSpPr>
        <p:spPr>
          <a:xfrm>
            <a:off x="0" y="0"/>
            <a:ext cx="8855075" cy="1143000"/>
          </a:xfrm>
          <a:gradFill rotWithShape="1">
            <a:gsLst>
              <a:gs pos="0">
                <a:schemeClr val="bg1"/>
              </a:gs>
              <a:gs pos="100000">
                <a:schemeClr val="bg1">
                  <a:alpha val="0"/>
                </a:schemeClr>
              </a:gs>
            </a:gsLst>
            <a:path path="shape">
              <a:fillToRect l="50000" t="50000" r="50000" b="50000"/>
            </a:path>
          </a:gradFill>
        </p:spPr>
        <p:txBody>
          <a:bodyPr/>
          <a:lstStyle/>
          <a:p>
            <a:pPr algn="l" eaLnBrk="1" hangingPunct="1"/>
            <a:r>
              <a:rPr lang="en-US" altLang="en-US" smtClean="0">
                <a:solidFill>
                  <a:schemeClr val="tx1"/>
                </a:solidFill>
              </a:rPr>
              <a:t>		dispersion = 5.1%</a:t>
            </a:r>
            <a:endParaRPr lang="en-US" altLang="en-US" smtClean="0">
              <a:solidFill>
                <a:schemeClr val="tx1"/>
              </a:solidFill>
              <a:cs typeface="Arial" charset="0"/>
            </a:endParaRPr>
          </a:p>
        </p:txBody>
      </p:sp>
    </p:spTree>
    <p:extLst>
      <p:ext uri="{BB962C8B-B14F-4D97-AF65-F5344CB8AC3E}">
        <p14:creationId xmlns:p14="http://schemas.microsoft.com/office/powerpoint/2010/main" val="409398989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1" name="Rectangle 4"/>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2" name="Rectangle 6"/>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3" name="Rectangle 8"/>
          <p:cNvSpPr>
            <a:spLocks noChangeArrowheads="1"/>
          </p:cNvSpPr>
          <p:nvPr/>
        </p:nvSpPr>
        <p:spPr bwMode="auto">
          <a:xfrm>
            <a:off x="3429000" y="2297113"/>
            <a:ext cx="4692650" cy="508000"/>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4" name="Rectangle 9"/>
          <p:cNvSpPr>
            <a:spLocks noChangeArrowheads="1"/>
          </p:cNvSpPr>
          <p:nvPr/>
        </p:nvSpPr>
        <p:spPr bwMode="auto">
          <a:xfrm>
            <a:off x="4846638" y="2338388"/>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5" name="Rectangle 10"/>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6" name="Oval 12"/>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7" name="Oval 13"/>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8" name="Rectangle 14"/>
          <p:cNvSpPr>
            <a:spLocks noChangeArrowheads="1"/>
          </p:cNvSpPr>
          <p:nvPr/>
        </p:nvSpPr>
        <p:spPr bwMode="auto">
          <a:xfrm>
            <a:off x="5373688" y="3319463"/>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19" name="Rectangle 15"/>
          <p:cNvSpPr>
            <a:spLocks noChangeArrowheads="1"/>
          </p:cNvSpPr>
          <p:nvPr/>
        </p:nvSpPr>
        <p:spPr bwMode="auto">
          <a:xfrm rot="245137">
            <a:off x="5341938"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20" name="Rectangle 16"/>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21" name="Oval 17"/>
          <p:cNvSpPr>
            <a:spLocks noChangeArrowheads="1"/>
          </p:cNvSpPr>
          <p:nvPr/>
        </p:nvSpPr>
        <p:spPr bwMode="auto">
          <a:xfrm>
            <a:off x="-2943225" y="182563"/>
            <a:ext cx="7886700" cy="100552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22" name="Rectangle 18"/>
          <p:cNvSpPr>
            <a:spLocks noChangeArrowheads="1"/>
          </p:cNvSpPr>
          <p:nvPr/>
        </p:nvSpPr>
        <p:spPr bwMode="auto">
          <a:xfrm>
            <a:off x="-207963" y="0"/>
            <a:ext cx="44624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23" name="Line 19"/>
          <p:cNvSpPr>
            <a:spLocks noChangeShapeType="1"/>
          </p:cNvSpPr>
          <p:nvPr/>
        </p:nvSpPr>
        <p:spPr bwMode="auto">
          <a:xfrm>
            <a:off x="422275" y="5192713"/>
            <a:ext cx="4154488" cy="623887"/>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4" name="Rectangle 20"/>
          <p:cNvSpPr>
            <a:spLocks noChangeArrowheads="1"/>
          </p:cNvSpPr>
          <p:nvPr/>
        </p:nvSpPr>
        <p:spPr bwMode="auto">
          <a:xfrm rot="3899312">
            <a:off x="5845969" y="1791494"/>
            <a:ext cx="119063" cy="1755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25" name="Line 21"/>
          <p:cNvSpPr>
            <a:spLocks noChangeShapeType="1"/>
          </p:cNvSpPr>
          <p:nvPr/>
        </p:nvSpPr>
        <p:spPr bwMode="auto">
          <a:xfrm flipV="1">
            <a:off x="434975" y="1958975"/>
            <a:ext cx="7010400" cy="32337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6" name="Line 22"/>
          <p:cNvSpPr>
            <a:spLocks noChangeShapeType="1"/>
          </p:cNvSpPr>
          <p:nvPr/>
        </p:nvSpPr>
        <p:spPr bwMode="auto">
          <a:xfrm>
            <a:off x="5370513" y="3300413"/>
            <a:ext cx="49212" cy="1587"/>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27" name="Text Box 23"/>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94228" name="Text Box 26"/>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94229" name="Line 29"/>
          <p:cNvSpPr>
            <a:spLocks noChangeShapeType="1"/>
          </p:cNvSpPr>
          <p:nvPr/>
        </p:nvSpPr>
        <p:spPr bwMode="auto">
          <a:xfrm flipH="1" flipV="1">
            <a:off x="4638675" y="3259138"/>
            <a:ext cx="1135063" cy="19462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0" name="Text Box 30"/>
          <p:cNvSpPr txBox="1">
            <a:spLocks noChangeArrowheads="1"/>
          </p:cNvSpPr>
          <p:nvPr/>
        </p:nvSpPr>
        <p:spPr bwMode="auto">
          <a:xfrm>
            <a:off x="5100638" y="38893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4231" name="Line 31"/>
          <p:cNvSpPr>
            <a:spLocks noChangeShapeType="1"/>
          </p:cNvSpPr>
          <p:nvPr/>
        </p:nvSpPr>
        <p:spPr bwMode="auto">
          <a:xfrm>
            <a:off x="444500" y="5195888"/>
            <a:ext cx="53197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32" name="Text Box 32"/>
          <p:cNvSpPr txBox="1">
            <a:spLocks noChangeArrowheads="1"/>
          </p:cNvSpPr>
          <p:nvPr/>
        </p:nvSpPr>
        <p:spPr bwMode="auto">
          <a:xfrm>
            <a:off x="3294063" y="4832350"/>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4233" name="Text Box 33"/>
          <p:cNvSpPr txBox="1">
            <a:spLocks noChangeArrowheads="1"/>
          </p:cNvSpPr>
          <p:nvPr/>
        </p:nvSpPr>
        <p:spPr bwMode="auto">
          <a:xfrm>
            <a:off x="2201863" y="3641725"/>
            <a:ext cx="46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4234" name="Rectangle 35"/>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35" name="Rectangle 37"/>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36" name="Rectangle 38"/>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37" name="Oval 40"/>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38" name="Oval 41"/>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39" name="Rectangle 42"/>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40" name="Rectangle 43"/>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41" name="Rectangle 44"/>
          <p:cNvSpPr>
            <a:spLocks noChangeArrowheads="1"/>
          </p:cNvSpPr>
          <p:nvPr/>
        </p:nvSpPr>
        <p:spPr bwMode="auto">
          <a:xfrm rot="3799929">
            <a:off x="3914775" y="2486025"/>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42" name="Oval 45"/>
          <p:cNvSpPr>
            <a:spLocks noChangeArrowheads="1"/>
          </p:cNvSpPr>
          <p:nvPr/>
        </p:nvSpPr>
        <p:spPr bwMode="auto">
          <a:xfrm>
            <a:off x="-2228850" y="639763"/>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43" name="Rectangle 4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44" name="Line 47"/>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45" name="Rectangle 48"/>
          <p:cNvSpPr>
            <a:spLocks noChangeArrowheads="1"/>
          </p:cNvSpPr>
          <p:nvPr/>
        </p:nvSpPr>
        <p:spPr bwMode="auto">
          <a:xfrm rot="3438604">
            <a:off x="5325268" y="1955007"/>
            <a:ext cx="119063"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46" name="Line 49"/>
          <p:cNvSpPr>
            <a:spLocks noChangeShapeType="1"/>
          </p:cNvSpPr>
          <p:nvPr/>
        </p:nvSpPr>
        <p:spPr bwMode="auto">
          <a:xfrm flipV="1">
            <a:off x="1196975" y="1382713"/>
            <a:ext cx="5888038" cy="3810000"/>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47" name="Line 50"/>
          <p:cNvSpPr>
            <a:spLocks noChangeShapeType="1"/>
          </p:cNvSpPr>
          <p:nvPr/>
        </p:nvSpPr>
        <p:spPr bwMode="auto">
          <a:xfrm>
            <a:off x="5330825" y="3302000"/>
            <a:ext cx="49213" cy="1588"/>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48" name="Text Box 51"/>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94249" name="Text Box 54"/>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94250" name="Line 57"/>
          <p:cNvSpPr>
            <a:spLocks noChangeShapeType="1"/>
          </p:cNvSpPr>
          <p:nvPr/>
        </p:nvSpPr>
        <p:spPr bwMode="auto">
          <a:xfrm flipH="1" flipV="1">
            <a:off x="4306888" y="3227388"/>
            <a:ext cx="1466850" cy="1978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51" name="Text Box 58"/>
          <p:cNvSpPr txBox="1">
            <a:spLocks noChangeArrowheads="1"/>
          </p:cNvSpPr>
          <p:nvPr/>
        </p:nvSpPr>
        <p:spPr bwMode="auto">
          <a:xfrm>
            <a:off x="4948238" y="392906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4252" name="Line 59"/>
          <p:cNvSpPr>
            <a:spLocks noChangeShapeType="1"/>
          </p:cNvSpPr>
          <p:nvPr/>
        </p:nvSpPr>
        <p:spPr bwMode="auto">
          <a:xfrm>
            <a:off x="1192213" y="5195888"/>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53" name="Text Box 60"/>
          <p:cNvSpPr txBox="1">
            <a:spLocks noChangeArrowheads="1"/>
          </p:cNvSpPr>
          <p:nvPr/>
        </p:nvSpPr>
        <p:spPr bwMode="auto">
          <a:xfrm>
            <a:off x="3557588" y="48736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4254" name="Text Box 61"/>
          <p:cNvSpPr txBox="1">
            <a:spLocks noChangeArrowheads="1"/>
          </p:cNvSpPr>
          <p:nvPr/>
        </p:nvSpPr>
        <p:spPr bwMode="auto">
          <a:xfrm>
            <a:off x="2574925" y="3640138"/>
            <a:ext cx="40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4255" name="Rectangle 63"/>
          <p:cNvSpPr>
            <a:spLocks noChangeArrowheads="1"/>
          </p:cNvSpPr>
          <p:nvPr/>
        </p:nvSpPr>
        <p:spPr bwMode="auto">
          <a:xfrm>
            <a:off x="5670550" y="3240088"/>
            <a:ext cx="231775"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56" name="Rectangle 65"/>
          <p:cNvSpPr>
            <a:spLocks noChangeArrowheads="1"/>
          </p:cNvSpPr>
          <p:nvPr/>
        </p:nvSpPr>
        <p:spPr bwMode="auto">
          <a:xfrm>
            <a:off x="5326063" y="3322638"/>
            <a:ext cx="80962"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57" name="Rectangle 66"/>
          <p:cNvSpPr>
            <a:spLocks noChangeArrowheads="1"/>
          </p:cNvSpPr>
          <p:nvPr/>
        </p:nvSpPr>
        <p:spPr bwMode="auto">
          <a:xfrm rot="245137">
            <a:off x="5294313" y="3240088"/>
            <a:ext cx="79375" cy="428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58" name="Rectangle 67"/>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59" name="Text Box 70"/>
          <p:cNvSpPr txBox="1">
            <a:spLocks noChangeArrowheads="1"/>
          </p:cNvSpPr>
          <p:nvPr/>
        </p:nvSpPr>
        <p:spPr bwMode="auto">
          <a:xfrm rot="-2052373">
            <a:off x="2457450" y="4079875"/>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a:t>
            </a:r>
          </a:p>
        </p:txBody>
      </p:sp>
      <p:sp>
        <p:nvSpPr>
          <p:cNvPr id="94260" name="Text Box 73"/>
          <p:cNvSpPr txBox="1">
            <a:spLocks noChangeArrowheads="1"/>
          </p:cNvSpPr>
          <p:nvPr/>
        </p:nvSpPr>
        <p:spPr bwMode="auto">
          <a:xfrm>
            <a:off x="4595813" y="37338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4261" name="Oval 74"/>
          <p:cNvSpPr>
            <a:spLocks noChangeArrowheads="1"/>
          </p:cNvSpPr>
          <p:nvPr/>
        </p:nvSpPr>
        <p:spPr bwMode="auto">
          <a:xfrm rot="-617010">
            <a:off x="-3314700" y="1425575"/>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62" name="Oval 75"/>
          <p:cNvSpPr>
            <a:spLocks noChangeAspect="1" noChangeArrowheads="1"/>
          </p:cNvSpPr>
          <p:nvPr/>
        </p:nvSpPr>
        <p:spPr bwMode="auto">
          <a:xfrm rot="-617010">
            <a:off x="-3314700" y="5091113"/>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63" name="Oval 76"/>
          <p:cNvSpPr>
            <a:spLocks noChangeArrowheads="1"/>
          </p:cNvSpPr>
          <p:nvPr/>
        </p:nvSpPr>
        <p:spPr bwMode="auto">
          <a:xfrm rot="-617010">
            <a:off x="-2173288" y="1423988"/>
            <a:ext cx="685641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64" name="Line 77"/>
          <p:cNvSpPr>
            <a:spLocks noChangeShapeType="1"/>
          </p:cNvSpPr>
          <p:nvPr/>
        </p:nvSpPr>
        <p:spPr bwMode="auto">
          <a:xfrm rot="-617010">
            <a:off x="1279525" y="5686425"/>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65" name="Text Box 78"/>
          <p:cNvSpPr txBox="1">
            <a:spLocks noChangeArrowheads="1"/>
          </p:cNvSpPr>
          <p:nvPr/>
        </p:nvSpPr>
        <p:spPr bwMode="auto">
          <a:xfrm rot="-617010">
            <a:off x="212725" y="2551113"/>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94266" name="Line 79"/>
          <p:cNvSpPr>
            <a:spLocks noChangeShapeType="1"/>
          </p:cNvSpPr>
          <p:nvPr/>
        </p:nvSpPr>
        <p:spPr bwMode="auto">
          <a:xfrm rot="-617010">
            <a:off x="1209675" y="5573713"/>
            <a:ext cx="457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67" name="Text Box 80"/>
          <p:cNvSpPr txBox="1">
            <a:spLocks noChangeArrowheads="1"/>
          </p:cNvSpPr>
          <p:nvPr/>
        </p:nvSpPr>
        <p:spPr bwMode="auto">
          <a:xfrm>
            <a:off x="3544888" y="51784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4268" name="Text Box 81"/>
          <p:cNvSpPr txBox="1">
            <a:spLocks noChangeArrowheads="1"/>
          </p:cNvSpPr>
          <p:nvPr/>
        </p:nvSpPr>
        <p:spPr bwMode="auto">
          <a:xfrm>
            <a:off x="2243138" y="3971925"/>
            <a:ext cx="40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t>λ</a:t>
            </a:r>
            <a:r>
              <a:rPr lang="en-US" altLang="en-US" sz="1800" b="1"/>
              <a:t>*</a:t>
            </a:r>
          </a:p>
        </p:txBody>
      </p:sp>
      <p:sp>
        <p:nvSpPr>
          <p:cNvPr id="94269" name="Line 82"/>
          <p:cNvSpPr>
            <a:spLocks noChangeShapeType="1"/>
          </p:cNvSpPr>
          <p:nvPr/>
        </p:nvSpPr>
        <p:spPr bwMode="auto">
          <a:xfrm flipH="1" flipV="1">
            <a:off x="3684588" y="3060700"/>
            <a:ext cx="2089150" cy="2144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0" name="Rectangle 85"/>
          <p:cNvSpPr>
            <a:spLocks noChangeArrowheads="1"/>
          </p:cNvSpPr>
          <p:nvPr/>
        </p:nvSpPr>
        <p:spPr bwMode="auto">
          <a:xfrm rot="2408014">
            <a:off x="4025900" y="2346325"/>
            <a:ext cx="127000" cy="320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1" name="Line 86"/>
          <p:cNvSpPr>
            <a:spLocks noChangeShapeType="1"/>
          </p:cNvSpPr>
          <p:nvPr/>
        </p:nvSpPr>
        <p:spPr bwMode="auto">
          <a:xfrm flipV="1">
            <a:off x="1225550" y="1244600"/>
            <a:ext cx="3905250" cy="475138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2" name="Rectangle 87"/>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3" name="Rectangle 90"/>
          <p:cNvSpPr>
            <a:spLocks noChangeArrowheads="1"/>
          </p:cNvSpPr>
          <p:nvPr/>
        </p:nvSpPr>
        <p:spPr bwMode="auto">
          <a:xfrm>
            <a:off x="4741863" y="23542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4" name="Rectangle 91"/>
          <p:cNvSpPr>
            <a:spLocks noChangeArrowheads="1"/>
          </p:cNvSpPr>
          <p:nvPr/>
        </p:nvSpPr>
        <p:spPr bwMode="auto">
          <a:xfrm>
            <a:off x="5710238" y="2297113"/>
            <a:ext cx="134937" cy="158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5" name="Oval 93"/>
          <p:cNvSpPr>
            <a:spLocks noChangeAspect="1" noChangeArrowheads="1"/>
          </p:cNvSpPr>
          <p:nvPr/>
        </p:nvSpPr>
        <p:spPr bwMode="auto">
          <a:xfrm>
            <a:off x="-3371850" y="4305300"/>
            <a:ext cx="9140825" cy="18097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6" name="Oval 94"/>
          <p:cNvSpPr>
            <a:spLocks noChangeArrowheads="1"/>
          </p:cNvSpPr>
          <p:nvPr/>
        </p:nvSpPr>
        <p:spPr bwMode="auto">
          <a:xfrm>
            <a:off x="-3371850" y="639763"/>
            <a:ext cx="9140825" cy="91408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7" name="Oval 97"/>
          <p:cNvSpPr>
            <a:spLocks noChangeArrowheads="1"/>
          </p:cNvSpPr>
          <p:nvPr/>
        </p:nvSpPr>
        <p:spPr bwMode="auto">
          <a:xfrm>
            <a:off x="-2228850" y="639763"/>
            <a:ext cx="6592888"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78" name="Line 98"/>
          <p:cNvSpPr>
            <a:spLocks noChangeShapeType="1"/>
          </p:cNvSpPr>
          <p:nvPr/>
        </p:nvSpPr>
        <p:spPr bwMode="auto">
          <a:xfrm>
            <a:off x="1196975" y="5207000"/>
            <a:ext cx="3379788" cy="6096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79" name="Rectangle 99"/>
          <p:cNvSpPr>
            <a:spLocks noChangeArrowheads="1"/>
          </p:cNvSpPr>
          <p:nvPr/>
        </p:nvSpPr>
        <p:spPr bwMode="auto">
          <a:xfrm rot="3276946">
            <a:off x="5264943" y="1523207"/>
            <a:ext cx="119063" cy="1352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80" name="Line 100"/>
          <p:cNvSpPr>
            <a:spLocks noChangeShapeType="1"/>
          </p:cNvSpPr>
          <p:nvPr/>
        </p:nvSpPr>
        <p:spPr bwMode="auto">
          <a:xfrm flipV="1">
            <a:off x="1196975" y="1133475"/>
            <a:ext cx="5610225" cy="4059238"/>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1" name="Text Box 10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Ewald sphere</a:t>
            </a:r>
          </a:p>
        </p:txBody>
      </p:sp>
      <p:sp>
        <p:nvSpPr>
          <p:cNvPr id="94282" name="Text Box 105"/>
          <p:cNvSpPr txBox="1">
            <a:spLocks noChangeArrowheads="1"/>
          </p:cNvSpPr>
          <p:nvPr/>
        </p:nvSpPr>
        <p:spPr bwMode="auto">
          <a:xfrm rot="-2052373">
            <a:off x="2446338" y="40433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diffracted rays</a:t>
            </a:r>
          </a:p>
        </p:txBody>
      </p:sp>
      <p:sp>
        <p:nvSpPr>
          <p:cNvPr id="94283" name="Oval 108"/>
          <p:cNvSpPr>
            <a:spLocks noChangeArrowheads="1"/>
          </p:cNvSpPr>
          <p:nvPr/>
        </p:nvSpPr>
        <p:spPr bwMode="auto">
          <a:xfrm rot="2720962">
            <a:off x="4031456" y="2840832"/>
            <a:ext cx="428625" cy="735012"/>
          </a:xfrm>
          <a:prstGeom prst="ellipse">
            <a:avLst/>
          </a:prstGeom>
          <a:solidFill>
            <a:srgbClr val="008000">
              <a:alpha val="50195"/>
            </a:srgbClr>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84" name="Oval 109"/>
          <p:cNvSpPr>
            <a:spLocks noChangeArrowheads="1"/>
          </p:cNvSpPr>
          <p:nvPr/>
        </p:nvSpPr>
        <p:spPr bwMode="auto">
          <a:xfrm>
            <a:off x="-2219325" y="649288"/>
            <a:ext cx="7078663" cy="9140825"/>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85" name="Text Box 110"/>
          <p:cNvSpPr txBox="1">
            <a:spLocks noChangeArrowheads="1"/>
          </p:cNvSpPr>
          <p:nvPr/>
        </p:nvSpPr>
        <p:spPr bwMode="auto">
          <a:xfrm>
            <a:off x="5046663" y="3748088"/>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4286" name="Line 111"/>
          <p:cNvSpPr>
            <a:spLocks noChangeShapeType="1"/>
          </p:cNvSpPr>
          <p:nvPr/>
        </p:nvSpPr>
        <p:spPr bwMode="auto">
          <a:xfrm flipH="1" flipV="1">
            <a:off x="4500563" y="3211513"/>
            <a:ext cx="1282700" cy="20034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87" name="Rectangle 112"/>
          <p:cNvSpPr>
            <a:spLocks noChangeArrowheads="1"/>
          </p:cNvSpPr>
          <p:nvPr/>
        </p:nvSpPr>
        <p:spPr bwMode="auto">
          <a:xfrm rot="3542409">
            <a:off x="5449094" y="2064544"/>
            <a:ext cx="119062" cy="1054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88" name="Text Box 113"/>
          <p:cNvSpPr txBox="1">
            <a:spLocks noChangeArrowheads="1"/>
          </p:cNvSpPr>
          <p:nvPr/>
        </p:nvSpPr>
        <p:spPr bwMode="auto">
          <a:xfrm>
            <a:off x="4367213" y="4054475"/>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d*</a:t>
            </a:r>
          </a:p>
        </p:txBody>
      </p:sp>
      <p:sp>
        <p:nvSpPr>
          <p:cNvPr id="94289" name="Line 114"/>
          <p:cNvSpPr>
            <a:spLocks noChangeShapeType="1"/>
          </p:cNvSpPr>
          <p:nvPr/>
        </p:nvSpPr>
        <p:spPr bwMode="auto">
          <a:xfrm flipH="1" flipV="1">
            <a:off x="4027488" y="3163888"/>
            <a:ext cx="1746250" cy="2041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90" name="Line 115"/>
          <p:cNvSpPr>
            <a:spLocks noChangeShapeType="1"/>
          </p:cNvSpPr>
          <p:nvPr/>
        </p:nvSpPr>
        <p:spPr bwMode="auto">
          <a:xfrm flipV="1">
            <a:off x="1209675" y="1716088"/>
            <a:ext cx="5791200" cy="3449637"/>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291" name="Rectangle 116"/>
          <p:cNvSpPr>
            <a:spLocks noChangeArrowheads="1"/>
          </p:cNvSpPr>
          <p:nvPr/>
        </p:nvSpPr>
        <p:spPr bwMode="auto">
          <a:xfrm>
            <a:off x="-207963" y="387350"/>
            <a:ext cx="4462463" cy="9572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94292" name="Rectangle 1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spot shape</a:t>
            </a:r>
          </a:p>
        </p:txBody>
      </p:sp>
    </p:spTree>
    <p:extLst>
      <p:ext uri="{BB962C8B-B14F-4D97-AF65-F5344CB8AC3E}">
        <p14:creationId xmlns:p14="http://schemas.microsoft.com/office/powerpoint/2010/main" val="44056459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Point-spread function</a:t>
            </a:r>
            <a:endParaRPr lang="en-US" dirty="0"/>
          </a:p>
        </p:txBody>
      </p:sp>
      <p:pic>
        <p:nvPicPr>
          <p:cNvPr id="59394" name="Picture 2" descr="http://bl831.als.lbl.gov/%7Ejamesh/bin_stuff/noisifyme_tm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32" y="2176843"/>
            <a:ext cx="3390900" cy="33909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773510" y="3876541"/>
            <a:ext cx="136516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9396" name="Picture 4" descr="http://bl831.als.lbl.gov/%7Ejamesh/bin_stuff/noisified_tm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034" y="2215479"/>
            <a:ext cx="3390900" cy="3390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8790" y="6312675"/>
            <a:ext cx="8937938" cy="400110"/>
          </a:xfrm>
          <a:prstGeom prst="rect">
            <a:avLst/>
          </a:prstGeom>
        </p:spPr>
        <p:txBody>
          <a:bodyPr wrap="square">
            <a:spAutoFit/>
          </a:bodyPr>
          <a:lstStyle/>
          <a:p>
            <a:r>
              <a:rPr lang="en-US" sz="2000" b="1" dirty="0">
                <a:latin typeface="Courier New" panose="02070309020205020404" pitchFamily="49" charset="0"/>
                <a:cs typeface="Courier New" panose="02070309020205020404" pitchFamily="49" charset="0"/>
              </a:rPr>
              <a:t>http://bl831.als.lbl.gov/~jamesh/bin_stuff/noisify.html</a:t>
            </a:r>
          </a:p>
        </p:txBody>
      </p:sp>
    </p:spTree>
    <p:extLst>
      <p:ext uri="{BB962C8B-B14F-4D97-AF65-F5344CB8AC3E}">
        <p14:creationId xmlns:p14="http://schemas.microsoft.com/office/powerpoint/2010/main" val="5986285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install: </a:t>
            </a:r>
            <a:r>
              <a:rPr lang="en-US" dirty="0" err="1" smtClean="0"/>
              <a:t>noisify</a:t>
            </a:r>
            <a:endParaRPr lang="en-US" dirty="0"/>
          </a:p>
        </p:txBody>
      </p:sp>
      <p:sp>
        <p:nvSpPr>
          <p:cNvPr id="3" name="Content Placeholder 2"/>
          <p:cNvSpPr>
            <a:spLocks noGrp="1"/>
          </p:cNvSpPr>
          <p:nvPr>
            <p:ph idx="1"/>
          </p:nvPr>
        </p:nvSpPr>
        <p:spPr>
          <a:xfrm>
            <a:off x="457200" y="1600200"/>
            <a:ext cx="8229600" cy="4800600"/>
          </a:xfrm>
        </p:spPr>
        <p:txBody>
          <a:bodyPr/>
          <a:lstStyle/>
          <a:p>
            <a:pPr marL="0" indent="0">
              <a:spcBef>
                <a:spcPts val="0"/>
              </a:spcBef>
              <a:buNone/>
            </a:pPr>
            <a:r>
              <a:rPr lang="en-US" sz="2800" b="1" dirty="0" err="1" smtClean="0">
                <a:latin typeface="Courier New" panose="02070309020205020404" pitchFamily="49" charset="0"/>
                <a:cs typeface="Courier New" panose="02070309020205020404" pitchFamily="49" charset="0"/>
              </a:rPr>
              <a:t>wget</a:t>
            </a:r>
            <a:r>
              <a:rPr lang="en-US" sz="2800" b="1"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smtClean="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fastBragg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noisify.c</a:t>
            </a:r>
            <a:endParaRPr lang="en-US" sz="2800" b="1" dirty="0" smtClean="0">
              <a:latin typeface="Courier New" panose="02070309020205020404" pitchFamily="49" charset="0"/>
              <a:cs typeface="Courier New" panose="02070309020205020404" pitchFamily="49" charset="0"/>
            </a:endParaRPr>
          </a:p>
          <a:p>
            <a:pPr marL="0" indent="0">
              <a:spcBef>
                <a:spcPts val="0"/>
              </a:spcBef>
              <a:buNone/>
            </a:pPr>
            <a:r>
              <a:rPr lang="en-US" sz="2800" b="1" dirty="0" err="1">
                <a:latin typeface="Courier New" panose="02070309020205020404" pitchFamily="49" charset="0"/>
                <a:cs typeface="Courier New" panose="02070309020205020404" pitchFamily="49" charset="0"/>
              </a:rPr>
              <a:t>wget</a:t>
            </a:r>
            <a:r>
              <a:rPr lang="en-US" sz="2800" b="1" dirty="0">
                <a:latin typeface="Courier New" panose="02070309020205020404" pitchFamily="49" charset="0"/>
                <a:cs typeface="Courier New" panose="02070309020205020404" pitchFamily="49" charset="0"/>
              </a:rPr>
              <a:t> </a:t>
            </a:r>
            <a:r>
              <a:rPr lang="en-US" sz="2800" b="1" dirty="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fastBragg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float_add.c</a:t>
            </a: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a:latin typeface="Courier New" panose="02070309020205020404" pitchFamily="49" charset="0"/>
                <a:cs typeface="Courier New" panose="02070309020205020404" pitchFamily="49" charset="0"/>
              </a:rPr>
              <a:t>wget</a:t>
            </a:r>
            <a:r>
              <a:rPr lang="en-US" sz="2800" b="1" dirty="0">
                <a:latin typeface="Courier New" panose="02070309020205020404" pitchFamily="49" charset="0"/>
                <a:cs typeface="Courier New" panose="02070309020205020404" pitchFamily="49" charset="0"/>
              </a:rPr>
              <a:t> </a:t>
            </a:r>
            <a:r>
              <a:rPr lang="en-US" sz="2800" b="1" dirty="0">
                <a:latin typeface="Courier New" panose="02070309020205020404" pitchFamily="49" charset="0"/>
                <a:cs typeface="Courier New" panose="02070309020205020404" pitchFamily="49" charset="0"/>
                <a:hlinkClick r:id=""/>
              </a:rPr>
              <a:t>http://bl831.als.lbl.gov/</a:t>
            </a:r>
          </a:p>
          <a:p>
            <a:pPr marL="0" indent="0">
              <a:spcBef>
                <a:spcPts val="0"/>
              </a:spcBef>
              <a:buNone/>
            </a:pPr>
            <a:r>
              <a:rPr lang="en-US" sz="2800" b="1" dirty="0">
                <a:latin typeface="Courier New" panose="02070309020205020404" pitchFamily="49" charset="0"/>
                <a:cs typeface="Courier New" panose="02070309020205020404" pitchFamily="49" charset="0"/>
                <a:hlinkClick r:id=""/>
              </a:rPr>
              <a:t>~</a:t>
            </a:r>
            <a:r>
              <a:rPr lang="en-US" sz="2800" b="1" dirty="0" err="1" smtClean="0">
                <a:latin typeface="Courier New" panose="02070309020205020404" pitchFamily="49" charset="0"/>
                <a:cs typeface="Courier New" panose="02070309020205020404" pitchFamily="49" charset="0"/>
                <a:hlinkClick r:id="rId2"/>
              </a:rPr>
              <a:t>jamesh</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fastBragg</a:t>
            </a:r>
            <a:r>
              <a:rPr lang="en-US" sz="2800" b="1" dirty="0" smtClean="0">
                <a:latin typeface="Courier New" panose="02070309020205020404" pitchFamily="49" charset="0"/>
                <a:cs typeface="Courier New" panose="02070309020205020404" pitchFamily="49" charset="0"/>
                <a:hlinkClick r:id="rId2"/>
              </a:rPr>
              <a:t>/</a:t>
            </a:r>
            <a:r>
              <a:rPr lang="en-US" sz="2800" b="1" dirty="0" err="1" smtClean="0">
                <a:latin typeface="Courier New" panose="02070309020205020404" pitchFamily="49" charset="0"/>
                <a:cs typeface="Courier New" panose="02070309020205020404" pitchFamily="49" charset="0"/>
                <a:hlinkClick r:id="rId2"/>
              </a:rPr>
              <a:t>float_func.c</a:t>
            </a:r>
            <a:endParaRPr lang="en-US" sz="2800" b="1" dirty="0">
              <a:latin typeface="Courier New" panose="02070309020205020404" pitchFamily="49" charset="0"/>
              <a:cs typeface="Courier New" panose="02070309020205020404" pitchFamily="49" charset="0"/>
            </a:endParaRPr>
          </a:p>
          <a:p>
            <a:pPr marL="0" indent="0">
              <a:spcBef>
                <a:spcPts val="0"/>
              </a:spcBef>
              <a:buNone/>
            </a:pPr>
            <a:endParaRPr lang="en-US" sz="2800" b="1" dirty="0">
              <a:latin typeface="Courier New" panose="02070309020205020404" pitchFamily="49" charset="0"/>
              <a:cs typeface="Courier New" panose="02070309020205020404" pitchFamily="49" charset="0"/>
            </a:endParaRPr>
          </a:p>
          <a:p>
            <a:pPr marL="0" indent="0">
              <a:spcBef>
                <a:spcPts val="0"/>
              </a:spcBef>
              <a:buNone/>
            </a:pPr>
            <a:r>
              <a:rPr lang="en-US" sz="2800" b="1" dirty="0" err="1" smtClean="0">
                <a:latin typeface="Courier New" panose="02070309020205020404" pitchFamily="49" charset="0"/>
                <a:cs typeface="Courier New" panose="02070309020205020404" pitchFamily="49" charset="0"/>
              </a:rPr>
              <a:t>gcc</a:t>
            </a:r>
            <a:r>
              <a:rPr lang="en-US" sz="2800" b="1" dirty="0" smtClean="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noisify</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noisify.c</a:t>
            </a:r>
            <a:r>
              <a:rPr lang="en-US" sz="2800" b="1" dirty="0" smtClean="0">
                <a:latin typeface="Courier New" panose="02070309020205020404" pitchFamily="49" charset="0"/>
                <a:cs typeface="Courier New" panose="02070309020205020404" pitchFamily="49" charset="0"/>
              </a:rPr>
              <a:t> –lm</a:t>
            </a:r>
          </a:p>
          <a:p>
            <a:pPr marL="0" indent="0">
              <a:spcBef>
                <a:spcPts val="0"/>
              </a:spcBef>
              <a:buNone/>
            </a:pPr>
            <a:r>
              <a:rPr lang="en-US" sz="2800" b="1" dirty="0" err="1">
                <a:latin typeface="Courier New" panose="02070309020205020404" pitchFamily="49" charset="0"/>
                <a:cs typeface="Courier New" panose="02070309020205020404" pitchFamily="49" charset="0"/>
              </a:rPr>
              <a:t>gcc</a:t>
            </a:r>
            <a:r>
              <a:rPr lang="en-US" sz="2800" b="1" dirty="0">
                <a:latin typeface="Courier New" panose="02070309020205020404" pitchFamily="49" charset="0"/>
                <a:cs typeface="Courier New" panose="02070309020205020404" pitchFamily="49" charset="0"/>
              </a:rPr>
              <a:t> –o </a:t>
            </a:r>
            <a:r>
              <a:rPr lang="en-US" sz="2800" b="1" dirty="0" err="1">
                <a:latin typeface="Courier New" panose="02070309020205020404" pitchFamily="49" charset="0"/>
                <a:cs typeface="Courier New" panose="02070309020205020404" pitchFamily="49" charset="0"/>
              </a:rPr>
              <a:t>float_add</a:t>
            </a:r>
            <a:r>
              <a:rPr lang="en-US" sz="2800" b="1" dirty="0">
                <a:latin typeface="Courier New" panose="02070309020205020404" pitchFamily="49" charset="0"/>
                <a:cs typeface="Courier New" panose="02070309020205020404" pitchFamily="49" charset="0"/>
              </a:rPr>
              <a:t> </a:t>
            </a:r>
            <a:r>
              <a:rPr lang="en-US" sz="2800" b="1" dirty="0" err="1">
                <a:latin typeface="Courier New" panose="02070309020205020404" pitchFamily="49" charset="0"/>
                <a:cs typeface="Courier New" panose="02070309020205020404" pitchFamily="49" charset="0"/>
              </a:rPr>
              <a:t>float_add.c</a:t>
            </a:r>
            <a:r>
              <a:rPr lang="en-US" sz="2800" b="1" dirty="0">
                <a:latin typeface="Courier New" panose="02070309020205020404" pitchFamily="49" charset="0"/>
                <a:cs typeface="Courier New" panose="02070309020205020404" pitchFamily="49" charset="0"/>
              </a:rPr>
              <a:t> –lm</a:t>
            </a:r>
          </a:p>
          <a:p>
            <a:pPr marL="0" indent="0">
              <a:spcBef>
                <a:spcPts val="0"/>
              </a:spcBef>
              <a:buNone/>
            </a:pPr>
            <a:r>
              <a:rPr lang="en-US" sz="2800" b="1" dirty="0" err="1">
                <a:latin typeface="Courier New" panose="02070309020205020404" pitchFamily="49" charset="0"/>
                <a:cs typeface="Courier New" panose="02070309020205020404" pitchFamily="49" charset="0"/>
              </a:rPr>
              <a:t>gcc</a:t>
            </a:r>
            <a:r>
              <a:rPr lang="en-US" sz="2800" b="1" dirty="0">
                <a:latin typeface="Courier New" panose="02070309020205020404" pitchFamily="49" charset="0"/>
                <a:cs typeface="Courier New" panose="02070309020205020404" pitchFamily="49" charset="0"/>
              </a:rPr>
              <a:t> –o </a:t>
            </a:r>
            <a:r>
              <a:rPr lang="en-US" sz="2800" b="1" dirty="0" err="1" smtClean="0">
                <a:latin typeface="Courier New" panose="02070309020205020404" pitchFamily="49" charset="0"/>
                <a:cs typeface="Courier New" panose="02070309020205020404" pitchFamily="49" charset="0"/>
              </a:rPr>
              <a:t>float_func</a:t>
            </a:r>
            <a:r>
              <a:rPr lang="en-US" sz="2800" b="1" dirty="0" smtClean="0">
                <a:latin typeface="Courier New" panose="02070309020205020404" pitchFamily="49" charset="0"/>
                <a:cs typeface="Courier New" panose="02070309020205020404" pitchFamily="49" charset="0"/>
              </a:rPr>
              <a:t> </a:t>
            </a:r>
            <a:r>
              <a:rPr lang="en-US" sz="2800" b="1" dirty="0" err="1" smtClean="0">
                <a:latin typeface="Courier New" panose="02070309020205020404" pitchFamily="49" charset="0"/>
                <a:cs typeface="Courier New" panose="02070309020205020404" pitchFamily="49" charset="0"/>
              </a:rPr>
              <a:t>float_func.c</a:t>
            </a:r>
            <a:r>
              <a:rPr lang="en-US" sz="2800" b="1" dirty="0" smtClean="0">
                <a:latin typeface="Courier New" panose="02070309020205020404" pitchFamily="49" charset="0"/>
                <a:cs typeface="Courier New" panose="02070309020205020404" pitchFamily="49" charset="0"/>
              </a:rPr>
              <a:t> </a:t>
            </a:r>
            <a:r>
              <a:rPr lang="en-US" sz="2800" b="1" dirty="0">
                <a:latin typeface="Courier New" panose="02070309020205020404" pitchFamily="49" charset="0"/>
                <a:cs typeface="Courier New" panose="02070309020205020404" pitchFamily="49" charset="0"/>
              </a:rPr>
              <a:t>–lm</a:t>
            </a:r>
          </a:p>
          <a:p>
            <a:pPr marL="0" indent="0">
              <a:spcBef>
                <a:spcPts val="0"/>
              </a:spcBef>
              <a:buNone/>
            </a:pPr>
            <a:endParaRPr lang="en-US" sz="2800" b="1"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918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60695054"/>
              </p:ext>
            </p:extLst>
          </p:nvPr>
        </p:nvGraphicFramePr>
        <p:xfrm>
          <a:off x="400958" y="928919"/>
          <a:ext cx="8242301" cy="5468112"/>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realistic</a:t>
                      </a:r>
                      <a:endParaRPr lang="en-US" sz="3200" dirty="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simulation</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No SHSSS</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Perfect detector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Photon counting</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Shutter jitter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Beam flicker</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Sample absorption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Radiation damage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Imperfect spindle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vignette</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Corner correction</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err="1">
                          <a:effectLst/>
                          <a:latin typeface="Arial" panose="020B0604020202020204" pitchFamily="34" charset="0"/>
                          <a:cs typeface="Arial" panose="020B0604020202020204" pitchFamily="34" charset="0"/>
                        </a:rPr>
                        <a:t>R</a:t>
                      </a:r>
                      <a:r>
                        <a:rPr lang="en-US" sz="2400" baseline="-25000" dirty="0" err="1">
                          <a:effectLst/>
                          <a:latin typeface="Arial" panose="020B0604020202020204" pitchFamily="34" charset="0"/>
                          <a:cs typeface="Arial" panose="020B0604020202020204" pitchFamily="34" charset="0"/>
                        </a:rPr>
                        <a:t>meas</a:t>
                      </a:r>
                      <a:r>
                        <a:rPr lang="en-US" sz="2400" dirty="0">
                          <a:effectLst/>
                          <a:latin typeface="Arial" panose="020B0604020202020204" pitchFamily="34" charset="0"/>
                          <a:cs typeface="Arial" panose="020B0604020202020204" pitchFamily="34" charset="0"/>
                        </a:rPr>
                        <a:t> (∞-10 Å)</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0.7%</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I/σ asymptotic</a:t>
                      </a:r>
                      <a:endParaRPr lang="en-US" sz="32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26.8</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74.2</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r>
              <a:rPr lang="en-US" sz="4400" dirty="0" smtClean="0">
                <a:solidFill>
                  <a:prstClr val="black"/>
                </a:solidFill>
                <a:latin typeface="Arial" panose="020B0604020202020204" pitchFamily="34" charset="0"/>
                <a:cs typeface="Arial" panose="020B0604020202020204" pitchFamily="34" charset="0"/>
              </a:rPr>
              <a:t>Threshold of a revolution in phasing</a:t>
            </a:r>
            <a:endParaRPr lang="en-US" sz="4400"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2240924" y="6488668"/>
            <a:ext cx="6903076" cy="369332"/>
          </a:xfrm>
          <a:prstGeom prst="rect">
            <a:avLst/>
          </a:prstGeom>
        </p:spPr>
        <p:txBody>
          <a:bodyPr wrap="square">
            <a:spAutoFit/>
          </a:bodyPr>
          <a:lstStyle/>
          <a:p>
            <a:r>
              <a:rPr lang="en-US" dirty="0">
                <a:solidFill>
                  <a:prstClr val="black"/>
                </a:solidFill>
                <a:latin typeface="Arial" panose="020B0604020202020204" pitchFamily="34" charset="0"/>
              </a:rPr>
              <a:t>Holton </a:t>
            </a:r>
            <a:r>
              <a:rPr lang="en-US" i="1" dirty="0" smtClean="0">
                <a:solidFill>
                  <a:prstClr val="black"/>
                </a:solidFill>
                <a:latin typeface="Arial" panose="020B0604020202020204" pitchFamily="34" charset="0"/>
              </a:rPr>
              <a:t>et al</a:t>
            </a:r>
            <a:r>
              <a:rPr lang="en-US" dirty="0" smtClean="0">
                <a:solidFill>
                  <a:prstClr val="black"/>
                </a:solidFill>
                <a:latin typeface="Arial" panose="020B0604020202020204" pitchFamily="34" charset="0"/>
              </a:rPr>
              <a:t> (2014) "R-factor gap", </a:t>
            </a:r>
            <a:r>
              <a:rPr lang="en-US" i="1" dirty="0">
                <a:solidFill>
                  <a:prstClr val="black"/>
                </a:solidFill>
                <a:latin typeface="Arial" panose="020B0604020202020204" pitchFamily="34" charset="0"/>
              </a:rPr>
              <a:t>FEBS Journal</a:t>
            </a:r>
            <a:r>
              <a:rPr lang="en-US" dirty="0">
                <a:solidFill>
                  <a:prstClr val="black"/>
                </a:solidFill>
                <a:latin typeface="Arial" panose="020B0604020202020204" pitchFamily="34" charset="0"/>
              </a:rPr>
              <a:t> </a:t>
            </a:r>
            <a:r>
              <a:rPr lang="en-US" b="1" dirty="0">
                <a:solidFill>
                  <a:prstClr val="black"/>
                </a:solidFill>
                <a:latin typeface="Arial" panose="020B0604020202020204" pitchFamily="34" charset="0"/>
              </a:rPr>
              <a:t>281</a:t>
            </a:r>
            <a:r>
              <a:rPr lang="en-US" dirty="0">
                <a:solidFill>
                  <a:prstClr val="black"/>
                </a:solidFill>
                <a:latin typeface="Arial" panose="020B0604020202020204" pitchFamily="34" charset="0"/>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94165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0"/>
            <a:ext cx="8229600" cy="1143000"/>
          </a:xfrm>
        </p:spPr>
        <p:txBody>
          <a:bodyPr/>
          <a:lstStyle/>
          <a:p>
            <a:pPr eaLnBrk="1" hangingPunct="1"/>
            <a:r>
              <a:rPr lang="en-US" altLang="en-US" dirty="0" smtClean="0">
                <a:solidFill>
                  <a:schemeClr val="bg1"/>
                </a:solidFill>
              </a:rPr>
              <a:t>Phases</a:t>
            </a:r>
            <a:endParaRPr lang="en-US" altLang="en-US" dirty="0" smtClean="0">
              <a:solidFill>
                <a:schemeClr val="bg1"/>
              </a:solidFill>
            </a:endParaRPr>
          </a:p>
        </p:txBody>
      </p:sp>
      <p:pic>
        <p:nvPicPr>
          <p:cNvPr id="60421" name="dephase.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2" name="Text Box 7"/>
          <p:cNvSpPr txBox="1">
            <a:spLocks noChangeArrowheads="1"/>
          </p:cNvSpPr>
          <p:nvPr/>
        </p:nvSpPr>
        <p:spPr bwMode="auto">
          <a:xfrm>
            <a:off x="827088" y="6596063"/>
            <a:ext cx="571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http://bl831.als.lbl.gov/~jamesh/movies/dephase.mpeg</a:t>
            </a:r>
          </a:p>
        </p:txBody>
      </p:sp>
    </p:spTree>
    <p:extLst>
      <p:ext uri="{BB962C8B-B14F-4D97-AF65-F5344CB8AC3E}">
        <p14:creationId xmlns:p14="http://schemas.microsoft.com/office/powerpoint/2010/main" val="716613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867" fill="hold"/>
                                        <p:tgtEl>
                                          <p:spTgt spid="604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0421"/>
                </p:tgtEl>
              </p:cMediaNode>
            </p:video>
            <p:seq concurrent="1" nextAc="seek">
              <p:cTn id="8" restart="whenNotActive" fill="hold" evtFilter="cancelBubble" nodeType="interactiveSeq">
                <p:stCondLst>
                  <p:cond evt="onClick" delay="0">
                    <p:tgtEl>
                      <p:spTgt spid="604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0421"/>
                                        </p:tgtEl>
                                      </p:cBhvr>
                                    </p:cmd>
                                  </p:childTnLst>
                                </p:cTn>
                              </p:par>
                            </p:childTnLst>
                          </p:cTn>
                        </p:par>
                      </p:childTnLst>
                    </p:cTn>
                  </p:par>
                </p:childTnLst>
              </p:cTn>
              <p:nextCondLst>
                <p:cond evt="onClick" delay="0">
                  <p:tgtEl>
                    <p:spTgt spid="60421"/>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783855791"/>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57357"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a:r>
                <a:rPr lang="en-US" sz="2000" b="1" dirty="0" smtClean="0">
                  <a:solidFill>
                    <a:prstClr val="black"/>
                  </a:solidFill>
                  <a:cs typeface="Arial" panose="020B0604020202020204" pitchFamily="34" charset="0"/>
                </a:rPr>
                <a:t>Current</a:t>
              </a:r>
            </a:p>
            <a:p>
              <a:pPr algn="ctr"/>
              <a:r>
                <a:rPr lang="en-US" sz="2000" b="1" dirty="0" smtClean="0">
                  <a:solidFill>
                    <a:prstClr val="black"/>
                  </a:solidFil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a:r>
                <a:rPr lang="en-US" sz="2400" b="1" dirty="0" smtClean="0">
                  <a:solidFill>
                    <a:prstClr val="black"/>
                  </a:solidFil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r>
              <a:rPr lang="en-US" sz="4400" dirty="0" smtClean="0">
                <a:solidFill>
                  <a:srgbClr val="000000"/>
                </a:solidFill>
                <a:cs typeface="Arial" panose="020B0604020202020204" pitchFamily="34" charset="0"/>
              </a:rPr>
              <a:t>Threshold of a revolution in phasing</a:t>
            </a:r>
            <a:endParaRPr lang="en-US" sz="4400" dirty="0">
              <a:solidFill>
                <a:srgbClr val="000000"/>
              </a:solidFill>
              <a:cs typeface="Arial" panose="020B0604020202020204" pitchFamily="34" charset="0"/>
            </a:endParaRPr>
          </a:p>
        </p:txBody>
      </p:sp>
    </p:spTree>
    <p:extLst>
      <p:ext uri="{BB962C8B-B14F-4D97-AF65-F5344CB8AC3E}">
        <p14:creationId xmlns:p14="http://schemas.microsoft.com/office/powerpoint/2010/main" val="2501447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cs typeface="Arial" panose="020B0604020202020204" pitchFamily="34" charset="0"/>
              </a:rPr>
              <a:t>Can you count to 1,000,000 ?</a:t>
            </a:r>
            <a:endParaRPr lang="en-US" sz="4800" dirty="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a:r>
                <a:rPr lang="en-US" sz="3600" dirty="0" err="1">
                  <a:solidFill>
                    <a:prstClr val="black"/>
                  </a:solidFill>
                  <a:latin typeface="Arial" panose="020B0604020202020204" pitchFamily="34" charset="0"/>
                  <a:cs typeface="Arial" panose="020B0604020202020204" pitchFamily="34" charset="0"/>
                </a:rPr>
                <a:t>sqrt</a:t>
              </a:r>
              <a:r>
                <a:rPr lang="en-US" sz="3600" dirty="0">
                  <a:solidFill>
                    <a:prstClr val="black"/>
                  </a:solidFill>
                  <a:latin typeface="Arial" panose="020B0604020202020204" pitchFamily="34" charset="0"/>
                  <a:cs typeface="Arial" panose="020B0604020202020204" pitchFamily="34" charset="0"/>
                </a:rPr>
                <a:t>(1,000,000)</a:t>
              </a:r>
            </a:p>
            <a:p>
              <a:pPr algn="ctr"/>
              <a:r>
                <a:rPr lang="en-US" sz="3600" dirty="0">
                  <a:solidFill>
                    <a:prstClr val="black"/>
                  </a:solidFill>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a:r>
                  <a:rPr lang="en-US" sz="3200" dirty="0" err="1" smtClean="0">
                    <a:solidFill>
                      <a:prstClr val="black"/>
                    </a:solidFill>
                    <a:latin typeface="Arial" panose="020B0604020202020204" pitchFamily="34" charset="0"/>
                    <a:cs typeface="Arial" panose="020B0604020202020204" pitchFamily="34" charset="0"/>
                  </a:rPr>
                  <a:t>sqrt</a:t>
                </a:r>
                <a:r>
                  <a:rPr lang="en-US" sz="3200" dirty="0" smtClean="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a:p>
                <a:pPr algn="ctr"/>
                <a:r>
                  <a:rPr lang="en-US" sz="3200" dirty="0" smtClean="0">
                    <a:solidFill>
                      <a:prstClr val="black"/>
                    </a:solidFill>
                    <a:latin typeface="Arial" panose="020B0604020202020204" pitchFamily="34" charset="0"/>
                    <a:cs typeface="Arial" panose="020B0604020202020204" pitchFamily="34" charset="0"/>
                  </a:rPr>
                  <a:t>1,000</a:t>
                </a:r>
                <a:endParaRPr lang="en-US" sz="3200" dirty="0">
                  <a:solidFill>
                    <a:prstClr val="black"/>
                  </a:solidFill>
                  <a:latin typeface="Arial" panose="020B0604020202020204" pitchFamily="34" charset="0"/>
                  <a:cs typeface="Arial" panose="020B0604020202020204" pitchFamily="34" charset="0"/>
                </a:endParaRP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&gt; 1000             is a waste!</a:t>
              </a:r>
              <a:endParaRPr lang="en-US" sz="3200" dirty="0">
                <a:solidFill>
                  <a:prstClr val="black"/>
                </a:solidFill>
                <a:latin typeface="Arial" panose="020B0604020202020204" pitchFamily="34" charset="0"/>
                <a:cs typeface="Arial" panose="020B0604020202020204" pitchFamily="34" charset="0"/>
              </a:endParaRP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a:r>
                  <a:rPr lang="en-US" sz="3200" dirty="0" smtClean="0">
                    <a:solidFill>
                      <a:prstClr val="black"/>
                    </a:solidFill>
                    <a:latin typeface="Arial" panose="020B0604020202020204" pitchFamily="34" charset="0"/>
                    <a:cs typeface="Arial" panose="020B0604020202020204" pitchFamily="34" charset="0"/>
                  </a:rPr>
                  <a:t>photon</a:t>
                </a:r>
                <a:endParaRPr lang="en-US" sz="3200" dirty="0">
                  <a:solidFill>
                    <a:prstClr val="black"/>
                  </a:solidFill>
                  <a:latin typeface="Arial" panose="020B0604020202020204" pitchFamily="34" charset="0"/>
                  <a:cs typeface="Arial" panose="020B0604020202020204" pitchFamily="34" charset="0"/>
                </a:endParaRPr>
              </a:p>
              <a:p>
                <a:pPr algn="ctr"/>
                <a:r>
                  <a:rPr lang="en-US" sz="3200" dirty="0" smtClean="0">
                    <a:solidFill>
                      <a:prstClr val="black"/>
                    </a:solidFill>
                    <a:latin typeface="Arial" panose="020B0604020202020204" pitchFamily="34" charset="0"/>
                    <a:cs typeface="Arial" panose="020B0604020202020204" pitchFamily="34" charset="0"/>
                  </a:rPr>
                  <a:t>spot</a:t>
                </a:r>
                <a:endParaRPr lang="en-US" sz="3200" dirty="0">
                  <a:solidFill>
                    <a:prstClr val="black"/>
                  </a:solidFill>
                  <a:latin typeface="Arial" panose="020B0604020202020204" pitchFamily="34" charset="0"/>
                  <a:cs typeface="Arial" panose="020B0604020202020204" pitchFamily="34" charset="0"/>
                </a:endParaRP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r>
              <a:rPr lang="en-US" sz="2800" b="1" dirty="0" smtClean="0">
                <a:solidFill>
                  <a:srgbClr val="006600"/>
                </a:solidFill>
                <a:latin typeface="Arial" panose="020B0604020202020204" pitchFamily="34" charset="0"/>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r>
              <a:rPr lang="en-US" sz="2800" b="1" dirty="0" smtClean="0">
                <a:solidFill>
                  <a:srgbClr val="C00000"/>
                </a:solidFill>
                <a:latin typeface="Arial" panose="020B0604020202020204" pitchFamily="34" charset="0"/>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ISa</a:t>
            </a:r>
            <a:r>
              <a:rPr lang="en-US" sz="3600" dirty="0" smtClean="0">
                <a:solidFill>
                  <a:srgbClr val="4F81BD">
                    <a:lumMod val="75000"/>
                  </a:srgbClr>
                </a:solidFill>
                <a:latin typeface="Arial" panose="020B0604020202020204" pitchFamily="34" charset="0"/>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R</a:t>
            </a:r>
            <a:r>
              <a:rPr lang="en-US" sz="3600" baseline="-25000" dirty="0" err="1" smtClean="0">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smtClean="0">
                <a:solidFill>
                  <a:srgbClr val="4F81BD">
                    <a:lumMod val="75000"/>
                  </a:srgbClr>
                </a:solidFill>
                <a:latin typeface="Arial" panose="020B0604020202020204" pitchFamily="34" charset="0"/>
                <a:cs typeface="Arial" panose="020B0604020202020204" pitchFamily="34" charset="0"/>
              </a:rPr>
              <a:t>≈ 0.1% ?</a:t>
            </a:r>
            <a:endParaRPr lang="en-US" sz="3600" dirty="0">
              <a:solidFill>
                <a:srgbClr val="4F81BD">
                  <a:lumMod val="75000"/>
                </a:srgbClr>
              </a:solidFill>
              <a:latin typeface="Arial" panose="020B0604020202020204" pitchFamily="34" charset="0"/>
              <a:cs typeface="Arial" panose="020B0604020202020204" pitchFamily="34" charset="0"/>
            </a:endParaRP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ISa</a:t>
              </a:r>
              <a:r>
                <a:rPr lang="en-US" sz="3600" dirty="0" smtClean="0">
                  <a:solidFill>
                    <a:srgbClr val="4F81BD">
                      <a:lumMod val="75000"/>
                    </a:srgbClr>
                  </a:solidFill>
                  <a:latin typeface="Arial" panose="020B0604020202020204" pitchFamily="34" charset="0"/>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r>
                <a:rPr lang="en-US" sz="3600" dirty="0" err="1" smtClean="0">
                  <a:solidFill>
                    <a:srgbClr val="4F81BD">
                      <a:lumMod val="75000"/>
                    </a:srgbClr>
                  </a:solidFill>
                  <a:latin typeface="Arial" panose="020B0604020202020204" pitchFamily="34" charset="0"/>
                  <a:cs typeface="Arial" panose="020B0604020202020204" pitchFamily="34" charset="0"/>
                </a:rPr>
                <a:t>R</a:t>
              </a:r>
              <a:r>
                <a:rPr lang="en-US" sz="3600" baseline="-25000" dirty="0" err="1" smtClean="0">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baseline="-25000" dirty="0" smtClean="0">
                  <a:solidFill>
                    <a:srgbClr val="4F81BD">
                      <a:lumMod val="75000"/>
                    </a:srgbClr>
                  </a:solidFill>
                  <a:latin typeface="Arial" panose="020B0604020202020204" pitchFamily="34" charset="0"/>
                  <a:cs typeface="Arial" panose="020B0604020202020204" pitchFamily="34" charset="0"/>
                </a:rPr>
                <a:t>=</a:t>
              </a:r>
              <a:r>
                <a:rPr lang="en-US" sz="3600" dirty="0" smtClean="0">
                  <a:solidFill>
                    <a:srgbClr val="4F81BD">
                      <a:lumMod val="75000"/>
                    </a:srgbClr>
                  </a:solidFill>
                  <a:latin typeface="Arial" panose="020B0604020202020204" pitchFamily="34" charset="0"/>
                  <a:cs typeface="Arial" panose="020B0604020202020204" pitchFamily="34" charset="0"/>
                </a:rPr>
                <a:t> ≈ 3%</a:t>
              </a:r>
              <a:endParaRPr lang="en-US" sz="3600" dirty="0">
                <a:solidFill>
                  <a:srgbClr val="4F81BD">
                    <a:lumMod val="75000"/>
                  </a:srgbClr>
                </a:solidFill>
                <a:latin typeface="Arial" panose="020B0604020202020204" pitchFamily="34" charset="0"/>
                <a:cs typeface="Arial" panose="020B0604020202020204" pitchFamily="34" charset="0"/>
              </a:endParaRP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92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l831.als.lbl.gov/~jamesh/calibration/adsc_b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11252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831.als.lbl.gov/~jamesh/calibration/adsc_bw_z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12520"/>
            <a:ext cx="30480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505200" y="1493520"/>
            <a:ext cx="2362200" cy="25908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1112520"/>
            <a:ext cx="2133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7666" y="237733"/>
            <a:ext cx="8792600" cy="584775"/>
          </a:xfrm>
          <a:prstGeom prst="rect">
            <a:avLst/>
          </a:prstGeom>
          <a:noFill/>
        </p:spPr>
        <p:txBody>
          <a:bodyPr wrap="none" rtlCol="0">
            <a:spAutoFit/>
          </a:bodyPr>
          <a:lstStyle/>
          <a:p>
            <a:r>
              <a:rPr lang="en-US" sz="3200" dirty="0" err="1" smtClean="0">
                <a:solidFill>
                  <a:srgbClr val="000000"/>
                </a:solidFill>
              </a:rPr>
              <a:t>Gd</a:t>
            </a:r>
            <a:r>
              <a:rPr lang="en-US" sz="3200" dirty="0" smtClean="0">
                <a:solidFill>
                  <a:srgbClr val="000000"/>
                </a:solidFill>
              </a:rPr>
              <a:t> edge-contrast map of ADSC Q315r detector</a:t>
            </a:r>
            <a:endParaRPr lang="en-US" sz="3200" dirty="0">
              <a:solidFill>
                <a:srgbClr val="000000"/>
              </a:solidFill>
            </a:endParaRPr>
          </a:p>
        </p:txBody>
      </p:sp>
      <p:grpSp>
        <p:nvGrpSpPr>
          <p:cNvPr id="9" name="Group 8"/>
          <p:cNvGrpSpPr/>
          <p:nvPr/>
        </p:nvGrpSpPr>
        <p:grpSpPr>
          <a:xfrm>
            <a:off x="6458857" y="4770510"/>
            <a:ext cx="1807759" cy="1477328"/>
            <a:chOff x="72556" y="3222925"/>
            <a:chExt cx="1807759" cy="1477328"/>
          </a:xfrm>
        </p:grpSpPr>
        <p:sp>
          <p:nvSpPr>
            <p:cNvPr id="10" name="Rectangle 9"/>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26446" y="3222925"/>
              <a:ext cx="1253869"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10%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10% low</a:t>
              </a:r>
            </a:p>
          </p:txBody>
        </p:sp>
        <p:cxnSp>
          <p:nvCxnSpPr>
            <p:cNvPr id="12" name="Straight Connector 11"/>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62670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42" presetClass="path" presetSubtype="0" fill="hold" nodeType="withEffect">
                                  <p:stCondLst>
                                    <p:cond delay="0"/>
                                  </p:stCondLst>
                                  <p:childTnLst>
                                    <p:animMotion origin="layout" path="M -0.41337 -0.18565 L 5.55556E-7 1.11111E-6 " pathEditMode="relative" rAng="0" ptsTypes="AA">
                                      <p:cBhvr>
                                        <p:cTn id="8" dur="2000" fill="hold"/>
                                        <p:tgtEl>
                                          <p:spTgt spid="2052"/>
                                        </p:tgtEl>
                                        <p:attrNameLst>
                                          <p:attrName>ppt_x</p:attrName>
                                          <p:attrName>ppt_y</p:attrName>
                                        </p:attrNameLst>
                                      </p:cBhvr>
                                      <p:rCtr x="20660" y="9282"/>
                                    </p:animMotion>
                                  </p:childTnLst>
                                </p:cTn>
                              </p:par>
                              <p:par>
                                <p:cTn id="9" presetID="53" presetClass="entr" presetSubtype="16"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2000" fill="hold"/>
                                        <p:tgtEl>
                                          <p:spTgt spid="2052"/>
                                        </p:tgtEl>
                                        <p:attrNameLst>
                                          <p:attrName>ppt_w</p:attrName>
                                        </p:attrNameLst>
                                      </p:cBhvr>
                                      <p:tavLst>
                                        <p:tav tm="0">
                                          <p:val>
                                            <p:fltVal val="0"/>
                                          </p:val>
                                        </p:tav>
                                        <p:tav tm="100000">
                                          <p:val>
                                            <p:strVal val="#ppt_w"/>
                                          </p:val>
                                        </p:tav>
                                      </p:tavLst>
                                    </p:anim>
                                    <p:anim calcmode="lin" valueType="num">
                                      <p:cBhvr>
                                        <p:cTn id="12" dur="2000" fill="hold"/>
                                        <p:tgtEl>
                                          <p:spTgt spid="2052"/>
                                        </p:tgtEl>
                                        <p:attrNameLst>
                                          <p:attrName>ppt_h</p:attrName>
                                        </p:attrNameLst>
                                      </p:cBhvr>
                                      <p:tavLst>
                                        <p:tav tm="0">
                                          <p:val>
                                            <p:fltVal val="0"/>
                                          </p:val>
                                        </p:tav>
                                        <p:tav tm="100000">
                                          <p:val>
                                            <p:strVal val="#ppt_h"/>
                                          </p:val>
                                        </p:tav>
                                      </p:tavLst>
                                    </p:anim>
                                    <p:animEffect transition="in" filter="fade">
                                      <p:cBhvr>
                                        <p:cTn id="13" dur="2000"/>
                                        <p:tgtEl>
                                          <p:spTgt spid="2052"/>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Bragg</a:t>
              </a:r>
            </a:p>
            <a:p>
              <a:pPr algn="ctr"/>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oxygen</a:t>
              </a:r>
            </a:p>
            <a:p>
              <a:pPr algn="r"/>
              <a:r>
                <a:rPr lang="en-US" b="1" dirty="0">
                  <a:solidFill>
                    <a:srgbClr val="000000"/>
                  </a:solidFill>
                  <a:effectLst>
                    <a:outerShdw blurRad="38100" dist="38100" dir="2700000" algn="tl">
                      <a:srgbClr val="000000">
                        <a:alpha val="43137"/>
                      </a:srgbClr>
                    </a:outerShdw>
                  </a:effectLst>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r>
                <a:rPr lang="en-US" b="1" dirty="0" smtClean="0">
                  <a:solidFill>
                    <a:srgbClr val="FFFFFF"/>
                  </a:solidFill>
                  <a:effectLst>
                    <a:outerShdw blurRad="38100" dist="38100" dir="2700000" algn="tl">
                      <a:srgbClr val="000000">
                        <a:alpha val="43137"/>
                      </a:srgbClr>
                    </a:outerShdw>
                  </a:effectLst>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a:lnSpc>
                  <a:spcPct val="150000"/>
                </a:lnSpc>
              </a:pPr>
              <a:r>
                <a:rPr lang="en-US" sz="2000" dirty="0" smtClean="0">
                  <a:solidFill>
                    <a:srgbClr val="000000"/>
                  </a:solidFill>
                </a:rPr>
                <a:t>1% high</a:t>
              </a:r>
            </a:p>
            <a:p>
              <a:pPr>
                <a:lnSpc>
                  <a:spcPct val="150000"/>
                </a:lnSpc>
              </a:pPr>
              <a:r>
                <a:rPr lang="en-US" sz="2000" dirty="0" smtClean="0">
                  <a:solidFill>
                    <a:srgbClr val="000000"/>
                  </a:solidFill>
                </a:rPr>
                <a:t>average</a:t>
              </a:r>
            </a:p>
            <a:p>
              <a:pPr>
                <a:lnSpc>
                  <a:spcPct val="150000"/>
                </a:lnSpc>
              </a:pPr>
              <a:r>
                <a:rPr lang="en-US" sz="2000" dirty="0" smtClean="0">
                  <a:solidFill>
                    <a:srgbClr val="000000"/>
                  </a:solidFil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r>
              <a:rPr lang="en-US" dirty="0">
                <a:solidFill>
                  <a:srgbClr val="000000"/>
                </a:solidFill>
              </a:rPr>
              <a:t>~3x10</a:t>
            </a:r>
            <a:r>
              <a:rPr lang="en-US" baseline="30000" dirty="0">
                <a:solidFill>
                  <a:srgbClr val="000000"/>
                </a:solidFill>
              </a:rPr>
              <a:t>5</a:t>
            </a:r>
            <a:r>
              <a:rPr lang="en-US" dirty="0">
                <a:solidFill>
                  <a:srgbClr val="000000"/>
                </a:solidFill>
              </a:rPr>
              <a:t> </a:t>
            </a:r>
            <a:r>
              <a:rPr lang="en-US" dirty="0" smtClean="0">
                <a:solidFill>
                  <a:srgbClr val="000000"/>
                </a:solidFill>
              </a:rPr>
              <a:t>photon/pixel</a:t>
            </a:r>
            <a:endParaRPr lang="en-US" dirty="0">
              <a:solidFill>
                <a:srgbClr val="000000"/>
              </a:solidFil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9576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447802" y="682604"/>
            <a:ext cx="6553202" cy="487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990602" y="606404"/>
            <a:ext cx="685800" cy="502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3.0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2.0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1.0</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r>
              <a:rPr lang="en-US" altLang="en-US" sz="1800" b="1" dirty="0">
                <a:solidFill>
                  <a:srgbClr val="00B050"/>
                </a:solidFill>
                <a:cs typeface="Arial" charset="0"/>
              </a:rPr>
              <a:t>0.5</a:t>
            </a: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a:p>
            <a:pPr eaLnBrk="1" fontAlgn="base" hangingPunct="1">
              <a:lnSpc>
                <a:spcPct val="73000"/>
              </a:lnSpc>
              <a:spcBef>
                <a:spcPct val="50000"/>
              </a:spcBef>
              <a:spcAft>
                <a:spcPct val="0"/>
              </a:spcAft>
              <a:buFontTx/>
              <a:buNone/>
            </a:pPr>
            <a:endParaRPr lang="en-US" altLang="en-US" sz="1800" b="1" dirty="0">
              <a:solidFill>
                <a:srgbClr val="00B050"/>
              </a:solidFill>
              <a:cs typeface="Arial" charset="0"/>
            </a:endParaRPr>
          </a:p>
        </p:txBody>
      </p:sp>
      <p:sp>
        <p:nvSpPr>
          <p:cNvPr id="35851" name="Text Box 7"/>
          <p:cNvSpPr txBox="1">
            <a:spLocks noChangeArrowheads="1"/>
          </p:cNvSpPr>
          <p:nvPr/>
        </p:nvSpPr>
        <p:spPr bwMode="auto">
          <a:xfrm rot="16200000">
            <a:off x="-1864988" y="2720330"/>
            <a:ext cx="48253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000" b="1" dirty="0" smtClean="0">
                <a:solidFill>
                  <a:srgbClr val="00B050"/>
                </a:solidFill>
                <a:cs typeface="Arial" charset="0"/>
              </a:rPr>
              <a:t>SHSSS</a:t>
            </a:r>
          </a:p>
          <a:p>
            <a:pPr algn="ctr" eaLnBrk="1" fontAlgn="base" hangingPunct="1">
              <a:spcBef>
                <a:spcPct val="0"/>
              </a:spcBef>
              <a:spcAft>
                <a:spcPct val="0"/>
              </a:spcAft>
              <a:buFontTx/>
              <a:buNone/>
            </a:pPr>
            <a:r>
              <a:rPr lang="en-US" altLang="en-US" sz="2000" b="1" dirty="0" smtClean="0">
                <a:solidFill>
                  <a:srgbClr val="00B050"/>
                </a:solidFill>
                <a:cs typeface="Arial" charset="0"/>
              </a:rPr>
              <a:t>Systematic component of </a:t>
            </a:r>
            <a:r>
              <a:rPr lang="en-US" altLang="en-US" sz="2000" b="1" dirty="0" err="1" smtClean="0">
                <a:solidFill>
                  <a:srgbClr val="00B050"/>
                </a:solidFill>
                <a:cs typeface="Arial" charset="0"/>
              </a:rPr>
              <a:t>R</a:t>
            </a:r>
            <a:r>
              <a:rPr lang="en-US" altLang="en-US" sz="2000" b="1" baseline="-25000" dirty="0" err="1" smtClean="0">
                <a:solidFill>
                  <a:srgbClr val="00B050"/>
                </a:solidFill>
                <a:cs typeface="Arial" charset="0"/>
              </a:rPr>
              <a:t>sseparate</a:t>
            </a:r>
            <a:r>
              <a:rPr lang="en-US" altLang="en-US" sz="2000" b="1" dirty="0" smtClean="0">
                <a:solidFill>
                  <a:srgbClr val="00B050"/>
                </a:solidFill>
                <a:cs typeface="Arial" charset="0"/>
              </a:rPr>
              <a:t> (%)</a:t>
            </a:r>
            <a:endParaRPr lang="en-US" altLang="en-US" sz="2000" b="1" dirty="0">
              <a:solidFill>
                <a:srgbClr val="00B050"/>
              </a:solidFill>
              <a:cs typeface="Arial" charset="0"/>
            </a:endParaRPr>
          </a:p>
        </p:txBody>
      </p:sp>
      <p:sp>
        <p:nvSpPr>
          <p:cNvPr id="35852" name="Text Box 8"/>
          <p:cNvSpPr txBox="1">
            <a:spLocks noChangeArrowheads="1"/>
          </p:cNvSpPr>
          <p:nvPr/>
        </p:nvSpPr>
        <p:spPr bwMode="auto">
          <a:xfrm>
            <a:off x="2643190" y="5781653"/>
            <a:ext cx="4494214"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400" b="1" dirty="0">
                <a:solidFill>
                  <a:srgbClr val="000000"/>
                </a:solidFill>
                <a:cs typeface="Arial" charset="0"/>
              </a:rPr>
              <a:t>distance between spots (mm)</a:t>
            </a:r>
          </a:p>
        </p:txBody>
      </p:sp>
      <p:sp>
        <p:nvSpPr>
          <p:cNvPr id="35853" name="Text Box 9"/>
          <p:cNvSpPr txBox="1">
            <a:spLocks noChangeArrowheads="1"/>
          </p:cNvSpPr>
          <p:nvPr/>
        </p:nvSpPr>
        <p:spPr bwMode="auto">
          <a:xfrm>
            <a:off x="1295402" y="5480028"/>
            <a:ext cx="682784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dirty="0">
                <a:solidFill>
                  <a:srgbClr val="000000"/>
                </a:solidFill>
                <a:cs typeface="Arial" charset="0"/>
              </a:rPr>
              <a:t>0.1                       </a:t>
            </a:r>
            <a:r>
              <a:rPr lang="en-US" altLang="en-US" sz="2000" b="1" dirty="0" smtClean="0">
                <a:solidFill>
                  <a:srgbClr val="000000"/>
                </a:solidFill>
                <a:cs typeface="Arial" charset="0"/>
              </a:rPr>
              <a:t>  </a:t>
            </a:r>
            <a:r>
              <a:rPr lang="en-US" altLang="en-US" sz="2000" b="1" dirty="0">
                <a:solidFill>
                  <a:srgbClr val="000000"/>
                </a:solidFill>
                <a:cs typeface="Arial" charset="0"/>
              </a:rPr>
              <a:t>1                          </a:t>
            </a:r>
            <a:r>
              <a:rPr lang="en-US" altLang="en-US" sz="2000" b="1" dirty="0" smtClean="0">
                <a:solidFill>
                  <a:srgbClr val="000000"/>
                </a:solidFill>
                <a:cs typeface="Arial" charset="0"/>
              </a:rPr>
              <a:t> </a:t>
            </a:r>
            <a:r>
              <a:rPr lang="en-US" altLang="en-US" sz="2000" b="1" dirty="0">
                <a:solidFill>
                  <a:srgbClr val="000000"/>
                </a:solidFill>
                <a:cs typeface="Arial" charset="0"/>
              </a:rPr>
              <a:t>10                 </a:t>
            </a:r>
            <a:r>
              <a:rPr lang="en-US" altLang="en-US" sz="2000" b="1" dirty="0" smtClean="0">
                <a:solidFill>
                  <a:srgbClr val="000000"/>
                </a:solidFill>
                <a:cs typeface="Arial" charset="0"/>
              </a:rPr>
              <a:t>       </a:t>
            </a:r>
            <a:r>
              <a:rPr lang="en-US" altLang="en-US" sz="2000" b="1" dirty="0">
                <a:solidFill>
                  <a:srgbClr val="000000"/>
                </a:solidFill>
                <a:cs typeface="Arial" charset="0"/>
              </a:rPr>
              <a:t>100</a:t>
            </a:r>
          </a:p>
        </p:txBody>
      </p:sp>
      <p:sp>
        <p:nvSpPr>
          <p:cNvPr id="35854" name="Rectangle 10"/>
          <p:cNvSpPr>
            <a:spLocks noChangeArrowheads="1"/>
          </p:cNvSpPr>
          <p:nvPr/>
        </p:nvSpPr>
        <p:spPr bwMode="auto">
          <a:xfrm>
            <a:off x="6477004" y="817541"/>
            <a:ext cx="1219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6" name="Text Box 12"/>
          <p:cNvSpPr txBox="1">
            <a:spLocks noChangeArrowheads="1"/>
          </p:cNvSpPr>
          <p:nvPr/>
        </p:nvSpPr>
        <p:spPr bwMode="auto">
          <a:xfrm rot="20476810">
            <a:off x="3567116" y="1538266"/>
            <a:ext cx="1582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smtClean="0">
                <a:solidFill>
                  <a:srgbClr val="000000"/>
                </a:solidFill>
                <a:cs typeface="Arial" charset="0"/>
              </a:rPr>
              <a:t>CCD detector</a:t>
            </a:r>
            <a:endParaRPr lang="en-US" altLang="en-US" sz="1800" dirty="0">
              <a:solidFill>
                <a:srgbClr val="000000"/>
              </a:solidFill>
              <a:cs typeface="Arial" charset="0"/>
            </a:endParaRPr>
          </a:p>
        </p:txBody>
      </p:sp>
      <p:sp>
        <p:nvSpPr>
          <p:cNvPr id="2878477" name="Text Box 13"/>
          <p:cNvSpPr txBox="1">
            <a:spLocks noChangeArrowheads="1"/>
          </p:cNvSpPr>
          <p:nvPr/>
        </p:nvSpPr>
        <p:spPr bwMode="auto">
          <a:xfrm>
            <a:off x="6361090" y="2385145"/>
            <a:ext cx="2670220" cy="138499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400" dirty="0">
                <a:solidFill>
                  <a:srgbClr val="000000"/>
                </a:solidFill>
                <a:cs typeface="Arial" charset="0"/>
              </a:rPr>
              <a:t>anomalous </a:t>
            </a:r>
            <a:r>
              <a:rPr lang="en-US" altLang="en-US" sz="2400" dirty="0" smtClean="0">
                <a:solidFill>
                  <a:srgbClr val="000000"/>
                </a:solidFill>
                <a:cs typeface="Arial" charset="0"/>
              </a:rPr>
              <a:t>mates are always</a:t>
            </a:r>
            <a:r>
              <a:rPr lang="en-US" altLang="en-US" sz="2400" dirty="0">
                <a:solidFill>
                  <a:srgbClr val="000000"/>
                </a:solidFill>
                <a:cs typeface="Arial" charset="0"/>
              </a:rPr>
              <a:t> </a:t>
            </a:r>
            <a:r>
              <a:rPr lang="en-US" altLang="en-US" sz="2400" dirty="0" smtClean="0">
                <a:solidFill>
                  <a:srgbClr val="000000"/>
                </a:solidFill>
                <a:cs typeface="Arial" charset="0"/>
              </a:rPr>
              <a:t>on </a:t>
            </a:r>
          </a:p>
          <a:p>
            <a:pPr algn="ctr" eaLnBrk="1" fontAlgn="base" hangingPunct="1">
              <a:spcBef>
                <a:spcPct val="50000"/>
              </a:spcBef>
              <a:spcAft>
                <a:spcPct val="0"/>
              </a:spcAft>
              <a:buFontTx/>
              <a:buNone/>
            </a:pPr>
            <a:r>
              <a:rPr lang="en-US" altLang="en-US" sz="2400" dirty="0" smtClean="0">
                <a:solidFill>
                  <a:srgbClr val="000000"/>
                </a:solidFill>
                <a:cs typeface="Arial" charset="0"/>
              </a:rPr>
              <a:t>different modules</a:t>
            </a:r>
          </a:p>
        </p:txBody>
      </p:sp>
      <p:sp>
        <p:nvSpPr>
          <p:cNvPr id="2" name="Freeform 1"/>
          <p:cNvSpPr/>
          <p:nvPr/>
        </p:nvSpPr>
        <p:spPr>
          <a:xfrm>
            <a:off x="1469690" y="1893866"/>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46313" y="576469"/>
                  <a:pt x="1272209" y="450574"/>
                </a:cubicBezTo>
                <a:cubicBezTo>
                  <a:pt x="1476136" y="599848"/>
                  <a:pt x="1271245" y="436334"/>
                  <a:pt x="1470992" y="596348"/>
                </a:cubicBezTo>
                <a:cubicBezTo>
                  <a:pt x="1647407" y="585348"/>
                  <a:pt x="1478413" y="587902"/>
                  <a:pt x="1643270" y="583096"/>
                </a:cubicBezTo>
                <a:cubicBezTo>
                  <a:pt x="1761034" y="392971"/>
                  <a:pt x="1648925" y="590318"/>
                  <a:pt x="1775792" y="397565"/>
                </a:cubicBezTo>
                <a:cubicBezTo>
                  <a:pt x="2122354" y="371910"/>
                  <a:pt x="1772770" y="399669"/>
                  <a:pt x="2120348" y="371061"/>
                </a:cubicBezTo>
                <a:cubicBezTo>
                  <a:pt x="2487676" y="580997"/>
                  <a:pt x="2121319" y="372669"/>
                  <a:pt x="2491409" y="569843"/>
                </a:cubicBezTo>
                <a:cubicBezTo>
                  <a:pt x="2886135" y="362519"/>
                  <a:pt x="2819147" y="385500"/>
                  <a:pt x="3114261" y="212035"/>
                </a:cubicBezTo>
                <a:cubicBezTo>
                  <a:pt x="3365363" y="2762"/>
                  <a:pt x="3313044" y="58530"/>
                  <a:pt x="3366053" y="0"/>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30580" y="1151966"/>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293791"/>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1466829"/>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grpSp>
        <p:nvGrpSpPr>
          <p:cNvPr id="6" name="Group 5"/>
          <p:cNvGrpSpPr/>
          <p:nvPr/>
        </p:nvGrpSpPr>
        <p:grpSpPr>
          <a:xfrm>
            <a:off x="6603368" y="4356079"/>
            <a:ext cx="941283" cy="775827"/>
            <a:chOff x="6603368" y="4970463"/>
            <a:chExt cx="941283" cy="775827"/>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SN113</a:t>
              </a:r>
            </a:p>
          </p:txBody>
        </p:sp>
      </p:grpSp>
      <p:grpSp>
        <p:nvGrpSpPr>
          <p:cNvPr id="21" name="Group 20"/>
          <p:cNvGrpSpPr/>
          <p:nvPr/>
        </p:nvGrpSpPr>
        <p:grpSpPr>
          <a:xfrm>
            <a:off x="5068636" y="4208940"/>
            <a:ext cx="941283" cy="775827"/>
            <a:chOff x="6603368" y="4970463"/>
            <a:chExt cx="941283" cy="775827"/>
          </a:xfrm>
        </p:grpSpPr>
        <p:cxnSp>
          <p:nvCxnSpPr>
            <p:cNvPr id="22" name="Straight Arrow Connector 21"/>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5"/>
            <p:cNvSpPr txBox="1">
              <a:spLocks noChangeArrowheads="1"/>
            </p:cNvSpPr>
            <p:nvPr/>
          </p:nvSpPr>
          <p:spPr bwMode="auto">
            <a:xfrm>
              <a:off x="6603368" y="5099959"/>
              <a:ext cx="9412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b="1" dirty="0" smtClean="0">
                  <a:solidFill>
                    <a:srgbClr val="000000"/>
                  </a:solidFill>
                  <a:cs typeface="Arial" charset="0"/>
                </a:rPr>
                <a:t>Pilatus</a:t>
              </a:r>
            </a:p>
            <a:p>
              <a:pPr algn="ctr" eaLnBrk="1" fontAlgn="base" hangingPunct="1">
                <a:spcBef>
                  <a:spcPct val="0"/>
                </a:spcBef>
                <a:spcAft>
                  <a:spcPct val="0"/>
                </a:spcAft>
                <a:buFontTx/>
                <a:buNone/>
              </a:pPr>
              <a:r>
                <a:rPr lang="en-US" altLang="en-US" sz="1800" b="1" dirty="0" smtClean="0">
                  <a:solidFill>
                    <a:srgbClr val="000000"/>
                  </a:solidFill>
                  <a:cs typeface="Arial" charset="0"/>
                </a:rPr>
                <a:t>SN001</a:t>
              </a:r>
            </a:p>
          </p:txBody>
        </p:sp>
      </p:grpSp>
      <p:sp>
        <p:nvSpPr>
          <p:cNvPr id="7" name="Oval 6"/>
          <p:cNvSpPr/>
          <p:nvPr/>
        </p:nvSpPr>
        <p:spPr>
          <a:xfrm>
            <a:off x="2412561" y="2532122"/>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2671641" y="22618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3043116" y="239523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2876429" y="2414288"/>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3171703" y="220950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3514603" y="21761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3876553" y="2380950"/>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4519491" y="2023763"/>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4762378" y="1809451"/>
            <a:ext cx="155448" cy="155448"/>
          </a:xfrm>
          <a:prstGeom prst="ellipse">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900237" y="511966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Rectangle 35"/>
          <p:cNvSpPr/>
          <p:nvPr/>
        </p:nvSpPr>
        <p:spPr>
          <a:xfrm>
            <a:off x="2900362" y="4795816"/>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3990974" y="4276703"/>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4981574" y="40147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6753224" y="1104878"/>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6602165" y="4167165"/>
            <a:ext cx="137160" cy="137160"/>
          </a:xfrm>
          <a:prstGeom prst="rect">
            <a:avLst/>
          </a:prstGeom>
          <a:solidFill>
            <a:srgbClr val="0070C0"/>
          </a:solidFill>
          <a:ln>
            <a:solidFill>
              <a:srgbClr val="43C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260444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994704361"/>
              </p:ext>
            </p:extLst>
          </p:nvPr>
        </p:nvGraphicFramePr>
        <p:xfrm>
          <a:off x="260350" y="214313"/>
          <a:ext cx="8680450" cy="6378575"/>
        </p:xfrm>
        <a:graphic>
          <a:graphicData uri="http://schemas.openxmlformats.org/presentationml/2006/ole">
            <mc:AlternateContent xmlns:mc="http://schemas.openxmlformats.org/markup-compatibility/2006">
              <mc:Choice xmlns:v="urn:schemas-microsoft-com:vml" Requires="v">
                <p:oleObj spid="_x0000_s8218" name="Chart" r:id="rId3" imgW="7115101" imgH="5229153" progId="MSGraph.Chart.8">
                  <p:embed followColorScheme="full"/>
                </p:oleObj>
              </mc:Choice>
              <mc:Fallback>
                <p:oleObj name="Chart" r:id="rId3" imgW="7115101" imgH="5229153" progId="MSGraph.Chart.8">
                  <p:embed followColorScheme="full"/>
                  <p:pic>
                    <p:nvPicPr>
                      <p:cNvPr id="0" name=""/>
                      <p:cNvPicPr>
                        <a:picLocks noChangeAspect="1" noChangeArrowheads="1"/>
                      </p:cNvPicPr>
                      <p:nvPr/>
                    </p:nvPicPr>
                    <p:blipFill>
                      <a:blip r:embed="rId4"/>
                      <a:srcRect/>
                      <a:stretch>
                        <a:fillRect/>
                      </a:stretch>
                    </p:blipFill>
                    <p:spPr bwMode="auto">
                      <a:xfrm>
                        <a:off x="260350" y="214313"/>
                        <a:ext cx="8680450" cy="637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895600" y="5867400"/>
            <a:ext cx="3518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srgbClr val="000000"/>
                </a:solidFill>
                <a:latin typeface="Arial" panose="020B0604020202020204" pitchFamily="34" charset="0"/>
              </a:rPr>
              <a:t>Photon Energy (eV)</a:t>
            </a:r>
            <a:endParaRPr lang="en-US" altLang="en-US" sz="2800" b="1" dirty="0">
              <a:solidFill>
                <a:srgbClr val="000000"/>
              </a:solidFill>
              <a:latin typeface="Arial" panose="020B0604020202020204" pitchFamily="34" charset="0"/>
            </a:endParaRPr>
          </a:p>
        </p:txBody>
      </p:sp>
      <p:sp>
        <p:nvSpPr>
          <p:cNvPr id="71685" name="Text Box 5"/>
          <p:cNvSpPr txBox="1">
            <a:spLocks noChangeArrowheads="1"/>
          </p:cNvSpPr>
          <p:nvPr/>
        </p:nvSpPr>
        <p:spPr bwMode="auto">
          <a:xfrm rot="-5400000">
            <a:off x="-1495778" y="3147444"/>
            <a:ext cx="3860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smtClean="0">
                <a:solidFill>
                  <a:srgbClr val="000000"/>
                </a:solidFill>
                <a:latin typeface="Arial" panose="020B0604020202020204" pitchFamily="34" charset="0"/>
              </a:rPr>
              <a:t>Anomalous f” (electrons)</a:t>
            </a:r>
            <a:endParaRPr lang="en-US" altLang="en-US" sz="2400" b="1" dirty="0">
              <a:solidFill>
                <a:srgbClr val="000000"/>
              </a:solidFill>
              <a:latin typeface="Arial" panose="020B0604020202020204" pitchFamily="34" charset="0"/>
            </a:endParaRPr>
          </a:p>
        </p:txBody>
      </p:sp>
      <p:sp>
        <p:nvSpPr>
          <p:cNvPr id="3" name="TextBox 2"/>
          <p:cNvSpPr txBox="1"/>
          <p:nvPr/>
        </p:nvSpPr>
        <p:spPr>
          <a:xfrm>
            <a:off x="2463800" y="76200"/>
            <a:ext cx="1963999" cy="400110"/>
          </a:xfrm>
          <a:prstGeom prst="rect">
            <a:avLst/>
          </a:prstGeom>
          <a:noFill/>
        </p:spPr>
        <p:txBody>
          <a:bodyPr wrap="none" rtlCol="0">
            <a:spAutoFit/>
          </a:bodyPr>
          <a:lstStyle/>
          <a:p>
            <a:r>
              <a:rPr lang="en-US" sz="2000" b="1" dirty="0">
                <a:solidFill>
                  <a:srgbClr val="000000"/>
                </a:solidFill>
                <a:cs typeface="Arial" panose="020B0604020202020204" pitchFamily="34" charset="0"/>
              </a:rPr>
              <a:t>2472.7   2473.5</a:t>
            </a:r>
          </a:p>
        </p:txBody>
      </p:sp>
      <p:cxnSp>
        <p:nvCxnSpPr>
          <p:cNvPr id="5" name="Straight Arrow Connector 4"/>
          <p:cNvCxnSpPr/>
          <p:nvPr/>
        </p:nvCxnSpPr>
        <p:spPr>
          <a:xfrm>
            <a:off x="3238500" y="469900"/>
            <a:ext cx="0" cy="3683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19500" y="444500"/>
            <a:ext cx="0" cy="13589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14600" y="6488668"/>
            <a:ext cx="6629400" cy="369332"/>
          </a:xfrm>
          <a:prstGeom prst="rect">
            <a:avLst/>
          </a:prstGeom>
        </p:spPr>
        <p:txBody>
          <a:bodyPr wrap="square">
            <a:spAutoFit/>
          </a:bodyPr>
          <a:lstStyle/>
          <a:p>
            <a:r>
              <a:rPr lang="en-US" dirty="0" err="1">
                <a:solidFill>
                  <a:srgbClr val="000000"/>
                </a:solidFill>
              </a:rPr>
              <a:t>Bohic</a:t>
            </a:r>
            <a:r>
              <a:rPr lang="en-US" dirty="0">
                <a:solidFill>
                  <a:srgbClr val="000000"/>
                </a:solidFill>
              </a:rPr>
              <a:t> et al. </a:t>
            </a:r>
            <a:r>
              <a:rPr lang="en-US" i="1" dirty="0">
                <a:solidFill>
                  <a:srgbClr val="000000"/>
                </a:solidFill>
              </a:rPr>
              <a:t>Anal. Chem. </a:t>
            </a:r>
            <a:r>
              <a:rPr lang="en-US" dirty="0">
                <a:solidFill>
                  <a:srgbClr val="000000"/>
                </a:solidFill>
              </a:rPr>
              <a:t>2008; </a:t>
            </a:r>
            <a:r>
              <a:rPr lang="en-US" b="1" dirty="0">
                <a:solidFill>
                  <a:srgbClr val="000000"/>
                </a:solidFill>
              </a:rPr>
              <a:t>80</a:t>
            </a:r>
            <a:r>
              <a:rPr lang="en-US" dirty="0">
                <a:solidFill>
                  <a:srgbClr val="000000"/>
                </a:solidFill>
              </a:rPr>
              <a:t>(24):9557. </a:t>
            </a:r>
            <a:r>
              <a:rPr lang="en-US" dirty="0" err="1">
                <a:solidFill>
                  <a:srgbClr val="000000"/>
                </a:solidFill>
              </a:rPr>
              <a:t>doi</a:t>
            </a:r>
            <a:r>
              <a:rPr lang="en-US" dirty="0">
                <a:solidFill>
                  <a:srgbClr val="000000"/>
                </a:solidFill>
              </a:rPr>
              <a:t>: 10.1021/ac801817k</a:t>
            </a:r>
          </a:p>
        </p:txBody>
      </p:sp>
    </p:spTree>
    <p:extLst>
      <p:ext uri="{BB962C8B-B14F-4D97-AF65-F5344CB8AC3E}">
        <p14:creationId xmlns:p14="http://schemas.microsoft.com/office/powerpoint/2010/main" val="287013149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714" y="2400175"/>
            <a:ext cx="4620081" cy="1363385"/>
            <a:chOff x="-217714" y="2400175"/>
            <a:chExt cx="4620081" cy="1363385"/>
          </a:xfrm>
        </p:grpSpPr>
        <p:sp>
          <p:nvSpPr>
            <p:cNvPr id="13" name="Rectangle 12"/>
            <p:cNvSpPr/>
            <p:nvPr/>
          </p:nvSpPr>
          <p:spPr>
            <a:xfrm>
              <a:off x="-217714" y="2663926"/>
              <a:ext cx="4424818" cy="7858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4" name="Explosion 2 13"/>
            <p:cNvSpPr/>
            <p:nvPr/>
          </p:nvSpPr>
          <p:spPr>
            <a:xfrm>
              <a:off x="3676877" y="2400175"/>
              <a:ext cx="725490" cy="1363385"/>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sp>
        <p:nvSpPr>
          <p:cNvPr id="2" name="Title 1"/>
          <p:cNvSpPr>
            <a:spLocks noGrp="1"/>
          </p:cNvSpPr>
          <p:nvPr>
            <p:ph type="title"/>
          </p:nvPr>
        </p:nvSpPr>
        <p:spPr/>
        <p:txBody>
          <a:bodyPr/>
          <a:lstStyle/>
          <a:p>
            <a:r>
              <a:rPr lang="en-US" dirty="0" smtClean="0"/>
              <a:t>S-MAD Sample size Dilemma</a:t>
            </a:r>
            <a:endParaRPr lang="en-US" dirty="0"/>
          </a:p>
        </p:txBody>
      </p:sp>
      <p:grpSp>
        <p:nvGrpSpPr>
          <p:cNvPr id="28" name="Group 27"/>
          <p:cNvGrpSpPr/>
          <p:nvPr/>
        </p:nvGrpSpPr>
        <p:grpSpPr>
          <a:xfrm>
            <a:off x="3967654" y="2422576"/>
            <a:ext cx="1344350" cy="1406525"/>
            <a:chOff x="3967654" y="2422576"/>
            <a:chExt cx="1344350" cy="1406525"/>
          </a:xfrm>
        </p:grpSpPr>
        <p:sp>
          <p:nvSpPr>
            <p:cNvPr id="4" name="Freeform 3"/>
            <p:cNvSpPr>
              <a:spLocks/>
            </p:cNvSpPr>
            <p:nvPr/>
          </p:nvSpPr>
          <p:spPr bwMode="auto">
            <a:xfrm>
              <a:off x="3967654" y="24305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6" name="Line 7"/>
            <p:cNvSpPr>
              <a:spLocks noChangeShapeType="1"/>
            </p:cNvSpPr>
            <p:nvPr/>
          </p:nvSpPr>
          <p:spPr bwMode="auto">
            <a:xfrm flipV="1">
              <a:off x="4092804" y="26718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7" name="Line 8"/>
            <p:cNvSpPr>
              <a:spLocks noChangeShapeType="1"/>
            </p:cNvSpPr>
            <p:nvPr/>
          </p:nvSpPr>
          <p:spPr bwMode="auto">
            <a:xfrm flipV="1">
              <a:off x="4802417" y="27289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 name="Line 9"/>
            <p:cNvSpPr>
              <a:spLocks noChangeShapeType="1"/>
            </p:cNvSpPr>
            <p:nvPr/>
          </p:nvSpPr>
          <p:spPr bwMode="auto">
            <a:xfrm flipV="1">
              <a:off x="5121504" y="26892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 name="Freeform 10"/>
            <p:cNvSpPr>
              <a:spLocks/>
            </p:cNvSpPr>
            <p:nvPr/>
          </p:nvSpPr>
          <p:spPr bwMode="auto">
            <a:xfrm>
              <a:off x="4207104" y="25845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0" name="Freeform 11"/>
            <p:cNvSpPr>
              <a:spLocks/>
            </p:cNvSpPr>
            <p:nvPr/>
          </p:nvSpPr>
          <p:spPr bwMode="auto">
            <a:xfrm>
              <a:off x="4400779" y="26114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1" name="Freeform 12"/>
            <p:cNvSpPr>
              <a:spLocks/>
            </p:cNvSpPr>
            <p:nvPr/>
          </p:nvSpPr>
          <p:spPr bwMode="auto">
            <a:xfrm>
              <a:off x="5023079" y="26178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2" name="Freeform 13"/>
            <p:cNvSpPr>
              <a:spLocks/>
            </p:cNvSpPr>
            <p:nvPr/>
          </p:nvSpPr>
          <p:spPr bwMode="auto">
            <a:xfrm>
              <a:off x="4200754" y="24225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15" name="Rectangle 14"/>
          <p:cNvSpPr/>
          <p:nvPr/>
        </p:nvSpPr>
        <p:spPr>
          <a:xfrm>
            <a:off x="-174544" y="5311119"/>
            <a:ext cx="9710057" cy="217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24" name="Group 23"/>
          <p:cNvGrpSpPr/>
          <p:nvPr/>
        </p:nvGrpSpPr>
        <p:grpSpPr>
          <a:xfrm>
            <a:off x="4410534" y="5287748"/>
            <a:ext cx="282313" cy="280988"/>
            <a:chOff x="4120054" y="2574976"/>
            <a:chExt cx="1344350" cy="1406525"/>
          </a:xfrm>
        </p:grpSpPr>
        <p:sp>
          <p:nvSpPr>
            <p:cNvPr id="16" name="Freeform 15"/>
            <p:cNvSpPr>
              <a:spLocks/>
            </p:cNvSpPr>
            <p:nvPr/>
          </p:nvSpPr>
          <p:spPr bwMode="auto">
            <a:xfrm>
              <a:off x="4120054" y="25829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7" name="Line 7"/>
            <p:cNvSpPr>
              <a:spLocks noChangeShapeType="1"/>
            </p:cNvSpPr>
            <p:nvPr/>
          </p:nvSpPr>
          <p:spPr bwMode="auto">
            <a:xfrm flipV="1">
              <a:off x="4245204" y="28242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8" name="Line 8"/>
            <p:cNvSpPr>
              <a:spLocks noChangeShapeType="1"/>
            </p:cNvSpPr>
            <p:nvPr/>
          </p:nvSpPr>
          <p:spPr bwMode="auto">
            <a:xfrm flipV="1">
              <a:off x="4954817" y="28813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9" name="Line 9"/>
            <p:cNvSpPr>
              <a:spLocks noChangeShapeType="1"/>
            </p:cNvSpPr>
            <p:nvPr/>
          </p:nvSpPr>
          <p:spPr bwMode="auto">
            <a:xfrm flipV="1">
              <a:off x="5273904" y="28416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0" name="Freeform 10"/>
            <p:cNvSpPr>
              <a:spLocks/>
            </p:cNvSpPr>
            <p:nvPr/>
          </p:nvSpPr>
          <p:spPr bwMode="auto">
            <a:xfrm>
              <a:off x="4359504" y="27369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1" name="Freeform 11"/>
            <p:cNvSpPr>
              <a:spLocks/>
            </p:cNvSpPr>
            <p:nvPr/>
          </p:nvSpPr>
          <p:spPr bwMode="auto">
            <a:xfrm>
              <a:off x="4553179" y="27638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2" name="Freeform 12"/>
            <p:cNvSpPr>
              <a:spLocks/>
            </p:cNvSpPr>
            <p:nvPr/>
          </p:nvSpPr>
          <p:spPr bwMode="auto">
            <a:xfrm>
              <a:off x="5175479" y="27702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3" name="Freeform 13"/>
            <p:cNvSpPr>
              <a:spLocks/>
            </p:cNvSpPr>
            <p:nvPr/>
          </p:nvSpPr>
          <p:spPr bwMode="auto">
            <a:xfrm>
              <a:off x="4353154" y="25749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5" name="Freeform 24"/>
          <p:cNvSpPr/>
          <p:nvPr/>
        </p:nvSpPr>
        <p:spPr>
          <a:xfrm>
            <a:off x="4532594" y="4729318"/>
            <a:ext cx="795114" cy="554793"/>
          </a:xfrm>
          <a:custGeom>
            <a:avLst/>
            <a:gdLst>
              <a:gd name="connsiteX0" fmla="*/ 0 w 795114"/>
              <a:gd name="connsiteY0" fmla="*/ 554793 h 554793"/>
              <a:gd name="connsiteX1" fmla="*/ 254833 w 795114"/>
              <a:gd name="connsiteY1" fmla="*/ 464852 h 554793"/>
              <a:gd name="connsiteX2" fmla="*/ 269823 w 795114"/>
              <a:gd name="connsiteY2" fmla="*/ 210019 h 554793"/>
              <a:gd name="connsiteX3" fmla="*/ 434715 w 795114"/>
              <a:gd name="connsiteY3" fmla="*/ 165048 h 554793"/>
              <a:gd name="connsiteX4" fmla="*/ 539646 w 795114"/>
              <a:gd name="connsiteY4" fmla="*/ 75108 h 554793"/>
              <a:gd name="connsiteX5" fmla="*/ 389744 w 795114"/>
              <a:gd name="connsiteY5" fmla="*/ 157 h 554793"/>
              <a:gd name="connsiteX6" fmla="*/ 209862 w 795114"/>
              <a:gd name="connsiteY6" fmla="*/ 60117 h 554793"/>
              <a:gd name="connsiteX7" fmla="*/ 389744 w 795114"/>
              <a:gd name="connsiteY7" fmla="*/ 210019 h 554793"/>
              <a:gd name="connsiteX8" fmla="*/ 674558 w 795114"/>
              <a:gd name="connsiteY8" fmla="*/ 30137 h 554793"/>
              <a:gd name="connsiteX9" fmla="*/ 794479 w 795114"/>
              <a:gd name="connsiteY9" fmla="*/ 165048 h 554793"/>
              <a:gd name="connsiteX10" fmla="*/ 629587 w 795114"/>
              <a:gd name="connsiteY10" fmla="*/ 329940 h 5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114" h="554793">
                <a:moveTo>
                  <a:pt x="0" y="554793"/>
                </a:moveTo>
                <a:cubicBezTo>
                  <a:pt x="104931" y="538553"/>
                  <a:pt x="209863" y="522314"/>
                  <a:pt x="254833" y="464852"/>
                </a:cubicBezTo>
                <a:cubicBezTo>
                  <a:pt x="299803" y="407390"/>
                  <a:pt x="239843" y="259986"/>
                  <a:pt x="269823" y="210019"/>
                </a:cubicBezTo>
                <a:cubicBezTo>
                  <a:pt x="299803" y="160052"/>
                  <a:pt x="389745" y="187533"/>
                  <a:pt x="434715" y="165048"/>
                </a:cubicBezTo>
                <a:cubicBezTo>
                  <a:pt x="479685" y="142563"/>
                  <a:pt x="547141" y="102590"/>
                  <a:pt x="539646" y="75108"/>
                </a:cubicBezTo>
                <a:cubicBezTo>
                  <a:pt x="532151" y="47626"/>
                  <a:pt x="444708" y="2655"/>
                  <a:pt x="389744" y="157"/>
                </a:cubicBezTo>
                <a:cubicBezTo>
                  <a:pt x="334780" y="-2342"/>
                  <a:pt x="209862" y="25140"/>
                  <a:pt x="209862" y="60117"/>
                </a:cubicBezTo>
                <a:cubicBezTo>
                  <a:pt x="209862" y="95094"/>
                  <a:pt x="312295" y="215016"/>
                  <a:pt x="389744" y="210019"/>
                </a:cubicBezTo>
                <a:cubicBezTo>
                  <a:pt x="467193" y="205022"/>
                  <a:pt x="607102" y="37632"/>
                  <a:pt x="674558" y="30137"/>
                </a:cubicBezTo>
                <a:cubicBezTo>
                  <a:pt x="742014" y="22642"/>
                  <a:pt x="801974" y="115081"/>
                  <a:pt x="794479" y="165048"/>
                </a:cubicBezTo>
                <a:cubicBezTo>
                  <a:pt x="786984" y="215015"/>
                  <a:pt x="708285" y="272477"/>
                  <a:pt x="629587" y="329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26" name="Freeform 25"/>
          <p:cNvSpPr/>
          <p:nvPr/>
        </p:nvSpPr>
        <p:spPr>
          <a:xfrm>
            <a:off x="4616970" y="4570215"/>
            <a:ext cx="884420" cy="631372"/>
          </a:xfrm>
          <a:custGeom>
            <a:avLst/>
            <a:gdLst>
              <a:gd name="connsiteX0" fmla="*/ 0 w 884420"/>
              <a:gd name="connsiteY0" fmla="*/ 631372 h 631372"/>
              <a:gd name="connsiteX1" fmla="*/ 59961 w 884420"/>
              <a:gd name="connsiteY1" fmla="*/ 526441 h 631372"/>
              <a:gd name="connsiteX2" fmla="*/ 359764 w 884420"/>
              <a:gd name="connsiteY2" fmla="*/ 541431 h 631372"/>
              <a:gd name="connsiteX3" fmla="*/ 449705 w 884420"/>
              <a:gd name="connsiteY3" fmla="*/ 451490 h 631372"/>
              <a:gd name="connsiteX4" fmla="*/ 299804 w 884420"/>
              <a:gd name="connsiteY4" fmla="*/ 181667 h 631372"/>
              <a:gd name="connsiteX5" fmla="*/ 389745 w 884420"/>
              <a:gd name="connsiteY5" fmla="*/ 1785 h 631372"/>
              <a:gd name="connsiteX6" fmla="*/ 569627 w 884420"/>
              <a:gd name="connsiteY6" fmla="*/ 106716 h 631372"/>
              <a:gd name="connsiteX7" fmla="*/ 509666 w 884420"/>
              <a:gd name="connsiteY7" fmla="*/ 376539 h 631372"/>
              <a:gd name="connsiteX8" fmla="*/ 884420 w 884420"/>
              <a:gd name="connsiteY8" fmla="*/ 421510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631372">
                <a:moveTo>
                  <a:pt x="0" y="631372"/>
                </a:moveTo>
                <a:cubicBezTo>
                  <a:pt x="0" y="586401"/>
                  <a:pt x="0" y="541431"/>
                  <a:pt x="59961" y="526441"/>
                </a:cubicBezTo>
                <a:cubicBezTo>
                  <a:pt x="119922" y="511451"/>
                  <a:pt x="294807" y="553923"/>
                  <a:pt x="359764" y="541431"/>
                </a:cubicBezTo>
                <a:cubicBezTo>
                  <a:pt x="424721" y="528939"/>
                  <a:pt x="459698" y="511451"/>
                  <a:pt x="449705" y="451490"/>
                </a:cubicBezTo>
                <a:cubicBezTo>
                  <a:pt x="439712" y="391529"/>
                  <a:pt x="309797" y="256618"/>
                  <a:pt x="299804" y="181667"/>
                </a:cubicBezTo>
                <a:cubicBezTo>
                  <a:pt x="289811" y="106716"/>
                  <a:pt x="344775" y="14277"/>
                  <a:pt x="389745" y="1785"/>
                </a:cubicBezTo>
                <a:cubicBezTo>
                  <a:pt x="434716" y="-10707"/>
                  <a:pt x="549640" y="44257"/>
                  <a:pt x="569627" y="106716"/>
                </a:cubicBezTo>
                <a:cubicBezTo>
                  <a:pt x="589614" y="169175"/>
                  <a:pt x="457201" y="324073"/>
                  <a:pt x="509666" y="376539"/>
                </a:cubicBezTo>
                <a:cubicBezTo>
                  <a:pt x="562131" y="429005"/>
                  <a:pt x="723275" y="425257"/>
                  <a:pt x="884420" y="421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326104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5" name="Title 4"/>
          <p:cNvSpPr>
            <a:spLocks noGrp="1"/>
          </p:cNvSpPr>
          <p:nvPr>
            <p:ph type="ctrTitle"/>
          </p:nvPr>
        </p:nvSpPr>
        <p:spPr>
          <a:xfrm>
            <a:off x="0" y="9379"/>
            <a:ext cx="9144000" cy="905022"/>
          </a:xfrm>
        </p:spPr>
        <p:txBody>
          <a:bodyPr/>
          <a:lstStyle/>
          <a:p>
            <a:r>
              <a:rPr lang="en-US" dirty="0" smtClean="0"/>
              <a:t>Small</a:t>
            </a:r>
            <a:r>
              <a:rPr lang="en-US" dirty="0" smtClean="0"/>
              <a:t>, soft</a:t>
            </a:r>
            <a:r>
              <a:rPr lang="en-US" baseline="0" dirty="0" smtClean="0"/>
              <a:t> beams</a:t>
            </a:r>
            <a:endParaRPr lang="en-US" dirty="0"/>
          </a:p>
        </p:txBody>
      </p:sp>
    </p:spTree>
    <p:extLst>
      <p:ext uri="{BB962C8B-B14F-4D97-AF65-F5344CB8AC3E}">
        <p14:creationId xmlns:p14="http://schemas.microsoft.com/office/powerpoint/2010/main" val="147474614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136" name="Title 4"/>
          <p:cNvSpPr>
            <a:spLocks noGrp="1"/>
          </p:cNvSpPr>
          <p:nvPr>
            <p:ph type="ctrTitle"/>
          </p:nvPr>
        </p:nvSpPr>
        <p:spPr>
          <a:xfrm>
            <a:off x="0" y="9379"/>
            <a:ext cx="9144000" cy="905022"/>
          </a:xfrm>
        </p:spPr>
        <p:txBody>
          <a:bodyPr/>
          <a:lstStyle/>
          <a:p>
            <a:r>
              <a:rPr lang="en-US" dirty="0" smtClean="0"/>
              <a:t>Small</a:t>
            </a:r>
            <a:r>
              <a:rPr lang="en-US" dirty="0" smtClean="0"/>
              <a:t>, soft</a:t>
            </a:r>
            <a:r>
              <a:rPr lang="en-US" baseline="0" dirty="0" smtClean="0"/>
              <a:t> beams</a:t>
            </a:r>
            <a:endParaRPr lang="en-US" dirty="0"/>
          </a:p>
        </p:txBody>
      </p:sp>
    </p:spTree>
    <p:extLst>
      <p:ext uri="{BB962C8B-B14F-4D97-AF65-F5344CB8AC3E}">
        <p14:creationId xmlns:p14="http://schemas.microsoft.com/office/powerpoint/2010/main" val="3031933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solidFill>
                  <a:srgbClr val="000000"/>
                </a:solidFill>
              </a:rPr>
              <a:t>oil ?</a:t>
            </a:r>
          </a:p>
        </p:txBody>
      </p:sp>
      <p:sp>
        <p:nvSpPr>
          <p:cNvPr id="138" name="Title 4"/>
          <p:cNvSpPr>
            <a:spLocks noGrp="1"/>
          </p:cNvSpPr>
          <p:nvPr>
            <p:ph type="ctrTitle"/>
          </p:nvPr>
        </p:nvSpPr>
        <p:spPr>
          <a:xfrm>
            <a:off x="0" y="9379"/>
            <a:ext cx="9144000" cy="905022"/>
          </a:xfrm>
        </p:spPr>
        <p:txBody>
          <a:bodyPr/>
          <a:lstStyle/>
          <a:p>
            <a:r>
              <a:rPr lang="en-US" dirty="0" smtClean="0"/>
              <a:t>Small</a:t>
            </a:r>
            <a:r>
              <a:rPr lang="en-US" dirty="0" smtClean="0"/>
              <a:t>, soft</a:t>
            </a:r>
            <a:r>
              <a:rPr lang="en-US" baseline="0" dirty="0" smtClean="0"/>
              <a:t> beams</a:t>
            </a:r>
            <a:endParaRPr lang="en-US" dirty="0"/>
          </a:p>
        </p:txBody>
      </p:sp>
    </p:spTree>
    <p:extLst>
      <p:ext uri="{BB962C8B-B14F-4D97-AF65-F5344CB8AC3E}">
        <p14:creationId xmlns:p14="http://schemas.microsoft.com/office/powerpoint/2010/main" val="371806763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5400" dirty="0" smtClean="0"/>
              <a:t>Structural Biologists Want:</a:t>
            </a:r>
            <a:endParaRPr lang="en-US" altLang="en-US" sz="5400" dirty="0" smtClean="0"/>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endParaRPr lang="en-US" altLang="en-US" sz="3600" dirty="0" smtClean="0">
              <a:solidFill>
                <a:srgbClr val="EA0000"/>
              </a:solidFill>
            </a:endParaRPr>
          </a:p>
          <a:p>
            <a:pPr lvl="1" eaLnBrk="1" hangingPunct="1">
              <a:buFontTx/>
              <a:buNone/>
            </a:pPr>
            <a:endParaRPr lang="en-US" altLang="en-US" sz="3200" dirty="0" smtClean="0">
              <a:solidFill>
                <a:srgbClr val="008000"/>
              </a:solidFill>
            </a:endParaRPr>
          </a:p>
          <a:p>
            <a:pPr eaLnBrk="1" hangingPunct="1"/>
            <a:r>
              <a:rPr lang="en-US" altLang="en-US" sz="4000" dirty="0" smtClean="0"/>
              <a:t>Phases</a:t>
            </a:r>
            <a:endParaRPr lang="en-US" altLang="en-US" sz="4000" dirty="0" smtClean="0"/>
          </a:p>
          <a:p>
            <a:pPr lvl="1" eaLnBrk="1" hangingPunct="1">
              <a:buFontTx/>
              <a:buNone/>
            </a:pPr>
            <a:r>
              <a:rPr lang="en-US" altLang="en-US" sz="3600" dirty="0" smtClean="0">
                <a:solidFill>
                  <a:srgbClr val="EA0000"/>
                </a:solidFill>
              </a:rPr>
              <a:t>problem: fractional </a:t>
            </a:r>
            <a:r>
              <a:rPr lang="en-US" altLang="en-US" sz="3600" dirty="0" smtClean="0">
                <a:solidFill>
                  <a:srgbClr val="EA0000"/>
                </a:solidFill>
              </a:rPr>
              <a:t>errors</a:t>
            </a:r>
          </a:p>
        </p:txBody>
      </p:sp>
    </p:spTree>
    <p:extLst>
      <p:ext uri="{BB962C8B-B14F-4D97-AF65-F5344CB8AC3E}">
        <p14:creationId xmlns:p14="http://schemas.microsoft.com/office/powerpoint/2010/main" val="168165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00"/>
                </a:solidFill>
              </a:rPr>
              <a:t>Diamond</a:t>
            </a:r>
          </a:p>
          <a:p>
            <a:pPr algn="ctr"/>
            <a:r>
              <a:rPr lang="en-US" sz="2800" dirty="0">
                <a:solidFill>
                  <a:srgbClr val="000000"/>
                </a:solidFill>
              </a:rPr>
              <a:t>($100, reusable)</a:t>
            </a: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solidFill>
                  <a:srgbClr val="000000"/>
                </a:solidFill>
              </a:rPr>
              <a:t>oil ?</a:t>
            </a:r>
          </a:p>
        </p:txBody>
      </p:sp>
      <p:sp>
        <p:nvSpPr>
          <p:cNvPr id="138" name="Title 4"/>
          <p:cNvSpPr>
            <a:spLocks noGrp="1"/>
          </p:cNvSpPr>
          <p:nvPr>
            <p:ph type="ctrTitle"/>
          </p:nvPr>
        </p:nvSpPr>
        <p:spPr>
          <a:xfrm>
            <a:off x="0" y="9379"/>
            <a:ext cx="9144000" cy="905022"/>
          </a:xfrm>
        </p:spPr>
        <p:txBody>
          <a:bodyPr/>
          <a:lstStyle/>
          <a:p>
            <a:r>
              <a:rPr lang="en-US" dirty="0" smtClean="0"/>
              <a:t>Small</a:t>
            </a:r>
            <a:r>
              <a:rPr lang="en-US" dirty="0" smtClean="0"/>
              <a:t>, soft</a:t>
            </a:r>
            <a:r>
              <a:rPr lang="en-US" baseline="0" dirty="0" smtClean="0"/>
              <a:t> beams</a:t>
            </a:r>
            <a:endParaRPr lang="en-US" dirty="0"/>
          </a:p>
        </p:txBody>
      </p:sp>
    </p:spTree>
    <p:extLst>
      <p:ext uri="{BB962C8B-B14F-4D97-AF65-F5344CB8AC3E}">
        <p14:creationId xmlns:p14="http://schemas.microsoft.com/office/powerpoint/2010/main" val="269931463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solidFill>
                    <a:srgbClr val="000000"/>
                  </a:solidFill>
                </a:rPr>
                <a:t>oil ?</a:t>
              </a:r>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000000"/>
                </a:solidFill>
              </a:endParaRPr>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solidFill>
                  <a:srgbClr val="000000"/>
                </a:solidFill>
                <a:cs typeface="Arial" charset="0"/>
              </a:rPr>
              <a:t>λ</a:t>
            </a:r>
            <a:r>
              <a:rPr lang="en-US" altLang="en-US" sz="3600" dirty="0">
                <a:solidFill>
                  <a:srgbClr val="000000"/>
                </a:solidFill>
                <a:cs typeface="Arial" charset="0"/>
              </a:rPr>
              <a:t>=2d sin</a:t>
            </a:r>
            <a:r>
              <a:rPr lang="el-GR" altLang="en-US" sz="3600" dirty="0">
                <a:solidFill>
                  <a:srgbClr val="000000"/>
                </a:solidFill>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solidFill>
                  <a:srgbClr val="000000"/>
                </a:solidFill>
                <a:cs typeface="Arial" charset="0"/>
              </a:rPr>
              <a:t>2.5 Å data </a:t>
            </a:r>
          </a:p>
          <a:p>
            <a:pPr eaLnBrk="1" hangingPunct="1"/>
            <a:r>
              <a:rPr lang="en-US" altLang="en-US" sz="3600" dirty="0">
                <a:solidFill>
                  <a:srgbClr val="000000"/>
                </a:solidFill>
                <a:cs typeface="Arial"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rPr>
              <a:t>Only</a:t>
            </a:r>
            <a:r>
              <a:rPr lang="en-US" altLang="en-US" dirty="0" smtClean="0">
                <a:solidFill>
                  <a:srgbClr val="000000"/>
                </a:solidFill>
              </a:rPr>
              <a:t> analytic absorption correction:</a:t>
            </a:r>
          </a:p>
          <a:p>
            <a:pPr eaLnBrk="1" hangingPunct="1"/>
            <a:r>
              <a:rPr lang="en-US" altLang="en-US" dirty="0" smtClean="0">
                <a:solidFill>
                  <a:srgbClr val="000000"/>
                </a:solidFill>
              </a:rPr>
              <a:t>International </a:t>
            </a:r>
            <a:r>
              <a:rPr lang="en-US" altLang="en-US" dirty="0">
                <a:solidFill>
                  <a:srgbClr val="000000"/>
                </a:solidFill>
              </a:rPr>
              <a:t>Tables for Crystallography, Vol. C, 2nd ed., chapter 6.3</a:t>
            </a:r>
          </a:p>
        </p:txBody>
      </p:sp>
      <p:sp>
        <p:nvSpPr>
          <p:cNvPr id="149" name="Title 4"/>
          <p:cNvSpPr>
            <a:spLocks noGrp="1"/>
          </p:cNvSpPr>
          <p:nvPr>
            <p:ph type="ctrTitle"/>
          </p:nvPr>
        </p:nvSpPr>
        <p:spPr>
          <a:xfrm>
            <a:off x="0" y="9379"/>
            <a:ext cx="9144000" cy="905022"/>
          </a:xfrm>
        </p:spPr>
        <p:txBody>
          <a:bodyPr/>
          <a:lstStyle/>
          <a:p>
            <a:r>
              <a:rPr lang="en-US" dirty="0" smtClean="0"/>
              <a:t>Small</a:t>
            </a:r>
            <a:r>
              <a:rPr lang="en-US" dirty="0" smtClean="0"/>
              <a:t>, soft</a:t>
            </a:r>
            <a:r>
              <a:rPr lang="en-US" baseline="0" dirty="0" smtClean="0"/>
              <a:t> beams</a:t>
            </a:r>
            <a:endParaRPr lang="en-US" dirty="0"/>
          </a:p>
        </p:txBody>
      </p:sp>
    </p:spTree>
    <p:extLst>
      <p:ext uri="{BB962C8B-B14F-4D97-AF65-F5344CB8AC3E}">
        <p14:creationId xmlns:p14="http://schemas.microsoft.com/office/powerpoint/2010/main" val="1436739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diffracted ray</a:t>
              </a:r>
            </a:p>
          </p:txBody>
        </p:sp>
        <p:sp>
          <p:nvSpPr>
            <p:cNvPr id="590864" name="Text Box 16"/>
            <p:cNvSpPr txBox="1">
              <a:spLocks noChangeArrowheads="1"/>
            </p:cNvSpPr>
            <p:nvPr/>
          </p:nvSpPr>
          <p:spPr bwMode="auto">
            <a:xfrm flipH="1">
              <a:off x="4442" y="2984"/>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76" name="Text Box 28"/>
            <p:cNvSpPr txBox="1">
              <a:spLocks noChangeArrowheads="1"/>
            </p:cNvSpPr>
            <p:nvPr/>
          </p:nvSpPr>
          <p:spPr bwMode="auto">
            <a:xfrm flipH="1">
              <a:off x="3894" y="2304"/>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a:solidFill>
                    <a:srgbClr val="000000"/>
                  </a:solidFill>
                  <a:cs typeface="Arial" panose="020B0604020202020204"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dirty="0">
              <a:solidFill>
                <a:srgbClr val="000000"/>
              </a:solidFill>
            </a:endParaRPr>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Ewald sphere</a:t>
            </a:r>
          </a:p>
        </p:txBody>
      </p:sp>
      <p:grpSp>
        <p:nvGrpSpPr>
          <p:cNvPr id="590888" name="Group 40"/>
          <p:cNvGrpSpPr>
            <a:grpSpLocks/>
          </p:cNvGrpSpPr>
          <p:nvPr/>
        </p:nvGrpSpPr>
        <p:grpSpPr bwMode="auto">
          <a:xfrm>
            <a:off x="515938" y="3414713"/>
            <a:ext cx="4046537" cy="369887"/>
            <a:chOff x="325" y="2151"/>
            <a:chExt cx="2549" cy="233"/>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890" name="Text Box 42"/>
            <p:cNvSpPr txBox="1">
              <a:spLocks noChangeArrowheads="1"/>
            </p:cNvSpPr>
            <p:nvPr/>
          </p:nvSpPr>
          <p:spPr bwMode="auto">
            <a:xfrm>
              <a:off x="1644" y="2151"/>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8000"/>
                  </a:solidFill>
                </a:rPr>
                <a:t>(</a:t>
              </a:r>
              <a:r>
                <a:rPr lang="en-US" altLang="en-US" b="1" dirty="0" err="1">
                  <a:solidFill>
                    <a:srgbClr val="008000"/>
                  </a:solidFill>
                </a:rPr>
                <a:t>h,k,l</a:t>
              </a:r>
              <a:r>
                <a:rPr lang="en-US" altLang="en-US" b="1" dirty="0">
                  <a:solidFill>
                    <a:srgbClr val="008000"/>
                  </a:solidFill>
                </a:rPr>
                <a:t>)</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diffracted ray</a:t>
              </a:r>
            </a:p>
          </p:txBody>
        </p:sp>
        <p:sp>
          <p:nvSpPr>
            <p:cNvPr id="590897" name="Text Box 49"/>
            <p:cNvSpPr txBox="1">
              <a:spLocks noChangeArrowheads="1"/>
            </p:cNvSpPr>
            <p:nvPr/>
          </p:nvSpPr>
          <p:spPr bwMode="auto">
            <a:xfrm>
              <a:off x="1096" y="1470"/>
              <a:ext cx="25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dirty="0">
                  <a:solidFill>
                    <a:srgbClr val="000000"/>
                  </a:solidFill>
                </a:rPr>
                <a:t>λ</a:t>
              </a:r>
              <a:r>
                <a:rPr lang="en-US" altLang="en-US" b="1" dirty="0">
                  <a:solidFill>
                    <a:srgbClr val="000000"/>
                  </a:solidFill>
                </a:rPr>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dirty="0">
                  <a:solidFill>
                    <a:srgbClr val="000000"/>
                  </a:solidFill>
                  <a:cs typeface="Arial" panose="020B0604020202020204"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00"/>
                  </a:solidFill>
                </a:rPr>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gr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808080"/>
                  </a:solidFill>
                </a:rPr>
                <a:t>d*</a:t>
              </a:r>
            </a:p>
          </p:txBody>
        </p:sp>
      </p:grpSp>
    </p:spTree>
    <p:extLst>
      <p:ext uri="{BB962C8B-B14F-4D97-AF65-F5344CB8AC3E}">
        <p14:creationId xmlns:p14="http://schemas.microsoft.com/office/powerpoint/2010/main" val="232763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err="1">
                  <a:solidFill>
                    <a:srgbClr val="000000"/>
                  </a:solidFill>
                </a:rPr>
                <a:t>h,k,l</a:t>
              </a:r>
              <a:endParaRPr lang="en-US" altLang="en-US" dirty="0">
                <a:solidFill>
                  <a:srgbClr val="000000"/>
                </a:solidFill>
              </a:endParaRP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dirty="0">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dirty="0">
                <a:solidFill>
                  <a:srgbClr val="000000"/>
                </a:solidFill>
                <a:cs typeface="Arial" panose="020B0604020202020204" pitchFamily="34" charset="0"/>
              </a:rPr>
              <a:t>λ</a:t>
            </a:r>
            <a:r>
              <a:rPr lang="en-US" altLang="en-US" dirty="0">
                <a:solidFill>
                  <a:srgbClr val="000000"/>
                </a:solidFill>
                <a:cs typeface="Arial" panose="020B0604020202020204"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sample </a:t>
            </a:r>
          </a:p>
          <a:p>
            <a:pPr eaLnBrk="1" fontAlgn="base" hangingPunct="1">
              <a:spcBef>
                <a:spcPct val="0"/>
              </a:spcBef>
              <a:spcAft>
                <a:spcPct val="0"/>
              </a:spcAft>
            </a:pPr>
            <a:endParaRPr lang="en-US" altLang="en-US" dirty="0">
              <a:solidFill>
                <a:srgbClr val="000000"/>
              </a:solidFill>
            </a:endParaRPr>
          </a:p>
          <a:p>
            <a:pPr eaLnBrk="1" fontAlgn="base" hangingPunct="1">
              <a:spcBef>
                <a:spcPct val="0"/>
              </a:spcBef>
              <a:spcAft>
                <a:spcPct val="0"/>
              </a:spcAft>
            </a:pPr>
            <a:r>
              <a:rPr lang="en-US" altLang="en-US" dirty="0">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2 Multilayer mirrors</a:t>
            </a:r>
          </a:p>
          <a:p>
            <a:pPr eaLnBrk="1" fontAlgn="base" hangingPunct="1">
              <a:spcBef>
                <a:spcPct val="0"/>
              </a:spcBef>
              <a:spcAft>
                <a:spcPct val="0"/>
              </a:spcAft>
            </a:pPr>
            <a:r>
              <a:rPr lang="en-US" altLang="en-US" dirty="0">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0000"/>
              </a:solidFill>
            </a:endParaRPr>
          </a:p>
          <a:p>
            <a:pPr eaLnBrk="1" fontAlgn="base" hangingPunct="1">
              <a:spcBef>
                <a:spcPct val="0"/>
              </a:spcBef>
              <a:spcAft>
                <a:spcPct val="0"/>
              </a:spcAft>
            </a:pPr>
            <a:r>
              <a:rPr lang="en-US" altLang="en-US" dirty="0">
                <a:solidFill>
                  <a:srgbClr val="000000"/>
                </a:solidFill>
              </a:rPr>
              <a:t>KB </a:t>
            </a:r>
            <a:r>
              <a:rPr lang="en-US" altLang="en-US" dirty="0" err="1">
                <a:solidFill>
                  <a:srgbClr val="000000"/>
                </a:solidFill>
              </a:rPr>
              <a:t>Horiz</a:t>
            </a:r>
            <a:r>
              <a:rPr lang="en-US" altLang="en-US" dirty="0">
                <a:solidFill>
                  <a:srgbClr val="000000"/>
                </a:solidFill>
              </a:rPr>
              <a:t> focus</a:t>
            </a:r>
          </a:p>
          <a:p>
            <a:pPr eaLnBrk="1" fontAlgn="base" hangingPunct="1">
              <a:spcBef>
                <a:spcPct val="0"/>
              </a:spcBef>
              <a:spcAft>
                <a:spcPct val="0"/>
              </a:spcAft>
            </a:pPr>
            <a:r>
              <a:rPr lang="en-US" altLang="en-US" dirty="0">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srgbClr val="000000"/>
                </a:solidFill>
              </a:rPr>
              <a:t>~ 1m</a:t>
            </a:r>
          </a:p>
        </p:txBody>
      </p:sp>
    </p:spTree>
    <p:extLst>
      <p:ext uri="{BB962C8B-B14F-4D97-AF65-F5344CB8AC3E}">
        <p14:creationId xmlns:p14="http://schemas.microsoft.com/office/powerpoint/2010/main" val="630963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5400" dirty="0" smtClean="0"/>
              <a:t>Structural Biologists Want:</a:t>
            </a:r>
            <a:endParaRPr lang="en-US" altLang="en-US" sz="5400" dirty="0" smtClean="0"/>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a:t>
            </a:r>
            <a:r>
              <a:rPr lang="en-US" altLang="en-US" sz="3600" dirty="0" smtClean="0">
                <a:solidFill>
                  <a:srgbClr val="EA0000"/>
                </a:solidFill>
              </a:rPr>
              <a:t>background &amp; disorder</a:t>
            </a:r>
            <a:endParaRPr lang="en-US" altLang="en-US" sz="3600" dirty="0" smtClean="0">
              <a:solidFill>
                <a:srgbClr val="EA0000"/>
              </a:solidFill>
            </a:endParaRPr>
          </a:p>
          <a:p>
            <a:pPr lvl="1" eaLnBrk="1" hangingPunct="1">
              <a:buFontTx/>
              <a:buNone/>
            </a:pPr>
            <a:r>
              <a:rPr lang="en-US" altLang="en-US" sz="3600" dirty="0" smtClean="0">
                <a:solidFill>
                  <a:srgbClr val="008000"/>
                </a:solidFill>
              </a:rPr>
              <a:t> </a:t>
            </a:r>
            <a:endParaRPr lang="en-US" altLang="en-US" sz="3200" dirty="0" smtClean="0">
              <a:solidFill>
                <a:srgbClr val="008000"/>
              </a:solidFill>
            </a:endParaRP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a:t>
            </a:r>
            <a:r>
              <a:rPr lang="en-US" altLang="en-US" sz="3600" dirty="0" smtClean="0">
                <a:solidFill>
                  <a:srgbClr val="EA0000"/>
                </a:solidFill>
              </a:rPr>
              <a:t>errors</a:t>
            </a:r>
          </a:p>
        </p:txBody>
      </p:sp>
    </p:spTree>
    <p:extLst>
      <p:ext uri="{BB962C8B-B14F-4D97-AF65-F5344CB8AC3E}">
        <p14:creationId xmlns:p14="http://schemas.microsoft.com/office/powerpoint/2010/main" val="1703459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ts val="1000"/>
              </a:spcBef>
              <a:spcAft>
                <a:spcPct val="0"/>
              </a:spcAft>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fontAlgn="base" hangingPunct="1">
              <a:spcBef>
                <a:spcPts val="1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fontAlgn="base" hangingPunct="1">
              <a:spcBef>
                <a:spcPts val="1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fontAlgn="base" hangingPunct="1">
              <a:spcBef>
                <a:spcPts val="1000"/>
              </a:spcBef>
              <a:spcAft>
                <a:spcPct val="0"/>
              </a:spcAft>
              <a:buFontTx/>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50 mm He</a:t>
            </a:r>
          </a:p>
          <a:p>
            <a:pPr eaLnBrk="1" fontAlgn="base" hangingPunct="1">
              <a:spcBef>
                <a:spcPts val="1000"/>
              </a:spcBef>
              <a:spcAft>
                <a:spcPct val="0"/>
              </a:spcAft>
              <a:buFontTx/>
              <a:buNone/>
            </a:pPr>
            <a:r>
              <a:rPr lang="en-US" altLang="en-US" sz="4000" dirty="0" smtClean="0">
                <a:solidFill>
                  <a:srgbClr val="000000"/>
                </a:solidFill>
                <a:cs typeface="Arial" pitchFamily="34" charset="0"/>
              </a:rPr>
              <a:t>    ≈ 370 mm sat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grpSp>
      <p:sp>
        <p:nvSpPr>
          <p:cNvPr id="26" name="TextBox 25"/>
          <p:cNvSpPr txBox="1"/>
          <p:nvPr/>
        </p:nvSpPr>
        <p:spPr>
          <a:xfrm>
            <a:off x="1097280" y="1239520"/>
            <a:ext cx="6607899" cy="461665"/>
          </a:xfrm>
          <a:prstGeom prst="rect">
            <a:avLst/>
          </a:prstGeom>
          <a:noFill/>
        </p:spPr>
        <p:txBody>
          <a:bodyPr wrap="none" rtlCol="0">
            <a:spAutoFit/>
          </a:bodyPr>
          <a:lstStyle/>
          <a:p>
            <a:pPr fontAlgn="base">
              <a:spcBef>
                <a:spcPct val="0"/>
              </a:spcBef>
              <a:spcAft>
                <a:spcPct val="0"/>
              </a:spcAft>
            </a:pPr>
            <a:r>
              <a:rPr lang="en-US" sz="2400" dirty="0">
                <a:solidFill>
                  <a:srgbClr val="C00000"/>
                </a:solidFill>
                <a:latin typeface="Arial" panose="020B0604020202020204" pitchFamily="34" charset="0"/>
              </a:rPr>
              <a:t>Optimum: support thickness = crystal thickness</a:t>
            </a:r>
          </a:p>
        </p:txBody>
      </p:sp>
    </p:spTree>
    <p:extLst>
      <p:ext uri="{BB962C8B-B14F-4D97-AF65-F5344CB8AC3E}">
        <p14:creationId xmlns:p14="http://schemas.microsoft.com/office/powerpoint/2010/main" val="31440123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34" name="Group 90133"/>
          <p:cNvGrpSpPr>
            <a:grpSpLocks/>
          </p:cNvGrpSpPr>
          <p:nvPr/>
        </p:nvGrpSpPr>
        <p:grpSpPr bwMode="auto">
          <a:xfrm>
            <a:off x="3836988" y="2106613"/>
            <a:ext cx="3873500" cy="3886200"/>
            <a:chOff x="3837709" y="2105892"/>
            <a:chExt cx="3873196" cy="3886760"/>
          </a:xfrm>
        </p:grpSpPr>
        <p:cxnSp>
          <p:nvCxnSpPr>
            <p:cNvPr id="15" name="Straight Connector 14"/>
            <p:cNvCxnSpPr/>
            <p:nvPr/>
          </p:nvCxnSpPr>
          <p:spPr>
            <a:xfrm flipV="1">
              <a:off x="5960029" y="210589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60029" y="4049272"/>
              <a:ext cx="0" cy="19433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37709" y="4108017"/>
              <a:ext cx="212232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953680" y="4108017"/>
              <a:ext cx="175722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960029" y="2590149"/>
              <a:ext cx="1230216" cy="151786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558377" y="2756861"/>
              <a:ext cx="1401652" cy="135115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960029" y="4108017"/>
              <a:ext cx="1230216" cy="132257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794896" y="4011167"/>
              <a:ext cx="1230216" cy="15162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60029" y="3349083"/>
              <a:ext cx="1479434" cy="79068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56771" y="3431645"/>
              <a:ext cx="1803258" cy="61762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5252060" y="2493298"/>
              <a:ext cx="701620" cy="155597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880661" y="2493298"/>
              <a:ext cx="693684" cy="161472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960029" y="4108017"/>
              <a:ext cx="1479434" cy="6620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258409" y="4108017"/>
              <a:ext cx="695270" cy="17274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60029" y="4108017"/>
              <a:ext cx="614315" cy="160043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267887" y="4139772"/>
              <a:ext cx="1612773" cy="785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1011238" y="2382838"/>
            <a:ext cx="6843712" cy="2036762"/>
            <a:chOff x="1011381" y="2382982"/>
            <a:chExt cx="6844146" cy="2036002"/>
          </a:xfrm>
        </p:grpSpPr>
        <p:cxnSp>
          <p:nvCxnSpPr>
            <p:cNvPr id="3" name="Straight Connector 2"/>
            <p:cNvCxnSpPr>
              <a:endCxn id="205829" idx="0"/>
            </p:cNvCxnSpPr>
            <p:nvPr/>
          </p:nvCxnSpPr>
          <p:spPr>
            <a:xfrm flipV="1">
              <a:off x="1011381" y="3888957"/>
              <a:ext cx="4869171" cy="26501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205829" idx="2"/>
            </p:cNvCxnSpPr>
            <p:nvPr/>
          </p:nvCxnSpPr>
          <p:spPr>
            <a:xfrm>
              <a:off x="1011381" y="4174600"/>
              <a:ext cx="5013643" cy="244384"/>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5829" idx="2"/>
            </p:cNvCxnSpPr>
            <p:nvPr/>
          </p:nvCxnSpPr>
          <p:spPr>
            <a:xfrm flipV="1">
              <a:off x="6025024" y="3136763"/>
              <a:ext cx="1830503" cy="1282221"/>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880552" y="2382982"/>
              <a:ext cx="1830504" cy="150597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205828" name="Rectangle 2"/>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pic>
        <p:nvPicPr>
          <p:cNvPr id="205829"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5651500" y="3879850"/>
            <a:ext cx="603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1159" name="AutoShape 7"/>
          <p:cNvSpPr>
            <a:spLocks noChangeArrowheads="1"/>
          </p:cNvSpPr>
          <p:nvPr/>
        </p:nvSpPr>
        <p:spPr bwMode="auto">
          <a:xfrm rot="5400000">
            <a:off x="5882481" y="3596482"/>
            <a:ext cx="5278437" cy="58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484 w 21600"/>
              <a:gd name="T13" fmla="*/ 2484 h 21600"/>
              <a:gd name="T14" fmla="*/ 19116 w 21600"/>
              <a:gd name="T15" fmla="*/ 19116 h 21600"/>
            </a:gdLst>
            <a:ahLst/>
            <a:cxnLst>
              <a:cxn ang="T8">
                <a:pos x="T0" y="T1"/>
              </a:cxn>
              <a:cxn ang="T9">
                <a:pos x="T2" y="T3"/>
              </a:cxn>
              <a:cxn ang="T10">
                <a:pos x="T4" y="T5"/>
              </a:cxn>
              <a:cxn ang="T11">
                <a:pos x="T6" y="T7"/>
              </a:cxn>
            </a:cxnLst>
            <a:rect l="T12" t="T13" r="T14" b="T15"/>
            <a:pathLst>
              <a:path w="21600" h="21600">
                <a:moveTo>
                  <a:pt x="0" y="0"/>
                </a:moveTo>
                <a:lnTo>
                  <a:pt x="1368" y="21600"/>
                </a:lnTo>
                <a:lnTo>
                  <a:pt x="20232"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205831" name="AutoShape 18"/>
          <p:cNvSpPr>
            <a:spLocks noChangeArrowheads="1"/>
          </p:cNvSpPr>
          <p:nvPr/>
        </p:nvSpPr>
        <p:spPr bwMode="auto">
          <a:xfrm>
            <a:off x="855663" y="3979863"/>
            <a:ext cx="311150" cy="347662"/>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pitchFamily="34" charset="0"/>
            </a:endParaRPr>
          </a:p>
        </p:txBody>
      </p:sp>
    </p:spTree>
    <p:extLst>
      <p:ext uri="{BB962C8B-B14F-4D97-AF65-F5344CB8AC3E}">
        <p14:creationId xmlns:p14="http://schemas.microsoft.com/office/powerpoint/2010/main" val="2926312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path" presetSubtype="0" accel="50000" decel="50000" autoRev="1" fill="hold" grpId="0" nodeType="clickEffect">
                                  <p:stCondLst>
                                    <p:cond delay="0"/>
                                  </p:stCondLst>
                                  <p:childTnLst>
                                    <p:animMotion origin="layout" path="M -8.33333E-7 3.7037E-7 L -0.16962 3.7037E-7 " pathEditMode="relative" rAng="0" ptsTypes="AA">
                                      <p:cBhvr>
                                        <p:cTn id="11" dur="2000" fill="hold"/>
                                        <p:tgtEl>
                                          <p:spTgt spid="2481159"/>
                                        </p:tgtEl>
                                        <p:attrNameLst>
                                          <p:attrName>ppt_x</p:attrName>
                                          <p:attrName>ppt_y</p:attrName>
                                        </p:attrNameLst>
                                      </p:cBhvr>
                                      <p:rCtr x="-8490" y="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32" fill="hold" nodeType="clickEffect">
                                  <p:stCondLst>
                                    <p:cond delay="0"/>
                                  </p:stCondLst>
                                  <p:childTnLst>
                                    <p:set>
                                      <p:cBhvr>
                                        <p:cTn id="15" dur="1" fill="hold">
                                          <p:stCondLst>
                                            <p:cond delay="0"/>
                                          </p:stCondLst>
                                        </p:cTn>
                                        <p:tgtEl>
                                          <p:spTgt spid="90134"/>
                                        </p:tgtEl>
                                        <p:attrNameLst>
                                          <p:attrName>style.visibility</p:attrName>
                                        </p:attrNameLst>
                                      </p:cBhvr>
                                      <p:to>
                                        <p:strVal val="visible"/>
                                      </p:to>
                                    </p:set>
                                    <p:animEffect transition="in" filter="circle(out)">
                                      <p:cBhvr>
                                        <p:cTn id="16" dur="2000"/>
                                        <p:tgtEl>
                                          <p:spTgt spid="90134"/>
                                        </p:tgtEl>
                                      </p:cBhvr>
                                    </p:animEffec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path" presetSubtype="0" accel="50000" decel="50000" autoRev="1" fill="hold" grpId="1" nodeType="clickEffect">
                                  <p:stCondLst>
                                    <p:cond delay="0"/>
                                  </p:stCondLst>
                                  <p:childTnLst>
                                    <p:animMotion origin="layout" path="M -8.33333E-7 3.7037E-7 L -0.16667 3.7037E-7 " pathEditMode="relative" rAng="0" ptsTypes="AA">
                                      <p:cBhvr>
                                        <p:cTn id="22" dur="2000" fill="hold"/>
                                        <p:tgtEl>
                                          <p:spTgt spid="2481159"/>
                                        </p:tgtEl>
                                        <p:attrNameLst>
                                          <p:attrName>ppt_x</p:attrName>
                                          <p:attrName>ppt_y</p:attrName>
                                        </p:attrNameLst>
                                      </p:cBhvr>
                                      <p:rCtr x="-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9" grpId="0" animBg="1"/>
      <p:bldP spid="2481159"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bl831.als.lbl.gov/~jamesh/n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5791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73667" name="Group 3"/>
          <p:cNvGrpSpPr>
            <a:grpSpLocks/>
          </p:cNvGrpSpPr>
          <p:nvPr/>
        </p:nvGrpSpPr>
        <p:grpSpPr bwMode="auto">
          <a:xfrm>
            <a:off x="114300" y="1219200"/>
            <a:ext cx="5943600" cy="4953000"/>
            <a:chOff x="72" y="768"/>
            <a:chExt cx="3744" cy="3120"/>
          </a:xfrm>
        </p:grpSpPr>
        <p:grpSp>
          <p:nvGrpSpPr>
            <p:cNvPr id="206854" name="Group 4"/>
            <p:cNvGrpSpPr>
              <a:grpSpLocks/>
            </p:cNvGrpSpPr>
            <p:nvPr/>
          </p:nvGrpSpPr>
          <p:grpSpPr bwMode="auto">
            <a:xfrm>
              <a:off x="72" y="768"/>
              <a:ext cx="1272" cy="576"/>
              <a:chOff x="4080" y="2832"/>
              <a:chExt cx="1272" cy="576"/>
            </a:xfrm>
          </p:grpSpPr>
          <p:sp>
            <p:nvSpPr>
              <p:cNvPr id="206883" name="AutoShape 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84" name="Text Box 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85" name="Freeform 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55" name="Group 8"/>
            <p:cNvGrpSpPr>
              <a:grpSpLocks/>
            </p:cNvGrpSpPr>
            <p:nvPr/>
          </p:nvGrpSpPr>
          <p:grpSpPr bwMode="auto">
            <a:xfrm>
              <a:off x="72" y="2040"/>
              <a:ext cx="1272" cy="576"/>
              <a:chOff x="4080" y="2832"/>
              <a:chExt cx="1272" cy="576"/>
            </a:xfrm>
          </p:grpSpPr>
          <p:sp>
            <p:nvSpPr>
              <p:cNvPr id="206880" name="AutoShape 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81" name="Text Box 1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82" name="Freeform 1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56" name="Group 12"/>
            <p:cNvGrpSpPr>
              <a:grpSpLocks/>
            </p:cNvGrpSpPr>
            <p:nvPr/>
          </p:nvGrpSpPr>
          <p:grpSpPr bwMode="auto">
            <a:xfrm>
              <a:off x="72" y="3312"/>
              <a:ext cx="1272" cy="576"/>
              <a:chOff x="4080" y="2832"/>
              <a:chExt cx="1272" cy="576"/>
            </a:xfrm>
          </p:grpSpPr>
          <p:sp>
            <p:nvSpPr>
              <p:cNvPr id="206877" name="AutoShape 1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78" name="Text Box 1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79" name="Freeform 1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57" name="Group 16"/>
            <p:cNvGrpSpPr>
              <a:grpSpLocks/>
            </p:cNvGrpSpPr>
            <p:nvPr/>
          </p:nvGrpSpPr>
          <p:grpSpPr bwMode="auto">
            <a:xfrm>
              <a:off x="1308" y="768"/>
              <a:ext cx="1272" cy="576"/>
              <a:chOff x="4080" y="2832"/>
              <a:chExt cx="1272" cy="576"/>
            </a:xfrm>
          </p:grpSpPr>
          <p:sp>
            <p:nvSpPr>
              <p:cNvPr id="206874" name="AutoShape 17"/>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75" name="Text Box 18"/>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76" name="Freeform 19"/>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58" name="Group 20"/>
            <p:cNvGrpSpPr>
              <a:grpSpLocks/>
            </p:cNvGrpSpPr>
            <p:nvPr/>
          </p:nvGrpSpPr>
          <p:grpSpPr bwMode="auto">
            <a:xfrm>
              <a:off x="1308" y="3312"/>
              <a:ext cx="1272" cy="576"/>
              <a:chOff x="4080" y="2832"/>
              <a:chExt cx="1272" cy="576"/>
            </a:xfrm>
          </p:grpSpPr>
          <p:sp>
            <p:nvSpPr>
              <p:cNvPr id="206871" name="AutoShape 21"/>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72" name="Text Box 22"/>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73" name="Freeform 23"/>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59" name="Group 24"/>
            <p:cNvGrpSpPr>
              <a:grpSpLocks/>
            </p:cNvGrpSpPr>
            <p:nvPr/>
          </p:nvGrpSpPr>
          <p:grpSpPr bwMode="auto">
            <a:xfrm>
              <a:off x="2544" y="768"/>
              <a:ext cx="1272" cy="576"/>
              <a:chOff x="4080" y="2832"/>
              <a:chExt cx="1272" cy="576"/>
            </a:xfrm>
          </p:grpSpPr>
          <p:sp>
            <p:nvSpPr>
              <p:cNvPr id="206868" name="AutoShape 25"/>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69" name="Text Box 26"/>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70" name="Freeform 27"/>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60" name="Group 28"/>
            <p:cNvGrpSpPr>
              <a:grpSpLocks/>
            </p:cNvGrpSpPr>
            <p:nvPr/>
          </p:nvGrpSpPr>
          <p:grpSpPr bwMode="auto">
            <a:xfrm>
              <a:off x="2544" y="2040"/>
              <a:ext cx="1272" cy="576"/>
              <a:chOff x="4080" y="2832"/>
              <a:chExt cx="1272" cy="576"/>
            </a:xfrm>
          </p:grpSpPr>
          <p:sp>
            <p:nvSpPr>
              <p:cNvPr id="206865" name="AutoShape 29"/>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66" name="Text Box 30"/>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67" name="Freeform 31"/>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nvGrpSpPr>
            <p:cNvPr id="206861" name="Group 32"/>
            <p:cNvGrpSpPr>
              <a:grpSpLocks/>
            </p:cNvGrpSpPr>
            <p:nvPr/>
          </p:nvGrpSpPr>
          <p:grpSpPr bwMode="auto">
            <a:xfrm>
              <a:off x="2544" y="3312"/>
              <a:ext cx="1272" cy="576"/>
              <a:chOff x="4080" y="2832"/>
              <a:chExt cx="1272" cy="576"/>
            </a:xfrm>
          </p:grpSpPr>
          <p:sp>
            <p:nvSpPr>
              <p:cNvPr id="206862" name="AutoShape 33"/>
              <p:cNvSpPr>
                <a:spLocks noChangeArrowheads="1"/>
              </p:cNvSpPr>
              <p:nvPr/>
            </p:nvSpPr>
            <p:spPr bwMode="auto">
              <a:xfrm rot="7088323">
                <a:off x="4572" y="2628"/>
                <a:ext cx="384" cy="1176"/>
              </a:xfrm>
              <a:prstGeom prst="flowChartOffpageConnector">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US" altLang="en-US" sz="1800">
                  <a:solidFill>
                    <a:srgbClr val="000000"/>
                  </a:solidFill>
                  <a:cs typeface="Arial" pitchFamily="34" charset="0"/>
                </a:endParaRPr>
              </a:p>
            </p:txBody>
          </p:sp>
          <p:sp>
            <p:nvSpPr>
              <p:cNvPr id="206863" name="Text Box 34"/>
              <p:cNvSpPr txBox="1">
                <a:spLocks noChangeArrowheads="1"/>
              </p:cNvSpPr>
              <p:nvPr/>
            </p:nvSpPr>
            <p:spPr bwMode="auto">
              <a:xfrm rot="1663226">
                <a:off x="4323" y="3120"/>
                <a:ext cx="100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000" b="1">
                    <a:solidFill>
                      <a:srgbClr val="FF0000"/>
                    </a:solidFill>
                    <a:cs typeface="Arial" pitchFamily="34" charset="0"/>
                  </a:rPr>
                  <a:t>$100,000.00</a:t>
                </a:r>
              </a:p>
            </p:txBody>
          </p:sp>
          <p:sp>
            <p:nvSpPr>
              <p:cNvPr id="206864" name="Freeform 35"/>
              <p:cNvSpPr>
                <a:spLocks/>
              </p:cNvSpPr>
              <p:nvPr/>
            </p:nvSpPr>
            <p:spPr bwMode="auto">
              <a:xfrm>
                <a:off x="4080" y="2832"/>
                <a:ext cx="256" cy="160"/>
              </a:xfrm>
              <a:custGeom>
                <a:avLst/>
                <a:gdLst>
                  <a:gd name="T0" fmla="*/ 256 w 256"/>
                  <a:gd name="T1" fmla="*/ 160 h 160"/>
                  <a:gd name="T2" fmla="*/ 16 w 256"/>
                  <a:gd name="T3" fmla="*/ 112 h 160"/>
                  <a:gd name="T4" fmla="*/ 160 w 256"/>
                  <a:gd name="T5" fmla="*/ 16 h 160"/>
                  <a:gd name="T6" fmla="*/ 256 w 256"/>
                  <a:gd name="T7" fmla="*/ 16 h 160"/>
                  <a:gd name="T8" fmla="*/ 160 w 256"/>
                  <a:gd name="T9" fmla="*/ 64 h 160"/>
                  <a:gd name="T10" fmla="*/ 112 w 256"/>
                  <a:gd name="T11" fmla="*/ 16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6" h="160">
                    <a:moveTo>
                      <a:pt x="256" y="160"/>
                    </a:moveTo>
                    <a:cubicBezTo>
                      <a:pt x="144" y="148"/>
                      <a:pt x="32" y="136"/>
                      <a:pt x="16" y="112"/>
                    </a:cubicBezTo>
                    <a:cubicBezTo>
                      <a:pt x="0" y="88"/>
                      <a:pt x="120" y="32"/>
                      <a:pt x="160" y="16"/>
                    </a:cubicBezTo>
                    <a:cubicBezTo>
                      <a:pt x="200" y="0"/>
                      <a:pt x="256" y="8"/>
                      <a:pt x="256" y="16"/>
                    </a:cubicBezTo>
                    <a:cubicBezTo>
                      <a:pt x="256" y="24"/>
                      <a:pt x="184" y="64"/>
                      <a:pt x="160" y="64"/>
                    </a:cubicBezTo>
                    <a:cubicBezTo>
                      <a:pt x="136" y="64"/>
                      <a:pt x="124" y="40"/>
                      <a:pt x="112" y="16"/>
                    </a:cubicBezTo>
                  </a:path>
                </a:pathLst>
              </a:custGeom>
              <a:noFill/>
              <a:ln w="9525">
                <a:solidFill>
                  <a:schemeClr val="tx1"/>
                </a:solidFill>
                <a:round/>
                <a:headEnd type="oval"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pitchFamily="34" charset="0"/>
                </a:endParaRPr>
              </a:p>
            </p:txBody>
          </p:sp>
        </p:grpSp>
      </p:grpSp>
      <p:sp>
        <p:nvSpPr>
          <p:cNvPr id="2673700" name="Text Box 36"/>
          <p:cNvSpPr txBox="1">
            <a:spLocks noChangeArrowheads="1"/>
          </p:cNvSpPr>
          <p:nvPr/>
        </p:nvSpPr>
        <p:spPr bwMode="auto">
          <a:xfrm>
            <a:off x="6477000" y="2743200"/>
            <a:ext cx="23780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2800">
                <a:solidFill>
                  <a:srgbClr val="000000"/>
                </a:solidFill>
                <a:cs typeface="Arial" pitchFamily="34" charset="0"/>
              </a:rPr>
              <a:t>real estate is</a:t>
            </a:r>
          </a:p>
          <a:p>
            <a:pPr eaLnBrk="1" fontAlgn="base" hangingPunct="1">
              <a:spcBef>
                <a:spcPct val="0"/>
              </a:spcBef>
              <a:spcAft>
                <a:spcPct val="0"/>
              </a:spcAft>
              <a:buFontTx/>
              <a:buNone/>
            </a:pPr>
            <a:r>
              <a:rPr lang="en-US" altLang="en-US" sz="2800">
                <a:solidFill>
                  <a:srgbClr val="000000"/>
                </a:solidFill>
                <a:cs typeface="Arial" pitchFamily="34" charset="0"/>
              </a:rPr>
              <a:t>expensive</a:t>
            </a:r>
          </a:p>
          <a:p>
            <a:pPr eaLnBrk="1" fontAlgn="base" hangingPunct="1">
              <a:spcBef>
                <a:spcPct val="0"/>
              </a:spcBef>
              <a:spcAft>
                <a:spcPct val="0"/>
              </a:spcAft>
              <a:buFontTx/>
              <a:buNone/>
            </a:pPr>
            <a:endParaRPr lang="en-US" altLang="en-US" sz="2800">
              <a:solidFill>
                <a:srgbClr val="000000"/>
              </a:solidFill>
              <a:cs typeface="Arial" pitchFamily="34" charset="0"/>
            </a:endParaRPr>
          </a:p>
          <a:p>
            <a:pPr eaLnBrk="1" fontAlgn="base" hangingPunct="1">
              <a:spcBef>
                <a:spcPct val="0"/>
              </a:spcBef>
              <a:spcAft>
                <a:spcPct val="0"/>
              </a:spcAft>
              <a:buFontTx/>
              <a:buNone/>
            </a:pPr>
            <a:r>
              <a:rPr lang="en-US" altLang="en-US" sz="2800">
                <a:solidFill>
                  <a:srgbClr val="000000"/>
                </a:solidFill>
                <a:cs typeface="Arial" pitchFamily="34" charset="0"/>
              </a:rPr>
              <a:t>use it!</a:t>
            </a:r>
          </a:p>
        </p:txBody>
      </p:sp>
      <p:sp>
        <p:nvSpPr>
          <p:cNvPr id="206853" name="Rectangle 38"/>
          <p:cNvSpPr>
            <a:spLocks noGrp="1" noChangeArrowheads="1"/>
          </p:cNvSpPr>
          <p:nvPr>
            <p:ph type="title"/>
          </p:nvPr>
        </p:nvSpPr>
        <p:spPr>
          <a:xfrm>
            <a:off x="457200" y="0"/>
            <a:ext cx="8229600" cy="1143000"/>
          </a:xfrm>
        </p:spPr>
        <p:txBody>
          <a:bodyPr/>
          <a:lstStyle/>
          <a:p>
            <a:pPr eaLnBrk="1" hangingPunct="1"/>
            <a:r>
              <a:rPr lang="en-US" altLang="en-US" sz="5400" smtClean="0"/>
              <a:t>Background scattering</a:t>
            </a:r>
          </a:p>
        </p:txBody>
      </p:sp>
    </p:spTree>
    <p:extLst>
      <p:ext uri="{BB962C8B-B14F-4D97-AF65-F5344CB8AC3E}">
        <p14:creationId xmlns:p14="http://schemas.microsoft.com/office/powerpoint/2010/main" val="65793230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736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3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700"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Mosquito tips cost $0.15 each</a:t>
            </a:r>
            <a:endParaRPr lang="en-US" dirty="0"/>
          </a:p>
        </p:txBody>
      </p:sp>
      <p:sp>
        <p:nvSpPr>
          <p:cNvPr id="3" name="Content Placeholder 2"/>
          <p:cNvSpPr>
            <a:spLocks noGrp="1"/>
          </p:cNvSpPr>
          <p:nvPr>
            <p:ph idx="1"/>
          </p:nvPr>
        </p:nvSpPr>
        <p:spPr>
          <a:xfrm>
            <a:off x="457200" y="1943100"/>
            <a:ext cx="8229600" cy="4383088"/>
          </a:xfrm>
        </p:spPr>
        <p:txBody>
          <a:bodyPr>
            <a:normAutofit/>
          </a:bodyPr>
          <a:lstStyle/>
          <a:p>
            <a:pPr marL="0" indent="0" algn="ctr">
              <a:buNone/>
            </a:pPr>
            <a:r>
              <a:rPr lang="en-US" sz="4800" dirty="0" smtClean="0"/>
              <a:t>So do Pilatus pixels!</a:t>
            </a:r>
          </a:p>
          <a:p>
            <a:pPr marL="0" indent="0" algn="ctr">
              <a:buNone/>
            </a:pPr>
            <a:endParaRPr lang="en-US" sz="4800" dirty="0"/>
          </a:p>
          <a:p>
            <a:pPr marL="0" indent="0" algn="ctr">
              <a:buNone/>
            </a:pPr>
            <a:r>
              <a:rPr lang="en-US" sz="4800" dirty="0" smtClean="0"/>
              <a:t>We </a:t>
            </a:r>
            <a:r>
              <a:rPr lang="en-US" sz="4800" dirty="0"/>
              <a:t>bought </a:t>
            </a:r>
            <a:r>
              <a:rPr lang="en-US" sz="4800" dirty="0" smtClean="0"/>
              <a:t>6,224,001</a:t>
            </a:r>
            <a:endParaRPr lang="en-US" sz="4800" baseline="30000" dirty="0" smtClean="0"/>
          </a:p>
          <a:p>
            <a:pPr marL="0" indent="0" algn="ctr">
              <a:buNone/>
            </a:pPr>
            <a:r>
              <a:rPr lang="en-US" sz="4800" dirty="0" smtClean="0">
                <a:solidFill>
                  <a:srgbClr val="C00000"/>
                </a:solidFill>
              </a:rPr>
              <a:t>Use them!</a:t>
            </a:r>
          </a:p>
          <a:p>
            <a:pPr marL="0" indent="0" algn="ctr">
              <a:buNone/>
            </a:pPr>
            <a:r>
              <a:rPr lang="en-US" dirty="0" smtClean="0"/>
              <a:t>(they are reusable)</a:t>
            </a:r>
            <a:endParaRPr lang="en-US" baseline="30000" dirty="0"/>
          </a:p>
        </p:txBody>
      </p:sp>
    </p:spTree>
    <p:extLst>
      <p:ext uri="{BB962C8B-B14F-4D97-AF65-F5344CB8AC3E}">
        <p14:creationId xmlns:p14="http://schemas.microsoft.com/office/powerpoint/2010/main" val="1028935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5400" dirty="0" smtClean="0"/>
              <a:t>Structural Biologists Want:</a:t>
            </a:r>
            <a:endParaRPr lang="en-US" altLang="en-US" sz="5400" dirty="0" smtClean="0"/>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a:t>
            </a:r>
            <a:r>
              <a:rPr lang="en-US" altLang="en-US" sz="3600" dirty="0" smtClean="0">
                <a:solidFill>
                  <a:srgbClr val="EA0000"/>
                </a:solidFill>
              </a:rPr>
              <a:t>background &amp; disorder</a:t>
            </a:r>
            <a:endParaRPr lang="en-US" altLang="en-US" sz="3600" dirty="0" smtClean="0">
              <a:solidFill>
                <a:srgbClr val="EA0000"/>
              </a:solidFill>
            </a:endParaRPr>
          </a:p>
          <a:p>
            <a:pPr lvl="1" eaLnBrk="1" hangingPunct="1">
              <a:buFontTx/>
              <a:buNone/>
            </a:pPr>
            <a:r>
              <a:rPr lang="en-US" altLang="en-US" sz="3600" dirty="0" smtClean="0">
                <a:solidFill>
                  <a:srgbClr val="008000"/>
                </a:solidFill>
              </a:rPr>
              <a:t> </a:t>
            </a:r>
            <a:endParaRPr lang="en-US" altLang="en-US" sz="3200" dirty="0" smtClean="0">
              <a:solidFill>
                <a:srgbClr val="008000"/>
              </a:solidFill>
            </a:endParaRP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a:t>
            </a:r>
            <a:r>
              <a:rPr lang="en-US" altLang="en-US" sz="3600" dirty="0" smtClean="0">
                <a:solidFill>
                  <a:srgbClr val="EA0000"/>
                </a:solidFill>
              </a:rPr>
              <a:t>errors</a:t>
            </a:r>
          </a:p>
          <a:p>
            <a:pPr lvl="1" eaLnBrk="1" hangingPunct="1">
              <a:buFontTx/>
              <a:buNone/>
            </a:pPr>
            <a:r>
              <a:rPr lang="en-US" altLang="en-US" sz="3600" dirty="0" smtClean="0">
                <a:solidFill>
                  <a:srgbClr val="008000"/>
                </a:solidFill>
              </a:rPr>
              <a:t> </a:t>
            </a:r>
            <a:endParaRPr lang="en-US" altLang="en-US" sz="3200" dirty="0" smtClean="0">
              <a:solidFill>
                <a:srgbClr val="008000"/>
              </a:solidFill>
            </a:endParaRPr>
          </a:p>
          <a:p>
            <a:pPr>
              <a:buFontTx/>
              <a:buNone/>
            </a:pPr>
            <a:r>
              <a:rPr lang="en-US" altLang="en-US" sz="4000" dirty="0" smtClean="0"/>
              <a:t>Problem for both: </a:t>
            </a:r>
            <a:r>
              <a:rPr lang="en-US" altLang="en-US" sz="4000" dirty="0" smtClean="0">
                <a:solidFill>
                  <a:srgbClr val="FF0000"/>
                </a:solidFill>
              </a:rPr>
              <a:t>radiation damage</a:t>
            </a:r>
            <a:endParaRPr lang="en-US" altLang="en-US" sz="4000" dirty="0" smtClean="0">
              <a:solidFill>
                <a:srgbClr val="FF0000"/>
              </a:solidFill>
            </a:endParaRPr>
          </a:p>
        </p:txBody>
      </p:sp>
    </p:spTree>
    <p:extLst>
      <p:ext uri="{BB962C8B-B14F-4D97-AF65-F5344CB8AC3E}">
        <p14:creationId xmlns:p14="http://schemas.microsoft.com/office/powerpoint/2010/main" val="32879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20348994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635125" y="2165350"/>
            <a:ext cx="74326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400" dirty="0">
                <a:solidFill>
                  <a:srgbClr val="000000"/>
                </a:solidFill>
                <a:cs typeface="Arial" panose="020B0604020202020204" pitchFamily="34" charset="0"/>
              </a:rPr>
              <a:t>Where:</a:t>
            </a:r>
          </a:p>
          <a:p>
            <a:pPr eaLnBrk="1" fontAlgn="base" hangingPunct="1">
              <a:spcBef>
                <a:spcPct val="0"/>
              </a:spcBef>
              <a:spcAft>
                <a:spcPct val="0"/>
              </a:spcAft>
              <a:buFontTx/>
              <a:buNone/>
            </a:pP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I</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i="1" baseline="-30000" dirty="0">
                <a:solidFill>
                  <a:srgbClr val="000000"/>
                </a:solidFill>
                <a:cs typeface="Times New Roman" pitchFamily="18" charset="0"/>
              </a:rPr>
              <a:t>DL</a:t>
            </a:r>
            <a:r>
              <a:rPr lang="en-US" altLang="en-US" sz="1200" dirty="0">
                <a:solidFill>
                  <a:srgbClr val="000000"/>
                </a:solidFill>
                <a:cs typeface="Times New Roman" pitchFamily="18" charset="0"/>
              </a:rPr>
              <a:t>	- average damage-limited intensity (photons/</a:t>
            </a:r>
            <a:r>
              <a:rPr lang="en-US" altLang="en-US" sz="1200" dirty="0" err="1">
                <a:solidFill>
                  <a:srgbClr val="000000"/>
                </a:solidFill>
                <a:cs typeface="Times New Roman" pitchFamily="18" charset="0"/>
              </a:rPr>
              <a:t>hkl</a:t>
            </a:r>
            <a:r>
              <a:rPr lang="en-US" altLang="en-US" sz="1200" dirty="0">
                <a:solidFill>
                  <a:srgbClr val="000000"/>
                </a:solidFill>
                <a:cs typeface="Times New Roman" pitchFamily="18" charset="0"/>
              </a:rPr>
              <a:t>) at a given resolution</a:t>
            </a:r>
          </a:p>
          <a:p>
            <a:pPr eaLnBrk="1" fontAlgn="base" hangingPunct="1">
              <a:spcBef>
                <a:spcPct val="0"/>
              </a:spcBef>
              <a:spcAft>
                <a:spcPct val="0"/>
              </a:spcAft>
              <a:buFontTx/>
              <a:buNone/>
            </a:pPr>
            <a:r>
              <a:rPr lang="en-US" altLang="en-US" sz="1200" dirty="0">
                <a:solidFill>
                  <a:srgbClr val="000000"/>
                </a:solidFill>
                <a:cs typeface="Times New Roman" pitchFamily="18" charset="0"/>
              </a:rPr>
              <a:t>10</a:t>
            </a:r>
            <a:r>
              <a:rPr lang="en-US" altLang="en-US" sz="1200" baseline="30000" dirty="0">
                <a:solidFill>
                  <a:srgbClr val="000000"/>
                </a:solidFill>
                <a:cs typeface="Times New Roman" pitchFamily="18" charset="0"/>
              </a:rPr>
              <a:t>5</a:t>
            </a:r>
            <a:r>
              <a:rPr lang="en-US" altLang="en-US" sz="1200" dirty="0">
                <a:solidFill>
                  <a:srgbClr val="000000"/>
                </a:solidFill>
                <a:cs typeface="Times New Roman" pitchFamily="18" charset="0"/>
              </a:rPr>
              <a:t>	- converting </a:t>
            </a: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from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 to m, </a:t>
            </a: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from m to Å, </a:t>
            </a: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from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to kg/m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 and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 to </a:t>
            </a:r>
            <a:r>
              <a:rPr lang="en-US" altLang="en-US" sz="1200" dirty="0" err="1">
                <a:solidFill>
                  <a:srgbClr val="000000"/>
                </a:solidFill>
                <a:cs typeface="Times New Roman" pitchFamily="18" charset="0"/>
              </a:rPr>
              <a:t>Gy</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i="1" baseline="-30000" dirty="0">
                <a:solidFill>
                  <a:srgbClr val="000000"/>
                </a:solidFill>
                <a:cs typeface="Times New Roman" pitchFamily="18" charset="0"/>
              </a:rPr>
              <a:t>e</a:t>
            </a:r>
            <a:r>
              <a:rPr lang="en-US" altLang="en-US" sz="1200" dirty="0">
                <a:solidFill>
                  <a:srgbClr val="000000"/>
                </a:solidFill>
                <a:cs typeface="Times New Roman" pitchFamily="18" charset="0"/>
              </a:rPr>
              <a:t>	- classical electron radius (2.818 x 10</a:t>
            </a:r>
            <a:r>
              <a:rPr lang="en-US" altLang="en-US" sz="1200" baseline="30000" dirty="0">
                <a:solidFill>
                  <a:srgbClr val="000000"/>
                </a:solidFill>
                <a:cs typeface="Times New Roman" pitchFamily="18" charset="0"/>
              </a:rPr>
              <a:t>-15</a:t>
            </a:r>
            <a:r>
              <a:rPr lang="en-US" altLang="en-US" sz="1200" dirty="0">
                <a:solidFill>
                  <a:srgbClr val="000000"/>
                </a:solidFill>
                <a:cs typeface="Times New Roman" pitchFamily="18" charset="0"/>
              </a:rPr>
              <a:t> m/electron)</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h</a:t>
            </a:r>
            <a:r>
              <a:rPr lang="fr-FR" altLang="en-US" sz="1200" dirty="0">
                <a:solidFill>
                  <a:srgbClr val="000000"/>
                </a:solidFill>
                <a:cs typeface="Times New Roman" pitchFamily="18" charset="0"/>
              </a:rPr>
              <a:t>	- </a:t>
            </a:r>
            <a:r>
              <a:rPr lang="fr-FR" altLang="en-US" sz="1200" dirty="0" err="1">
                <a:solidFill>
                  <a:srgbClr val="000000"/>
                </a:solidFill>
                <a:cs typeface="Times New Roman" pitchFamily="18" charset="0"/>
              </a:rPr>
              <a:t>Planck’s</a:t>
            </a:r>
            <a:r>
              <a:rPr lang="fr-FR" altLang="en-US" sz="1200" dirty="0">
                <a:solidFill>
                  <a:srgbClr val="000000"/>
                </a:solidFill>
                <a:cs typeface="Times New Roman" pitchFamily="18" charset="0"/>
              </a:rPr>
              <a:t> constant (6.626 x 10</a:t>
            </a:r>
            <a:r>
              <a:rPr lang="fr-FR" altLang="en-US" sz="1200" baseline="30000" dirty="0">
                <a:solidFill>
                  <a:srgbClr val="000000"/>
                </a:solidFill>
                <a:cs typeface="Times New Roman" pitchFamily="18" charset="0"/>
              </a:rPr>
              <a:t>-34</a:t>
            </a:r>
            <a:r>
              <a:rPr lang="fr-FR" altLang="en-US" sz="1200" dirty="0">
                <a:solidFill>
                  <a:srgbClr val="000000"/>
                </a:solidFill>
                <a:cs typeface="Times New Roman" pitchFamily="18" charset="0"/>
              </a:rPr>
              <a:t> </a:t>
            </a:r>
            <a:r>
              <a:rPr lang="fr-FR" altLang="en-US" sz="1200" dirty="0" err="1">
                <a:solidFill>
                  <a:srgbClr val="000000"/>
                </a:solidFill>
                <a:cs typeface="Times New Roman" pitchFamily="18" charset="0"/>
              </a:rPr>
              <a:t>J∙s</a:t>
            </a:r>
            <a:r>
              <a:rPr lang="fr-FR"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c</a:t>
            </a:r>
            <a:r>
              <a:rPr lang="en-US" altLang="en-US" sz="1200" dirty="0">
                <a:solidFill>
                  <a:srgbClr val="000000"/>
                </a:solidFill>
                <a:cs typeface="Times New Roman" pitchFamily="18" charset="0"/>
              </a:rPr>
              <a:t>	- speed of light (299792458 m/s)</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decayed</a:t>
            </a:r>
            <a:r>
              <a:rPr lang="en-US" altLang="en-US" sz="1200" dirty="0">
                <a:solidFill>
                  <a:srgbClr val="000000"/>
                </a:solidFill>
                <a:cs typeface="Times New Roman" pitchFamily="18" charset="0"/>
              </a:rPr>
              <a:t>	- fractional progress toward completely faded spots at end of data set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ρ</a:t>
            </a:r>
            <a:r>
              <a:rPr lang="en-US" altLang="en-US" sz="1200" dirty="0">
                <a:solidFill>
                  <a:srgbClr val="000000"/>
                </a:solidFill>
                <a:cs typeface="Times New Roman" pitchFamily="18" charset="0"/>
              </a:rPr>
              <a:t>	- density of crystal (~1.2 g/cm</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R</a:t>
            </a:r>
            <a:r>
              <a:rPr lang="en-US" altLang="en-US" sz="1200" dirty="0">
                <a:solidFill>
                  <a:srgbClr val="000000"/>
                </a:solidFill>
                <a:cs typeface="Times New Roman" pitchFamily="18" charset="0"/>
              </a:rPr>
              <a:t>	- radius of the spherical crystal (</a:t>
            </a:r>
            <a:r>
              <a:rPr lang="en-US" altLang="en-US" sz="1200" dirty="0" err="1">
                <a:solidFill>
                  <a:srgbClr val="000000"/>
                </a:solidFill>
                <a:cs typeface="Times New Roman" pitchFamily="18" charset="0"/>
              </a:rPr>
              <a:t>μm</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λ</a:t>
            </a:r>
            <a:r>
              <a:rPr lang="en-US" altLang="en-US" sz="1200" dirty="0">
                <a:solidFill>
                  <a:srgbClr val="000000"/>
                </a:solidFill>
                <a:cs typeface="Times New Roman" pitchFamily="18" charset="0"/>
              </a:rPr>
              <a:t>	- X-ray wavelength (Å)</a:t>
            </a:r>
          </a:p>
          <a:p>
            <a:pPr eaLnBrk="1" fontAlgn="base" hangingPunct="1">
              <a:spcBef>
                <a:spcPct val="0"/>
              </a:spcBef>
              <a:spcAft>
                <a:spcPct val="0"/>
              </a:spcAft>
              <a:buFontTx/>
              <a:buNone/>
            </a:pPr>
            <a:r>
              <a:rPr lang="en-US" altLang="en-US" sz="1200" dirty="0" err="1">
                <a:solidFill>
                  <a:srgbClr val="000000"/>
                </a:solidFill>
                <a:cs typeface="Times New Roman" pitchFamily="18" charset="0"/>
              </a:rPr>
              <a:t>f</a:t>
            </a:r>
            <a:r>
              <a:rPr lang="en-US" altLang="en-US" sz="1200" i="1" baseline="-30000" dirty="0" err="1">
                <a:solidFill>
                  <a:srgbClr val="000000"/>
                </a:solidFill>
                <a:cs typeface="Times New Roman" pitchFamily="18" charset="0"/>
              </a:rPr>
              <a:t>NH</a:t>
            </a:r>
            <a:r>
              <a:rPr lang="en-US" altLang="en-US" sz="1200" dirty="0">
                <a:solidFill>
                  <a:srgbClr val="000000"/>
                </a:solidFill>
                <a:cs typeface="Times New Roman" pitchFamily="18" charset="0"/>
              </a:rPr>
              <a:t>	- the Nave &amp; Hill (2005) dose capture fraction (1 for large crystals)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n</a:t>
            </a:r>
            <a:r>
              <a:rPr lang="en-US" altLang="en-US" sz="1200" i="1" baseline="-30000" dirty="0" err="1">
                <a:solidFill>
                  <a:srgbClr val="000000"/>
                </a:solidFill>
                <a:cs typeface="Times New Roman" pitchFamily="18" charset="0"/>
              </a:rPr>
              <a:t>ASU</a:t>
            </a:r>
            <a:r>
              <a:rPr lang="en-US" altLang="en-US" sz="1200" dirty="0">
                <a:solidFill>
                  <a:srgbClr val="000000"/>
                </a:solidFill>
                <a:cs typeface="Times New Roman" pitchFamily="18" charset="0"/>
              </a:rPr>
              <a:t>	- number of proteins in the asymmetric unit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err="1">
                <a:solidFill>
                  <a:srgbClr val="000000"/>
                </a:solidFill>
                <a:cs typeface="Times New Roman" pitchFamily="18" charset="0"/>
              </a:rPr>
              <a:t>M</a:t>
            </a:r>
            <a:r>
              <a:rPr lang="en-US" altLang="en-US" sz="1200" i="1" baseline="-30000" dirty="0" err="1">
                <a:solidFill>
                  <a:srgbClr val="000000"/>
                </a:solidFill>
                <a:cs typeface="Times New Roman" pitchFamily="18" charset="0"/>
              </a:rPr>
              <a:t>r</a:t>
            </a:r>
            <a:r>
              <a:rPr lang="en-US" altLang="en-US" sz="1200" dirty="0">
                <a:solidFill>
                  <a:srgbClr val="000000"/>
                </a:solidFill>
                <a:cs typeface="Times New Roman" pitchFamily="18" charset="0"/>
              </a:rPr>
              <a:t>	- molecular weight of the protein (Daltons or g/</a:t>
            </a:r>
            <a:r>
              <a:rPr lang="en-US" altLang="en-US" sz="1200" dirty="0" err="1">
                <a:solidFill>
                  <a:srgbClr val="000000"/>
                </a:solidFill>
                <a:cs typeface="Times New Roman" pitchFamily="18" charset="0"/>
              </a:rPr>
              <a:t>mol</a:t>
            </a:r>
            <a:r>
              <a:rPr lang="en-US" altLang="en-US" sz="1200" dirty="0">
                <a:solidFill>
                  <a:srgbClr val="000000"/>
                </a:solidFill>
                <a:cs typeface="Times New Roman" pitchFamily="18" charset="0"/>
              </a:rPr>
              <a:t>)</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V</a:t>
            </a:r>
            <a:r>
              <a:rPr lang="en-US" altLang="en-US" sz="1200" i="1" baseline="-30000" dirty="0">
                <a:solidFill>
                  <a:srgbClr val="000000"/>
                </a:solidFill>
                <a:cs typeface="Times New Roman" pitchFamily="18" charset="0"/>
              </a:rPr>
              <a:t>M</a:t>
            </a:r>
            <a:r>
              <a:rPr lang="en-US" altLang="en-US" sz="1200" dirty="0">
                <a:solidFill>
                  <a:srgbClr val="000000"/>
                </a:solidFill>
                <a:cs typeface="Times New Roman" pitchFamily="18" charset="0"/>
              </a:rPr>
              <a:t>	- Matthews’s coefficient (~2.4 Å</a:t>
            </a:r>
            <a:r>
              <a:rPr lang="en-US" altLang="en-US" sz="1200" baseline="30000" dirty="0">
                <a:solidFill>
                  <a:srgbClr val="000000"/>
                </a:solidFill>
                <a:cs typeface="Times New Roman" pitchFamily="18" charset="0"/>
              </a:rPr>
              <a:t>3</a:t>
            </a:r>
            <a:r>
              <a:rPr lang="en-US" altLang="en-US" sz="1200" dirty="0">
                <a:solidFill>
                  <a:srgbClr val="000000"/>
                </a:solidFill>
                <a:cs typeface="Times New Roman" pitchFamily="18" charset="0"/>
              </a:rPr>
              <a:t>/Dalton)</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H</a:t>
            </a:r>
            <a:r>
              <a:rPr lang="en-US" altLang="en-US" sz="1200" dirty="0">
                <a:solidFill>
                  <a:srgbClr val="000000"/>
                </a:solidFill>
                <a:cs typeface="Times New Roman" pitchFamily="18" charset="0"/>
              </a:rPr>
              <a:t>	- Howells’s criterion (10 </a:t>
            </a:r>
            <a:r>
              <a:rPr lang="en-US" altLang="en-US" sz="1200" dirty="0" err="1">
                <a:solidFill>
                  <a:srgbClr val="000000"/>
                </a:solidFill>
                <a:cs typeface="Times New Roman" pitchFamily="18" charset="0"/>
              </a:rPr>
              <a:t>MGy</a:t>
            </a:r>
            <a:r>
              <a:rPr lang="en-US" altLang="en-US" sz="1200" dirty="0">
                <a:solidFill>
                  <a:srgbClr val="000000"/>
                </a:solidFill>
                <a:cs typeface="Times New Roman" pitchFamily="18" charset="0"/>
              </a:rPr>
              <a:t>/Å)</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θ</a:t>
            </a:r>
            <a:r>
              <a:rPr lang="en-US" altLang="en-US" sz="1200" dirty="0">
                <a:solidFill>
                  <a:srgbClr val="000000"/>
                </a:solidFill>
                <a:cs typeface="Times New Roman" pitchFamily="18" charset="0"/>
              </a:rPr>
              <a:t>	- Bragg angle</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baseline="-30000" dirty="0">
                <a:solidFill>
                  <a:srgbClr val="000000"/>
                </a:solidFill>
                <a:cs typeface="Times New Roman" pitchFamily="18" charset="0"/>
              </a:rPr>
              <a:t>a</a:t>
            </a:r>
            <a:r>
              <a:rPr lang="en-US" altLang="en-US" sz="1200" baseline="30000" dirty="0">
                <a:solidFill>
                  <a:srgbClr val="000000"/>
                </a:solidFill>
                <a:cs typeface="Times New Roman" pitchFamily="18" charset="0"/>
              </a:rPr>
              <a:t>2</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400" dirty="0">
                <a:solidFill>
                  <a:srgbClr val="000000"/>
                </a:solidFill>
                <a:cs typeface="Times New Roman" pitchFamily="18" charset="0"/>
              </a:rPr>
              <a:t>	- </a:t>
            </a:r>
            <a:r>
              <a:rPr lang="en-US" altLang="en-US" sz="1200" dirty="0">
                <a:solidFill>
                  <a:srgbClr val="000000"/>
                </a:solidFill>
                <a:cs typeface="Times New Roman" pitchFamily="18" charset="0"/>
              </a:rPr>
              <a:t>number-averaged squared structure factor per protein atom (electron</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en-US" altLang="en-US" sz="1200" dirty="0">
              <a:solidFill>
                <a:srgbClr val="000000"/>
              </a:solidFill>
              <a:latin typeface="Times New Roman" pitchFamily="18" charset="0"/>
              <a:cs typeface="Times New Roman" pitchFamily="18" charset="0"/>
              <a:sym typeface="Symbol" pitchFamily="18" charset="2"/>
            </a:endParaRPr>
          </a:p>
          <a:p>
            <a:pPr eaLnBrk="1" fontAlgn="base" hangingPunct="1">
              <a:spcBef>
                <a:spcPct val="0"/>
              </a:spcBef>
              <a:spcAft>
                <a:spcPct val="0"/>
              </a:spcAft>
              <a:buFontTx/>
              <a:buNone/>
            </a:pPr>
            <a:r>
              <a:rPr lang="en-US" altLang="en-US" sz="1200" dirty="0">
                <a:solidFill>
                  <a:srgbClr val="000000"/>
                </a:solidFill>
                <a:latin typeface="Times New Roman" pitchFamily="18" charset="0"/>
                <a:cs typeface="Times New Roman" pitchFamily="18" charset="0"/>
                <a:sym typeface="Symbol" pitchFamily="18" charset="2"/>
              </a:rPr>
              <a:t></a:t>
            </a:r>
            <a:r>
              <a:rPr lang="en-US" altLang="en-US" sz="1200" i="1" dirty="0">
                <a:solidFill>
                  <a:srgbClr val="000000"/>
                </a:solidFill>
                <a:cs typeface="Times New Roman" pitchFamily="18" charset="0"/>
              </a:rPr>
              <a:t>M</a:t>
            </a:r>
            <a:r>
              <a:rPr lang="en-US" altLang="en-US" sz="1200" i="1" baseline="-30000" dirty="0">
                <a:solidFill>
                  <a:srgbClr val="000000"/>
                </a:solidFill>
                <a:cs typeface="Times New Roman" pitchFamily="18" charset="0"/>
              </a:rPr>
              <a:t>a</a:t>
            </a:r>
            <a:r>
              <a:rPr lang="en-US" altLang="en-US" sz="1400" dirty="0">
                <a:solidFill>
                  <a:srgbClr val="000000"/>
                </a:solidFill>
                <a:latin typeface="Times New Roman" pitchFamily="18" charset="0"/>
                <a:cs typeface="Times New Roman" pitchFamily="18" charset="0"/>
                <a:sym typeface="Symbol" pitchFamily="18" charset="2"/>
              </a:rPr>
              <a:t></a:t>
            </a:r>
            <a:r>
              <a:rPr lang="en-US" altLang="en-US" sz="1200" dirty="0">
                <a:solidFill>
                  <a:srgbClr val="000000"/>
                </a:solidFill>
                <a:cs typeface="Times New Roman" pitchFamily="18" charset="0"/>
              </a:rPr>
              <a:t>	- number-averaged atomic weight of a protein atom (~7.1 Daltons)</a:t>
            </a:r>
            <a:endParaRPr lang="en-US" altLang="en-US" sz="1200" i="1" dirty="0">
              <a:solidFill>
                <a:srgbClr val="000000"/>
              </a:solidFill>
              <a:cs typeface="Times New Roman" pitchFamily="18" charset="0"/>
            </a:endParaRPr>
          </a:p>
          <a:p>
            <a:pPr eaLnBrk="1" fontAlgn="base" hangingPunct="1">
              <a:spcBef>
                <a:spcPct val="0"/>
              </a:spcBef>
              <a:spcAft>
                <a:spcPct val="0"/>
              </a:spcAft>
              <a:buFontTx/>
              <a:buNone/>
            </a:pPr>
            <a:r>
              <a:rPr lang="en-US" altLang="en-US" sz="1200" i="1" dirty="0">
                <a:solidFill>
                  <a:srgbClr val="000000"/>
                </a:solidFill>
                <a:cs typeface="Times New Roman" pitchFamily="18" charset="0"/>
              </a:rPr>
              <a:t>B</a:t>
            </a:r>
            <a:r>
              <a:rPr lang="en-US" altLang="en-US" sz="1200" dirty="0">
                <a:solidFill>
                  <a:srgbClr val="000000"/>
                </a:solidFill>
                <a:cs typeface="Times New Roman" pitchFamily="18" charset="0"/>
              </a:rPr>
              <a:t>	- average (Wilson) temperature factor (Å</a:t>
            </a:r>
            <a:r>
              <a:rPr lang="en-US" altLang="en-US" sz="1200" baseline="30000" dirty="0">
                <a:solidFill>
                  <a:srgbClr val="000000"/>
                </a:solidFill>
                <a:cs typeface="Times New Roman" pitchFamily="18" charset="0"/>
              </a:rPr>
              <a:t>2</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dirty="0">
                <a:solidFill>
                  <a:srgbClr val="000000"/>
                </a:solidFill>
                <a:cs typeface="Times New Roman" pitchFamily="18" charset="0"/>
              </a:rPr>
              <a:t>	- attenuation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endParaRPr lang="fr-FR" altLang="en-US" sz="1200" i="1" dirty="0">
              <a:solidFill>
                <a:srgbClr val="000000"/>
              </a:solidFill>
              <a:cs typeface="Times New Roman" pitchFamily="18" charset="0"/>
            </a:endParaRPr>
          </a:p>
          <a:p>
            <a:pPr eaLnBrk="1" fontAlgn="base" hangingPunct="1">
              <a:spcBef>
                <a:spcPct val="0"/>
              </a:spcBef>
              <a:spcAft>
                <a:spcPct val="0"/>
              </a:spcAft>
              <a:buFontTx/>
              <a:buNone/>
            </a:pPr>
            <a:r>
              <a:rPr lang="fr-FR" altLang="en-US" sz="1200" i="1" dirty="0">
                <a:solidFill>
                  <a:srgbClr val="000000"/>
                </a:solidFill>
                <a:cs typeface="Times New Roman" pitchFamily="18" charset="0"/>
              </a:rPr>
              <a:t>μ</a:t>
            </a:r>
            <a:r>
              <a:rPr lang="en-US" altLang="en-US" sz="1200" i="1" baseline="-30000" dirty="0" err="1">
                <a:solidFill>
                  <a:srgbClr val="000000"/>
                </a:solidFill>
                <a:cs typeface="Times New Roman" pitchFamily="18" charset="0"/>
              </a:rPr>
              <a:t>en</a:t>
            </a:r>
            <a:r>
              <a:rPr lang="en-US" altLang="en-US" sz="1200" dirty="0">
                <a:solidFill>
                  <a:srgbClr val="000000"/>
                </a:solidFill>
                <a:cs typeface="Times New Roman" pitchFamily="18" charset="0"/>
              </a:rPr>
              <a:t>	- mass energy-absorption coefficient of sphere material (m</a:t>
            </a:r>
            <a:r>
              <a:rPr lang="en-US" altLang="en-US" sz="1200" baseline="30000" dirty="0">
                <a:solidFill>
                  <a:srgbClr val="000000"/>
                </a:solidFill>
                <a:cs typeface="Times New Roman" pitchFamily="18" charset="0"/>
              </a:rPr>
              <a:t>-1</a:t>
            </a:r>
            <a:r>
              <a:rPr lang="en-US" altLang="en-US" sz="1200" dirty="0">
                <a:solidFill>
                  <a:srgbClr val="000000"/>
                </a:solidFill>
                <a:cs typeface="Times New Roman" pitchFamily="18" charset="0"/>
              </a:rPr>
              <a:t>)</a:t>
            </a:r>
          </a:p>
        </p:txBody>
      </p:sp>
      <p:sp>
        <p:nvSpPr>
          <p:cNvPr id="173059" name="Rectangle 3"/>
          <p:cNvSpPr>
            <a:spLocks noChangeArrowheads="1"/>
          </p:cNvSpPr>
          <p:nvPr/>
        </p:nvSpPr>
        <p:spPr bwMode="auto">
          <a:xfrm>
            <a:off x="0" y="30109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730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4800" dirty="0">
                <a:solidFill>
                  <a:srgbClr val="000000"/>
                </a:solidFill>
                <a:cs typeface="Arial" panose="020B0604020202020204" pitchFamily="34" charset="0"/>
              </a:rPr>
              <a:t>Self-calibrated damage limit</a:t>
            </a:r>
          </a:p>
        </p:txBody>
      </p:sp>
      <p:sp>
        <p:nvSpPr>
          <p:cNvPr id="173061" name="Rectangle 5"/>
          <p:cNvSpPr>
            <a:spLocks noChangeArrowheads="1"/>
          </p:cNvSpPr>
          <p:nvPr/>
        </p:nvSpPr>
        <p:spPr bwMode="auto">
          <a:xfrm>
            <a:off x="0" y="29823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aphicFrame>
        <p:nvGraphicFramePr>
          <p:cNvPr id="1730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2074"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3063" name="Text Box 7"/>
          <p:cNvSpPr txBox="1">
            <a:spLocks noChangeArrowheads="1"/>
          </p:cNvSpPr>
          <p:nvPr/>
        </p:nvSpPr>
        <p:spPr bwMode="auto">
          <a:xfrm>
            <a:off x="4495800" y="6491288"/>
            <a:ext cx="464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panose="020B0604020202020204" pitchFamily="34" charset="0"/>
              </a:rPr>
              <a:t>Holton &amp; Frankel (2010) </a:t>
            </a:r>
            <a:r>
              <a:rPr lang="en-US" altLang="en-US" sz="1800" i="1" dirty="0" err="1">
                <a:solidFill>
                  <a:srgbClr val="000000"/>
                </a:solidFill>
                <a:cs typeface="Arial" panose="020B0604020202020204" pitchFamily="34" charset="0"/>
              </a:rPr>
              <a:t>Acta</a:t>
            </a:r>
            <a:r>
              <a:rPr lang="en-US" altLang="en-US" sz="1800" i="1" dirty="0">
                <a:solidFill>
                  <a:srgbClr val="000000"/>
                </a:solidFill>
                <a:cs typeface="Arial" panose="020B0604020202020204" pitchFamily="34" charset="0"/>
              </a:rPr>
              <a:t> D</a:t>
            </a:r>
            <a:r>
              <a:rPr lang="en-US" altLang="en-US" sz="1800" dirty="0">
                <a:solidFill>
                  <a:srgbClr val="000000"/>
                </a:solidFill>
                <a:cs typeface="Arial" panose="020B0604020202020204" pitchFamily="34" charset="0"/>
              </a:rPr>
              <a:t> </a:t>
            </a:r>
            <a:r>
              <a:rPr lang="en-US" altLang="en-US" sz="1800" b="1" dirty="0">
                <a:solidFill>
                  <a:srgbClr val="000000"/>
                </a:solidFill>
                <a:cs typeface="Arial" panose="020B0604020202020204" pitchFamily="34" charset="0"/>
              </a:rPr>
              <a:t>66</a:t>
            </a:r>
            <a:r>
              <a:rPr lang="en-US" altLang="en-US" sz="1800" dirty="0">
                <a:solidFill>
                  <a:srgbClr val="000000"/>
                </a:solidFill>
                <a:cs typeface="Arial" panose="020B0604020202020204" pitchFamily="34" charset="0"/>
              </a:rPr>
              <a:t> 393-408.</a:t>
            </a:r>
          </a:p>
        </p:txBody>
      </p:sp>
      <p:sp>
        <p:nvSpPr>
          <p:cNvPr id="3537928" name="Oval 8"/>
          <p:cNvSpPr>
            <a:spLocks noChangeArrowheads="1"/>
          </p:cNvSpPr>
          <p:nvPr/>
        </p:nvSpPr>
        <p:spPr bwMode="auto">
          <a:xfrm>
            <a:off x="1541462" y="3722688"/>
            <a:ext cx="3641725" cy="261937"/>
          </a:xfrm>
          <a:custGeom>
            <a:avLst/>
            <a:gdLst>
              <a:gd name="T0" fmla="*/ 20986 w 3641640"/>
              <a:gd name="T1" fmla="*/ 128087 h 262533"/>
              <a:gd name="T2" fmla="*/ 219592 w 3641640"/>
              <a:gd name="T3" fmla="*/ 31346 h 262533"/>
              <a:gd name="T4" fmla="*/ 1831528 w 3641640"/>
              <a:gd name="T5" fmla="*/ 5659 h 262533"/>
              <a:gd name="T6" fmla="*/ 3642065 w 3641640"/>
              <a:gd name="T7" fmla="*/ 128087 h 262533"/>
              <a:gd name="T8" fmla="*/ 1831528 w 3641640"/>
              <a:gd name="T9" fmla="*/ 250513 h 262533"/>
              <a:gd name="T10" fmla="*/ 275016 w 3641640"/>
              <a:gd name="T11" fmla="*/ 236815 h 262533"/>
              <a:gd name="T12" fmla="*/ 20986 w 3641640"/>
              <a:gd name="T13" fmla="*/ 128087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1" name="Oval 8"/>
          <p:cNvSpPr>
            <a:spLocks noChangeArrowheads="1"/>
          </p:cNvSpPr>
          <p:nvPr/>
        </p:nvSpPr>
        <p:spPr bwMode="auto">
          <a:xfrm>
            <a:off x="1635125" y="4429125"/>
            <a:ext cx="3270250" cy="263525"/>
          </a:xfrm>
          <a:custGeom>
            <a:avLst/>
            <a:gdLst>
              <a:gd name="T0" fmla="*/ 11010 w 3641640"/>
              <a:gd name="T1" fmla="*/ 132016 h 262533"/>
              <a:gd name="T2" fmla="*/ 115177 w 3641640"/>
              <a:gd name="T3" fmla="*/ 32308 h 262533"/>
              <a:gd name="T4" fmla="*/ 960642 w 3641640"/>
              <a:gd name="T5" fmla="*/ 5834 h 262533"/>
              <a:gd name="T6" fmla="*/ 1910277 w 3641640"/>
              <a:gd name="T7" fmla="*/ 132016 h 262533"/>
              <a:gd name="T8" fmla="*/ 960642 w 3641640"/>
              <a:gd name="T9" fmla="*/ 258199 h 262533"/>
              <a:gd name="T10" fmla="*/ 144247 w 3641640"/>
              <a:gd name="T11" fmla="*/ 244081 h 262533"/>
              <a:gd name="T12" fmla="*/ 11010 w 3641640"/>
              <a:gd name="T13" fmla="*/ 132016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 name="TextBox 1"/>
          <p:cNvSpPr txBox="1"/>
          <p:nvPr/>
        </p:nvSpPr>
        <p:spPr>
          <a:xfrm>
            <a:off x="7068457" y="3831771"/>
            <a:ext cx="1544012" cy="646331"/>
          </a:xfrm>
          <a:prstGeom prst="rect">
            <a:avLst/>
          </a:prstGeom>
          <a:noFill/>
        </p:spPr>
        <p:txBody>
          <a:bodyPr wrap="none" rtlCol="0">
            <a:spAutoFit/>
          </a:bodyPr>
          <a:lstStyle/>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 flux</a:t>
            </a:r>
          </a:p>
          <a:p>
            <a:pPr fontAlgn="base">
              <a:spcBef>
                <a:spcPct val="0"/>
              </a:spcBef>
              <a:spcAft>
                <a:spcPct val="0"/>
              </a:spcAft>
            </a:pPr>
            <a:r>
              <a:rPr lang="en-US" dirty="0">
                <a:solidFill>
                  <a:srgbClr val="FF0000"/>
                </a:solidFill>
                <a:latin typeface="Arial" panose="020B0604020202020204" pitchFamily="34" charset="0"/>
                <a:cs typeface="Arial" panose="020B0604020202020204" pitchFamily="34" charset="0"/>
              </a:rPr>
              <a:t>No symmetry</a:t>
            </a:r>
          </a:p>
        </p:txBody>
      </p:sp>
      <p:sp>
        <p:nvSpPr>
          <p:cNvPr id="16" name="Oval 8"/>
          <p:cNvSpPr>
            <a:spLocks noChangeArrowheads="1"/>
          </p:cNvSpPr>
          <p:nvPr/>
        </p:nvSpPr>
        <p:spPr bwMode="auto">
          <a:xfrm>
            <a:off x="1560513" y="5562600"/>
            <a:ext cx="4078287" cy="244475"/>
          </a:xfrm>
          <a:custGeom>
            <a:avLst/>
            <a:gdLst>
              <a:gd name="T0" fmla="*/ 13728 w 3641640"/>
              <a:gd name="T1" fmla="*/ 122473 h 262533"/>
              <a:gd name="T2" fmla="*/ 143620 w 3641640"/>
              <a:gd name="T3" fmla="*/ 29972 h 262533"/>
              <a:gd name="T4" fmla="*/ 1197872 w 3641640"/>
              <a:gd name="T5" fmla="*/ 5412 h 262533"/>
              <a:gd name="T6" fmla="*/ 2382017 w 3641640"/>
              <a:gd name="T7" fmla="*/ 122473 h 262533"/>
              <a:gd name="T8" fmla="*/ 1197872 w 3641640"/>
              <a:gd name="T9" fmla="*/ 239534 h 262533"/>
              <a:gd name="T10" fmla="*/ 179869 w 3641640"/>
              <a:gd name="T11" fmla="*/ 226436 h 262533"/>
              <a:gd name="T12" fmla="*/ 13728 w 3641640"/>
              <a:gd name="T13" fmla="*/ 122473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17" name="Oval 9"/>
          <p:cNvSpPr>
            <a:spLocks noChangeArrowheads="1"/>
          </p:cNvSpPr>
          <p:nvPr/>
        </p:nvSpPr>
        <p:spPr bwMode="auto">
          <a:xfrm>
            <a:off x="7904163" y="1524000"/>
            <a:ext cx="17303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Tree>
    <p:extLst>
      <p:ext uri="{BB962C8B-B14F-4D97-AF65-F5344CB8AC3E}">
        <p14:creationId xmlns:p14="http://schemas.microsoft.com/office/powerpoint/2010/main" val="3214802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379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3792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
                                            <p:txEl>
                                              <p:pRg st="0" end="0"/>
                                            </p:txEl>
                                          </p:spTgt>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
                                            <p:txEl>
                                              <p:pRg st="1" end="1"/>
                                            </p:txEl>
                                          </p:spTgt>
                                        </p:tgtEl>
                                        <p:attrNameLst>
                                          <p:attrName>style.visibility</p:attrName>
                                        </p:attrNameLst>
                                      </p:cBhvr>
                                      <p:to>
                                        <p:strVal val="hidden"/>
                                      </p:to>
                                    </p:set>
                                  </p:childTnLst>
                                </p:cTn>
                              </p:par>
                              <p:par>
                                <p:cTn id="43" presetID="1" presetClass="exit" presetSubtype="0" fill="hold" grpId="2"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14"/>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53792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5379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8" grpId="1" animBg="1"/>
      <p:bldP spid="3537929" grpId="0" animBg="1"/>
      <p:bldP spid="3537929" grpId="1" animBg="1"/>
      <p:bldP spid="11" grpId="0" animBg="1"/>
      <p:bldP spid="11" grpId="1" animBg="1"/>
      <p:bldP spid="11" grpId="2" animBg="1"/>
      <p:bldP spid="12" grpId="0" animBg="1"/>
      <p:bldP spid="12" grpId="1" animBg="1"/>
      <p:bldP spid="13" grpId="0" animBg="1"/>
      <p:bldP spid="13" grpId="1" animBg="1"/>
      <p:bldP spid="14" grpId="0" animBg="1"/>
      <p:bldP spid="14" grpId="1" animBg="1"/>
      <p:bldP spid="14" grpId="2" animBg="1"/>
      <p:bldP spid="2" grpId="0" build="allAtOnce"/>
      <p:bldP spid="16" grpId="0" animBg="1"/>
      <p:bldP spid="1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827606564"/>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3098"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370048" y="6290124"/>
            <a:ext cx="4540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Crystal diameter (micron)</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886631" y="3263090"/>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Resolution (Å)</a:t>
            </a:r>
            <a:endParaRPr lang="en-US" altLang="en-US" sz="2800" b="1" dirty="0">
              <a:solidFill>
                <a:prstClr val="black"/>
              </a:solidFill>
              <a:latin typeface="Arial" panose="020B0604020202020204" pitchFamily="34" charset="0"/>
            </a:endParaRPr>
          </a:p>
        </p:txBody>
      </p:sp>
      <p:sp>
        <p:nvSpPr>
          <p:cNvPr id="3" name="Rounded Rectangle 2"/>
          <p:cNvSpPr/>
          <p:nvPr/>
        </p:nvSpPr>
        <p:spPr>
          <a:xfrm rot="18273637">
            <a:off x="2013955" y="1691001"/>
            <a:ext cx="841828" cy="2038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0</a:t>
            </a:r>
          </a:p>
        </p:txBody>
      </p:sp>
      <p:sp>
        <p:nvSpPr>
          <p:cNvPr id="7" name="Rounded Rectangle 6"/>
          <p:cNvSpPr/>
          <p:nvPr/>
        </p:nvSpPr>
        <p:spPr>
          <a:xfrm rot="20348632">
            <a:off x="3375698" y="1549442"/>
            <a:ext cx="962468" cy="1716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20</a:t>
            </a:r>
          </a:p>
        </p:txBody>
      </p:sp>
      <p:sp>
        <p:nvSpPr>
          <p:cNvPr id="8" name="Rounded Rectangle 7"/>
          <p:cNvSpPr/>
          <p:nvPr/>
        </p:nvSpPr>
        <p:spPr>
          <a:xfrm rot="20797676">
            <a:off x="4533450" y="1649221"/>
            <a:ext cx="9505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60</a:t>
            </a:r>
          </a:p>
        </p:txBody>
      </p:sp>
      <p:sp>
        <p:nvSpPr>
          <p:cNvPr id="9" name="Rounded Rectangle 8"/>
          <p:cNvSpPr/>
          <p:nvPr/>
        </p:nvSpPr>
        <p:spPr>
          <a:xfrm rot="21117235">
            <a:off x="5601982" y="2002100"/>
            <a:ext cx="1049650"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170</a:t>
            </a:r>
          </a:p>
        </p:txBody>
      </p:sp>
      <p:sp>
        <p:nvSpPr>
          <p:cNvPr id="10" name="Rounded Rectangle 9"/>
          <p:cNvSpPr/>
          <p:nvPr/>
        </p:nvSpPr>
        <p:spPr>
          <a:xfrm rot="21082296">
            <a:off x="5601348" y="2480450"/>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330</a:t>
            </a:r>
          </a:p>
        </p:txBody>
      </p:sp>
      <p:sp>
        <p:nvSpPr>
          <p:cNvPr id="11" name="Rounded Rectangle 10"/>
          <p:cNvSpPr/>
          <p:nvPr/>
        </p:nvSpPr>
        <p:spPr>
          <a:xfrm rot="21002143">
            <a:off x="5630376" y="2974617"/>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560</a:t>
            </a:r>
          </a:p>
        </p:txBody>
      </p:sp>
      <p:sp>
        <p:nvSpPr>
          <p:cNvPr id="12" name="Rounded Rectangle 11"/>
          <p:cNvSpPr/>
          <p:nvPr/>
        </p:nvSpPr>
        <p:spPr>
          <a:xfrm rot="20842646">
            <a:off x="5664167" y="3473996"/>
            <a:ext cx="1138005" cy="19504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Arial" panose="020B0604020202020204" pitchFamily="34" charset="0"/>
                <a:cs typeface="Arial" panose="020B0604020202020204" pitchFamily="34" charset="0"/>
              </a:rPr>
              <a:t>B = 850</a:t>
            </a:r>
          </a:p>
        </p:txBody>
      </p:sp>
      <p:sp>
        <p:nvSpPr>
          <p:cNvPr id="2" name="TextBox 1"/>
          <p:cNvSpPr txBox="1"/>
          <p:nvPr/>
        </p:nvSpPr>
        <p:spPr>
          <a:xfrm>
            <a:off x="928914" y="0"/>
            <a:ext cx="7687297" cy="707886"/>
          </a:xfrm>
          <a:prstGeom prst="rect">
            <a:avLst/>
          </a:prstGeom>
          <a:noFill/>
        </p:spPr>
        <p:txBody>
          <a:bodyPr wrap="none" rtlCol="0">
            <a:spAutoFit/>
          </a:bodyPr>
          <a:lstStyle/>
          <a:p>
            <a:r>
              <a:rPr lang="en-US" sz="4000" dirty="0">
                <a:solidFill>
                  <a:prstClr val="black"/>
                </a:solidFill>
                <a:latin typeface="Arial" panose="020B0604020202020204" pitchFamily="34" charset="0"/>
              </a:rPr>
              <a:t>Bigger is better, but not by much</a:t>
            </a:r>
          </a:p>
        </p:txBody>
      </p:sp>
    </p:spTree>
    <p:extLst>
      <p:ext uri="{BB962C8B-B14F-4D97-AF65-F5344CB8AC3E}">
        <p14:creationId xmlns:p14="http://schemas.microsoft.com/office/powerpoint/2010/main" val="58625347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B factor from image analysis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271502" cy="461665"/>
          </a:xfrm>
          <a:prstGeom prst="rect">
            <a:avLst/>
          </a:prstGeom>
          <a:noFill/>
        </p:spPr>
        <p:txBody>
          <a:bodyPr wrap="none" rtlCol="0">
            <a:spAutoFit/>
          </a:bodyPr>
          <a:lstStyle/>
          <a:p>
            <a:r>
              <a:rPr lang="en-US" sz="2400" b="1" dirty="0">
                <a:solidFill>
                  <a:prstClr val="black"/>
                </a:solidFill>
                <a:latin typeface="Arial" panose="020B0604020202020204" pitchFamily="34" charset="0"/>
                <a:cs typeface="Arial" panose="020B0604020202020204" pitchFamily="34" charset="0"/>
              </a:rPr>
              <a:t>B = 500</a:t>
            </a: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16" name="Group 15"/>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32041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a:t>B factor from image analysis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2776"/>
            <a:ext cx="9144000" cy="5895224"/>
          </a:xfrm>
          <a:prstGeom prst="rect">
            <a:avLst/>
          </a:prstGeom>
        </p:spPr>
      </p:pic>
      <p:sp>
        <p:nvSpPr>
          <p:cNvPr id="6" name="TextBox 5"/>
          <p:cNvSpPr txBox="1"/>
          <p:nvPr/>
        </p:nvSpPr>
        <p:spPr>
          <a:xfrm>
            <a:off x="152400" y="1143000"/>
            <a:ext cx="1099981" cy="461665"/>
          </a:xfrm>
          <a:prstGeom prst="rect">
            <a:avLst/>
          </a:prstGeom>
          <a:noFill/>
        </p:spPr>
        <p:txBody>
          <a:bodyPr wrap="none" rtlCol="0">
            <a:spAutoFit/>
          </a:bodyPr>
          <a:lstStyle/>
          <a:p>
            <a:r>
              <a:rPr lang="en-US" sz="2400" b="1" dirty="0">
                <a:solidFill>
                  <a:prstClr val="black"/>
                </a:solidFill>
                <a:latin typeface="Arial" panose="020B0604020202020204" pitchFamily="34" charset="0"/>
                <a:cs typeface="Arial" panose="020B0604020202020204" pitchFamily="34" charset="0"/>
              </a:rPr>
              <a:t>B = 20</a:t>
            </a:r>
          </a:p>
        </p:txBody>
      </p:sp>
      <p:sp>
        <p:nvSpPr>
          <p:cNvPr id="7" name="Oval 6"/>
          <p:cNvSpPr/>
          <p:nvPr/>
        </p:nvSpPr>
        <p:spPr>
          <a:xfrm>
            <a:off x="2148840" y="4820194"/>
            <a:ext cx="457200" cy="457200"/>
          </a:xfrm>
          <a:prstGeom prst="ellipse">
            <a:avLst/>
          </a:prstGeom>
          <a:gradFill flip="none" rotWithShape="1">
            <a:gsLst>
              <a:gs pos="0">
                <a:schemeClr val="bg1"/>
              </a:gs>
              <a:gs pos="52000">
                <a:srgbClr val="FFFFFF"/>
              </a:gs>
              <a:gs pos="91000">
                <a:srgbClr val="FFFFFF">
                  <a:alpha val="21000"/>
                </a:srgb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grpSp>
        <p:nvGrpSpPr>
          <p:cNvPr id="8" name="Group 7"/>
          <p:cNvGrpSpPr/>
          <p:nvPr/>
        </p:nvGrpSpPr>
        <p:grpSpPr>
          <a:xfrm>
            <a:off x="2167000" y="4805363"/>
            <a:ext cx="476188" cy="469106"/>
            <a:chOff x="2167000" y="4805363"/>
            <a:chExt cx="476188" cy="469106"/>
          </a:xfrm>
        </p:grpSpPr>
        <p:cxnSp>
          <p:nvCxnSpPr>
            <p:cNvPr id="9" name="Straight Connector 8"/>
            <p:cNvCxnSpPr/>
            <p:nvPr/>
          </p:nvCxnSpPr>
          <p:spPr>
            <a:xfrm>
              <a:off x="2405059" y="4805363"/>
              <a:ext cx="0" cy="4691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167000" y="5043489"/>
              <a:ext cx="4761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2062571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hangingPunct="1"/>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hangingPunct="1"/>
            <a:endParaRPr lang="en-US" sz="4000" dirty="0">
              <a:solidFill>
                <a:srgbClr val="000000"/>
              </a:solidFill>
              <a:cs typeface="Arial" pitchFamily="34" charset="0"/>
            </a:endParaRPr>
          </a:p>
          <a:p>
            <a:pPr algn="ctr" eaLnBrk="1" hangingPunct="1"/>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hangingPunct="1"/>
            <a:r>
              <a:rPr lang="en-US" sz="4000" dirty="0">
                <a:solidFill>
                  <a:srgbClr val="000000"/>
                </a:solidFill>
                <a:cs typeface="Arial" pitchFamily="34" charset="0"/>
              </a:rPr>
              <a:t>of data collection </a:t>
            </a:r>
            <a:r>
              <a:rPr lang="en-US" sz="4000" dirty="0" smtClean="0">
                <a:solidFill>
                  <a:srgbClr val="000000"/>
                </a:solidFill>
                <a:cs typeface="Arial" pitchFamily="34" charset="0"/>
              </a:rPr>
              <a:t>time</a:t>
            </a:r>
          </a:p>
          <a:p>
            <a:pPr algn="ctr" eaLnBrk="1" hangingPunct="1"/>
            <a:endParaRPr lang="en-US" sz="4400" dirty="0" smtClean="0">
              <a:solidFill>
                <a:srgbClr val="000000"/>
              </a:solidFill>
              <a:cs typeface="Arial" pitchFamily="34" charset="0"/>
            </a:endParaRPr>
          </a:p>
          <a:p>
            <a:pPr algn="ctr" eaLnBrk="1" hangingPunct="1"/>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cs typeface="Arial" charset="0"/>
              </a:rPr>
              <a:t>photons </a:t>
            </a:r>
            <a:r>
              <a:rPr lang="en-US" altLang="en-US" sz="4400" dirty="0" smtClean="0">
                <a:solidFill>
                  <a:schemeClr val="bg1"/>
                </a:solidFill>
                <a:cs typeface="Arial" charset="0"/>
              </a:rPr>
              <a:t>(synch)</a:t>
            </a:r>
          </a:p>
          <a:p>
            <a:pPr algn="ctr" eaLnBrk="1" hangingPunct="1"/>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solidFill>
                  <a:srgbClr val="000000"/>
                </a:solidFill>
                <a:latin typeface="Arial" panose="020B0604020202020204" pitchFamily="34" charset="0"/>
              </a:rPr>
              <a:t>Henderson, 1990; Gonzalez &amp; Nave, 1994; </a:t>
            </a:r>
            <a:r>
              <a:rPr lang="en-US" dirty="0" err="1">
                <a:solidFill>
                  <a:srgbClr val="000000"/>
                </a:solidFill>
                <a:latin typeface="Arial" panose="020B0604020202020204" pitchFamily="34" charset="0"/>
              </a:rPr>
              <a:t>Glaeser</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2000; </a:t>
            </a:r>
            <a:r>
              <a:rPr lang="en-US" dirty="0" err="1">
                <a:solidFill>
                  <a:srgbClr val="000000"/>
                </a:solidFill>
                <a:latin typeface="Arial" panose="020B0604020202020204" pitchFamily="34" charset="0"/>
              </a:rPr>
              <a:t>Sliz</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2003; </a:t>
            </a:r>
            <a:r>
              <a:rPr lang="en-US" dirty="0" err="1">
                <a:solidFill>
                  <a:srgbClr val="000000"/>
                </a:solidFill>
                <a:latin typeface="Arial" panose="020B0604020202020204" pitchFamily="34" charset="0"/>
              </a:rPr>
              <a:t>Leiros</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Owen</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Garman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lvl="0" algn="ctr"/>
            <a:r>
              <a:rPr lang="en-US" altLang="en-US" sz="4400" dirty="0">
                <a:solidFill>
                  <a:srgbClr val="000000"/>
                </a:solidFill>
                <a:latin typeface="Arial" panose="020B0604020202020204" pitchFamily="34" charset="0"/>
                <a:cs typeface="Arial" panose="020B0604020202020204" pitchFamily="34" charset="0"/>
              </a:rPr>
              <a:t>(synch)</a:t>
            </a:r>
          </a:p>
        </p:txBody>
      </p:sp>
    </p:spTree>
    <p:extLst>
      <p:ext uri="{BB962C8B-B14F-4D97-AF65-F5344CB8AC3E}">
        <p14:creationId xmlns:p14="http://schemas.microsoft.com/office/powerpoint/2010/main" val="436598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009908577"/>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5146"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200933" y="6261096"/>
            <a:ext cx="4878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Synchrotron </a:t>
            </a:r>
            <a:r>
              <a:rPr lang="en-US" altLang="en-US" sz="2800" b="1" dirty="0">
                <a:solidFill>
                  <a:prstClr val="black"/>
                </a:solidFill>
                <a:latin typeface="Arial" panose="020B0604020202020204" pitchFamily="34" charset="0"/>
              </a:rPr>
              <a:t>Resolution (Å)</a:t>
            </a:r>
          </a:p>
        </p:txBody>
      </p:sp>
      <p:sp>
        <p:nvSpPr>
          <p:cNvPr id="71685" name="Text Box 5"/>
          <p:cNvSpPr txBox="1">
            <a:spLocks noChangeArrowheads="1"/>
          </p:cNvSpPr>
          <p:nvPr/>
        </p:nvSpPr>
        <p:spPr bwMode="auto">
          <a:xfrm rot="-5400000">
            <a:off x="-1391542" y="3234062"/>
            <a:ext cx="36518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latin typeface="Arial" panose="020B0604020202020204" pitchFamily="34" charset="0"/>
              </a:rPr>
              <a:t>XFEL Resolution (Å)</a:t>
            </a:r>
            <a:endParaRPr lang="en-US" altLang="en-US" sz="2800" b="1" dirty="0">
              <a:solidFill>
                <a:prstClr val="black"/>
              </a:solidFill>
              <a:latin typeface="Arial" panose="020B0604020202020204" pitchFamily="34" charset="0"/>
            </a:endParaRPr>
          </a:p>
        </p:txBody>
      </p:sp>
      <p:sp>
        <p:nvSpPr>
          <p:cNvPr id="5" name="TextBox 4"/>
          <p:cNvSpPr txBox="1"/>
          <p:nvPr/>
        </p:nvSpPr>
        <p:spPr>
          <a:xfrm>
            <a:off x="1669142" y="0"/>
            <a:ext cx="6144631" cy="707886"/>
          </a:xfrm>
          <a:prstGeom prst="rect">
            <a:avLst/>
          </a:prstGeom>
          <a:noFill/>
        </p:spPr>
        <p:txBody>
          <a:bodyPr wrap="none" rtlCol="0">
            <a:spAutoFit/>
          </a:bodyPr>
          <a:lstStyle/>
          <a:p>
            <a:r>
              <a:rPr lang="en-US" sz="4000" dirty="0">
                <a:solidFill>
                  <a:prstClr val="black"/>
                </a:solidFill>
                <a:latin typeface="Arial" panose="020B0604020202020204" pitchFamily="34" charset="0"/>
              </a:rPr>
              <a:t>Predicting resolution limits</a:t>
            </a:r>
          </a:p>
        </p:txBody>
      </p:sp>
    </p:spTree>
    <p:extLst>
      <p:ext uri="{BB962C8B-B14F-4D97-AF65-F5344CB8AC3E}">
        <p14:creationId xmlns:p14="http://schemas.microsoft.com/office/powerpoint/2010/main" val="378941478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en-US" sz="1800">
                <a:solidFill>
                  <a:srgbClr val="000000"/>
                </a:solidFill>
              </a:rPr>
              <a:t>N</a:t>
            </a:r>
          </a:p>
          <a:p>
            <a:pPr algn="ctr" eaLnBrk="1" fontAlgn="base" hangingPunct="1">
              <a:spcBef>
                <a:spcPct val="0"/>
              </a:spcBef>
              <a:spcAft>
                <a:spcPct val="0"/>
              </a:spcAft>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dirty="0" smtClean="0">
                <a:solidFill>
                  <a:srgbClr val="000000"/>
                </a:solidFill>
              </a:rPr>
              <a:t>Low</a:t>
            </a:r>
          </a:p>
          <a:p>
            <a:pPr algn="ctr" fontAlgn="base">
              <a:spcBef>
                <a:spcPct val="0"/>
              </a:spcBef>
              <a:spcAft>
                <a:spcPct val="0"/>
              </a:spcAft>
              <a:defRPr/>
            </a:pPr>
            <a:r>
              <a:rPr lang="en-US" dirty="0" smtClean="0">
                <a:solidFill>
                  <a:srgbClr val="000000"/>
                </a:solidFill>
              </a:rPr>
              <a:t>completeness</a:t>
            </a:r>
            <a:endParaRPr lang="en-US" dirty="0">
              <a:solidFill>
                <a:srgbClr val="000000"/>
              </a:solidFill>
            </a:endParaRP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dirty="0">
                <a:solidFill>
                  <a:srgbClr val="000000"/>
                </a:solidFill>
              </a:rPr>
              <a:t>unacceptable</a:t>
            </a:r>
          </a:p>
          <a:p>
            <a:pPr algn="ctr" fontAlgn="base">
              <a:spcBef>
                <a:spcPct val="0"/>
              </a:spcBef>
              <a:spcAft>
                <a:spcPct val="0"/>
              </a:spcAft>
              <a:defRPr/>
            </a:pPr>
            <a:r>
              <a:rPr lang="en-US" dirty="0" smtClean="0">
                <a:solidFill>
                  <a:srgbClr val="000000"/>
                </a:solidFill>
              </a:rPr>
              <a:t>readout noise?</a:t>
            </a:r>
            <a:endParaRPr lang="en-US" dirty="0">
              <a:solidFill>
                <a:srgbClr val="000000"/>
              </a:solidFill>
            </a:endParaRPr>
          </a:p>
        </p:txBody>
      </p:sp>
    </p:spTree>
    <p:extLst>
      <p:ext uri="{BB962C8B-B14F-4D97-AF65-F5344CB8AC3E}">
        <p14:creationId xmlns:p14="http://schemas.microsoft.com/office/powerpoint/2010/main" val="4018635064"/>
      </p:ext>
    </p:extLst>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random deletion</a:t>
            </a:r>
          </a:p>
        </p:txBody>
      </p:sp>
      <p:pic>
        <p:nvPicPr>
          <p:cNvPr id="192517" name="completeness.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8244" name="Text Box 7"/>
          <p:cNvSpPr txBox="1">
            <a:spLocks noChangeArrowheads="1"/>
          </p:cNvSpPr>
          <p:nvPr/>
        </p:nvSpPr>
        <p:spPr bwMode="auto">
          <a:xfrm>
            <a:off x="827088" y="6596063"/>
            <a:ext cx="6246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http://bl831.als.lbl.gov/~jamesh/movies/completeness.mpeg</a:t>
            </a:r>
          </a:p>
        </p:txBody>
      </p:sp>
    </p:spTree>
    <p:extLst>
      <p:ext uri="{BB962C8B-B14F-4D97-AF65-F5344CB8AC3E}">
        <p14:creationId xmlns:p14="http://schemas.microsoft.com/office/powerpoint/2010/main" val="39301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467" fill="hold"/>
                                        <p:tgtEl>
                                          <p:spTgt spid="1925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2517"/>
                </p:tgtEl>
              </p:cMediaNode>
            </p:video>
            <p:seq concurrent="1" nextAc="seek">
              <p:cTn id="8" restart="whenNotActive" fill="hold" evtFilter="cancelBubble" nodeType="interactiveSeq">
                <p:stCondLst>
                  <p:cond evt="onClick" delay="0">
                    <p:tgtEl>
                      <p:spTgt spid="1925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92517"/>
                                        </p:tgtEl>
                                      </p:cBhvr>
                                    </p:cmd>
                                  </p:childTnLst>
                                </p:cTn>
                              </p:par>
                            </p:childTnLst>
                          </p:cTn>
                        </p:par>
                      </p:childTnLst>
                    </p:cTn>
                  </p:par>
                </p:childTnLst>
              </p:cTn>
              <p:nextCondLst>
                <p:cond evt="onClick" delay="0">
                  <p:tgtEl>
                    <p:spTgt spid="19251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Completeness: missing wedge</a:t>
            </a:r>
          </a:p>
        </p:txBody>
      </p:sp>
      <p:pic>
        <p:nvPicPr>
          <p:cNvPr id="63493" name="osc.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Text Box 7"/>
          <p:cNvSpPr txBox="1">
            <a:spLocks noChangeArrowheads="1"/>
          </p:cNvSpPr>
          <p:nvPr/>
        </p:nvSpPr>
        <p:spPr bwMode="auto">
          <a:xfrm>
            <a:off x="827088" y="6596063"/>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http://bl831.als.lbl.gov/~jamesh/movies/osc.mpeg</a:t>
            </a:r>
          </a:p>
        </p:txBody>
      </p:sp>
    </p:spTree>
    <p:extLst>
      <p:ext uri="{BB962C8B-B14F-4D97-AF65-F5344CB8AC3E}">
        <p14:creationId xmlns:p14="http://schemas.microsoft.com/office/powerpoint/2010/main" val="1692204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734" fill="hold"/>
                                        <p:tgtEl>
                                          <p:spTgt spid="6349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3493"/>
                </p:tgtEl>
              </p:cMediaNode>
            </p:video>
            <p:seq concurrent="1" nextAc="seek">
              <p:cTn id="8" restart="whenNotActive" fill="hold" evtFilter="cancelBubble" nodeType="interactiveSeq">
                <p:stCondLst>
                  <p:cond evt="onClick" delay="0">
                    <p:tgtEl>
                      <p:spTgt spid="6349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3493"/>
                                        </p:tgtEl>
                                      </p:cBhvr>
                                    </p:cmd>
                                  </p:childTnLst>
                                </p:cTn>
                              </p:par>
                            </p:childTnLst>
                          </p:cTn>
                        </p:par>
                      </p:childTnLst>
                    </p:cTn>
                  </p:par>
                </p:childTnLst>
              </p:cTn>
              <p:nextCondLst>
                <p:cond evt="onClick" delay="0">
                  <p:tgtEl>
                    <p:spTgt spid="6349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Overloads</a:t>
            </a:r>
          </a:p>
        </p:txBody>
      </p:sp>
      <p:pic>
        <p:nvPicPr>
          <p:cNvPr id="62469" name="overload.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6196" name="Text Box 7"/>
          <p:cNvSpPr txBox="1">
            <a:spLocks noChangeArrowheads="1"/>
          </p:cNvSpPr>
          <p:nvPr/>
        </p:nvSpPr>
        <p:spPr bwMode="auto">
          <a:xfrm>
            <a:off x="827088" y="6596063"/>
            <a:ext cx="5927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http://bl831.als.lbl.gov/~jamesh/movies/overloads.mpeg</a:t>
            </a:r>
          </a:p>
        </p:txBody>
      </p:sp>
    </p:spTree>
    <p:extLst>
      <p:ext uri="{BB962C8B-B14F-4D97-AF65-F5344CB8AC3E}">
        <p14:creationId xmlns:p14="http://schemas.microsoft.com/office/powerpoint/2010/main" val="1884866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9400" fill="hold"/>
                                        <p:tgtEl>
                                          <p:spTgt spid="624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2469"/>
                </p:tgtEl>
              </p:cMediaNode>
            </p:video>
            <p:seq concurrent="1" nextAc="seek">
              <p:cTn id="8" restart="whenNotActive" fill="hold" evtFilter="cancelBubble" nodeType="interactiveSeq">
                <p:stCondLst>
                  <p:cond evt="onClick" delay="0">
                    <p:tgtEl>
                      <p:spTgt spid="624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2469"/>
                                        </p:tgtEl>
                                      </p:cBhvr>
                                    </p:cmd>
                                  </p:childTnLst>
                                </p:cTn>
                              </p:par>
                            </p:childTnLst>
                          </p:cTn>
                        </p:par>
                      </p:childTnLst>
                    </p:cTn>
                  </p:par>
                </p:childTnLst>
              </p:cTn>
              <p:nextCondLst>
                <p:cond evt="onClick" delay="0">
                  <p:tgtEl>
                    <p:spTgt spid="624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7304714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0"/>
            <a:ext cx="8229600" cy="1143000"/>
          </a:xfrm>
        </p:spPr>
        <p:txBody>
          <a:bodyPr/>
          <a:lstStyle/>
          <a:p>
            <a:pPr eaLnBrk="1" hangingPunct="1"/>
            <a:r>
              <a:rPr lang="en-US" altLang="en-US" smtClean="0">
                <a:solidFill>
                  <a:schemeClr val="bg1"/>
                </a:solidFill>
              </a:rPr>
              <a:t>Resolution: low-angle cutoff</a:t>
            </a:r>
          </a:p>
        </p:txBody>
      </p:sp>
      <p:pic>
        <p:nvPicPr>
          <p:cNvPr id="64520" name="lo_cut.mpeg">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912813" y="1141413"/>
            <a:ext cx="7313612" cy="5484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24" name="Text Box 10"/>
          <p:cNvSpPr txBox="1">
            <a:spLocks noChangeArrowheads="1"/>
          </p:cNvSpPr>
          <p:nvPr/>
        </p:nvSpPr>
        <p:spPr bwMode="auto">
          <a:xfrm>
            <a:off x="827088" y="6596063"/>
            <a:ext cx="56086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a:solidFill>
                  <a:srgbClr val="FFFFFF"/>
                </a:solidFill>
                <a:latin typeface="Courier New" pitchFamily="49" charset="0"/>
              </a:rPr>
              <a:t>http://bl831.als.lbl.gov/~jamesh/movies/lo_cut.mpeg</a:t>
            </a:r>
          </a:p>
        </p:txBody>
      </p:sp>
    </p:spTree>
    <p:extLst>
      <p:ext uri="{BB962C8B-B14F-4D97-AF65-F5344CB8AC3E}">
        <p14:creationId xmlns:p14="http://schemas.microsoft.com/office/powerpoint/2010/main" val="12136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34" fill="hold"/>
                                        <p:tgtEl>
                                          <p:spTgt spid="645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4520"/>
                </p:tgtEl>
              </p:cMediaNode>
            </p:video>
            <p:seq concurrent="1" nextAc="seek">
              <p:cTn id="8" restart="whenNotActive" fill="hold" evtFilter="cancelBubble" nodeType="interactiveSeq">
                <p:stCondLst>
                  <p:cond evt="onClick" delay="0">
                    <p:tgtEl>
                      <p:spTgt spid="645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4520"/>
                                        </p:tgtEl>
                                      </p:cBhvr>
                                    </p:cmd>
                                  </p:childTnLst>
                                </p:cTn>
                              </p:par>
                            </p:childTnLst>
                          </p:cTn>
                        </p:par>
                      </p:childTnLst>
                    </p:cTn>
                  </p:par>
                </p:childTnLst>
              </p:cTn>
              <p:nextCondLst>
                <p:cond evt="onClick" delay="0">
                  <p:tgtEl>
                    <p:spTgt spid="64520"/>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3200"/>
            <a:ext cx="8229600" cy="1143000"/>
          </a:xfrm>
        </p:spPr>
        <p:txBody>
          <a:bodyPr/>
          <a:lstStyle/>
          <a:p>
            <a:r>
              <a:rPr lang="en-US" dirty="0" smtClean="0"/>
              <a:t>Can radiation damage be “outrun”?</a:t>
            </a:r>
            <a:endParaRPr lang="en-US" dirty="0"/>
          </a:p>
        </p:txBody>
      </p:sp>
    </p:spTree>
    <p:extLst>
      <p:ext uri="{BB962C8B-B14F-4D97-AF65-F5344CB8AC3E}">
        <p14:creationId xmlns:p14="http://schemas.microsoft.com/office/powerpoint/2010/main" val="15798749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Dose-rate effect at Room Temp?</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914400"/>
            <a:ext cx="4733925"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4238625"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0599" y="5903893"/>
            <a:ext cx="4359965" cy="954107"/>
          </a:xfrm>
          <a:prstGeom prst="rect">
            <a:avLst/>
          </a:prstGeom>
        </p:spPr>
        <p:txBody>
          <a:bodyPr wrap="square">
            <a:spAutoFit/>
          </a:bodyPr>
          <a:lstStyle/>
          <a:p>
            <a:r>
              <a:rPr lang="en-US" sz="1400" dirty="0" err="1">
                <a:solidFill>
                  <a:srgbClr val="000000"/>
                </a:solidFill>
              </a:rPr>
              <a:t>Warkentin</a:t>
            </a:r>
            <a:r>
              <a:rPr lang="en-US" sz="1400" dirty="0">
                <a:solidFill>
                  <a:srgbClr val="000000"/>
                </a:solidFill>
              </a:rPr>
              <a:t> M, </a:t>
            </a:r>
            <a:r>
              <a:rPr lang="en-US" sz="1400" dirty="0" err="1">
                <a:solidFill>
                  <a:srgbClr val="000000"/>
                </a:solidFill>
              </a:rPr>
              <a:t>Badeau</a:t>
            </a:r>
            <a:r>
              <a:rPr lang="en-US" sz="1400" dirty="0">
                <a:solidFill>
                  <a:srgbClr val="000000"/>
                </a:solidFill>
              </a:rPr>
              <a:t> R, Hopkins JB, </a:t>
            </a:r>
            <a:r>
              <a:rPr lang="en-US" sz="1400" dirty="0" err="1">
                <a:solidFill>
                  <a:srgbClr val="000000"/>
                </a:solidFill>
              </a:rPr>
              <a:t>Mulichak</a:t>
            </a:r>
            <a:r>
              <a:rPr lang="en-US" sz="1400" dirty="0">
                <a:solidFill>
                  <a:srgbClr val="000000"/>
                </a:solidFill>
              </a:rPr>
              <a:t> AM, Keefe LJ &amp; Thorne RE (2012)."Global radiation damage at 300 and 260 K with dose rates approaching 1 </a:t>
            </a:r>
            <a:r>
              <a:rPr lang="en-US" sz="1400" dirty="0" err="1">
                <a:solidFill>
                  <a:srgbClr val="000000"/>
                </a:solidFill>
              </a:rPr>
              <a:t>MGy</a:t>
            </a:r>
            <a:r>
              <a:rPr lang="en-US" sz="1400" dirty="0">
                <a:solidFill>
                  <a:srgbClr val="000000"/>
                </a:solidFill>
              </a:rPr>
              <a:t> s-1", </a:t>
            </a:r>
            <a:r>
              <a:rPr lang="en-US" sz="1400" i="1" dirty="0" err="1">
                <a:solidFill>
                  <a:srgbClr val="000000"/>
                </a:solidFill>
              </a:rPr>
              <a:t>Acta</a:t>
            </a:r>
            <a:r>
              <a:rPr lang="en-US" sz="1400" i="1" dirty="0">
                <a:solidFill>
                  <a:srgbClr val="000000"/>
                </a:solidFill>
              </a:rPr>
              <a:t> </a:t>
            </a:r>
            <a:r>
              <a:rPr lang="en-US" sz="1400" i="1" dirty="0" err="1" smtClean="0">
                <a:solidFill>
                  <a:srgbClr val="000000"/>
                </a:solidFill>
              </a:rPr>
              <a:t>Cryst</a:t>
            </a:r>
            <a:r>
              <a:rPr lang="en-US" sz="1400" i="1" dirty="0" smtClean="0">
                <a:solidFill>
                  <a:srgbClr val="000000"/>
                </a:solidFill>
              </a:rPr>
              <a:t>. </a:t>
            </a:r>
            <a:r>
              <a:rPr lang="en-US" sz="1400" i="1" dirty="0">
                <a:solidFill>
                  <a:srgbClr val="000000"/>
                </a:solidFill>
              </a:rPr>
              <a:t>D</a:t>
            </a:r>
            <a:r>
              <a:rPr lang="en-US" sz="1400" dirty="0">
                <a:solidFill>
                  <a:srgbClr val="000000"/>
                </a:solidFill>
              </a:rPr>
              <a:t> </a:t>
            </a:r>
            <a:r>
              <a:rPr lang="en-US" sz="1400" b="1" dirty="0">
                <a:solidFill>
                  <a:srgbClr val="000000"/>
                </a:solidFill>
              </a:rPr>
              <a:t>68</a:t>
            </a:r>
            <a:r>
              <a:rPr lang="en-US" sz="1400" dirty="0">
                <a:solidFill>
                  <a:srgbClr val="000000"/>
                </a:solidFill>
              </a:rPr>
              <a:t>, 124-133. </a:t>
            </a:r>
          </a:p>
        </p:txBody>
      </p:sp>
      <p:sp>
        <p:nvSpPr>
          <p:cNvPr id="5" name="Rectangle 4"/>
          <p:cNvSpPr/>
          <p:nvPr/>
        </p:nvSpPr>
        <p:spPr>
          <a:xfrm>
            <a:off x="-3313" y="5691762"/>
            <a:ext cx="4572000" cy="1169551"/>
          </a:xfrm>
          <a:prstGeom prst="rect">
            <a:avLst/>
          </a:prstGeom>
        </p:spPr>
        <p:txBody>
          <a:bodyPr>
            <a:spAutoFit/>
          </a:bodyPr>
          <a:lstStyle/>
          <a:p>
            <a:r>
              <a:rPr lang="en-US" sz="1400" dirty="0">
                <a:solidFill>
                  <a:srgbClr val="000000"/>
                </a:solidFill>
              </a:rPr>
              <a:t>Owen RL, </a:t>
            </a:r>
            <a:r>
              <a:rPr lang="en-US" sz="1400" dirty="0" err="1">
                <a:solidFill>
                  <a:srgbClr val="000000"/>
                </a:solidFill>
              </a:rPr>
              <a:t>Axford</a:t>
            </a:r>
            <a:r>
              <a:rPr lang="en-US" sz="1400" dirty="0">
                <a:solidFill>
                  <a:srgbClr val="000000"/>
                </a:solidFill>
              </a:rPr>
              <a:t> D, </a:t>
            </a:r>
            <a:r>
              <a:rPr lang="en-US" sz="1400" dirty="0" err="1">
                <a:solidFill>
                  <a:srgbClr val="000000"/>
                </a:solidFill>
              </a:rPr>
              <a:t>Nettleship</a:t>
            </a:r>
            <a:r>
              <a:rPr lang="en-US" sz="1400" dirty="0">
                <a:solidFill>
                  <a:srgbClr val="000000"/>
                </a:solidFill>
              </a:rPr>
              <a:t> JE, Owens RJ, Robinson JI, Morgan AW, Dore AS, </a:t>
            </a:r>
            <a:r>
              <a:rPr lang="en-US" sz="1400" dirty="0" err="1">
                <a:solidFill>
                  <a:srgbClr val="000000"/>
                </a:solidFill>
              </a:rPr>
              <a:t>Lebon</a:t>
            </a:r>
            <a:r>
              <a:rPr lang="en-US" sz="1400" dirty="0">
                <a:solidFill>
                  <a:srgbClr val="000000"/>
                </a:solidFill>
              </a:rPr>
              <a:t> G, Tate CG, Fry EE, Ren J, Stuart DI &amp; Evans G (2012)."Outrunning free radicals in room-temperature macromolecular crystallography", </a:t>
            </a:r>
            <a:r>
              <a:rPr lang="en-US" sz="1400" i="1" dirty="0" err="1">
                <a:solidFill>
                  <a:srgbClr val="000000"/>
                </a:solidFill>
              </a:rPr>
              <a:t>Acta</a:t>
            </a:r>
            <a:r>
              <a:rPr lang="en-US" sz="1400" i="1" dirty="0">
                <a:solidFill>
                  <a:srgbClr val="000000"/>
                </a:solidFill>
              </a:rPr>
              <a:t> </a:t>
            </a:r>
            <a:r>
              <a:rPr lang="en-US" sz="1400" i="1" dirty="0" err="1" smtClean="0">
                <a:solidFill>
                  <a:srgbClr val="000000"/>
                </a:solidFill>
              </a:rPr>
              <a:t>Cryst</a:t>
            </a:r>
            <a:r>
              <a:rPr lang="en-US" sz="1400" i="1" dirty="0" smtClean="0">
                <a:solidFill>
                  <a:srgbClr val="000000"/>
                </a:solidFill>
              </a:rPr>
              <a:t>. </a:t>
            </a:r>
            <a:r>
              <a:rPr lang="en-US" sz="1400" i="1" dirty="0">
                <a:solidFill>
                  <a:srgbClr val="000000"/>
                </a:solidFill>
              </a:rPr>
              <a:t>D</a:t>
            </a:r>
            <a:r>
              <a:rPr lang="en-US" sz="1400" dirty="0">
                <a:solidFill>
                  <a:srgbClr val="000000"/>
                </a:solidFill>
              </a:rPr>
              <a:t> </a:t>
            </a:r>
            <a:r>
              <a:rPr lang="en-US" sz="1400" b="1" dirty="0">
                <a:solidFill>
                  <a:srgbClr val="000000"/>
                </a:solidFill>
              </a:rPr>
              <a:t>68</a:t>
            </a:r>
            <a:r>
              <a:rPr lang="en-US" sz="1400" dirty="0">
                <a:solidFill>
                  <a:srgbClr val="000000"/>
                </a:solidFill>
              </a:rPr>
              <a:t>, 810-818. </a:t>
            </a:r>
          </a:p>
        </p:txBody>
      </p:sp>
    </p:spTree>
    <p:extLst>
      <p:ext uri="{BB962C8B-B14F-4D97-AF65-F5344CB8AC3E}">
        <p14:creationId xmlns:p14="http://schemas.microsoft.com/office/powerpoint/2010/main" val="338224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6406"/>
          <a:stretch/>
        </p:blipFill>
        <p:spPr>
          <a:xfrm>
            <a:off x="0" y="1727200"/>
            <a:ext cx="9144000" cy="5130800"/>
          </a:xfrm>
          <a:prstGeom prst="rect">
            <a:avLst/>
          </a:prstGeom>
        </p:spPr>
      </p:pic>
      <p:sp>
        <p:nvSpPr>
          <p:cNvPr id="8"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sp>
        <p:nvSpPr>
          <p:cNvPr id="2" name="TextBox 1"/>
          <p:cNvSpPr txBox="1"/>
          <p:nvPr/>
        </p:nvSpPr>
        <p:spPr>
          <a:xfrm>
            <a:off x="0" y="6036662"/>
            <a:ext cx="3212739" cy="830997"/>
          </a:xfrm>
          <a:prstGeom prst="rect">
            <a:avLst/>
          </a:prstGeom>
          <a:solidFill>
            <a:schemeClr val="bg1"/>
          </a:solidFill>
          <a:ln>
            <a:noFill/>
          </a:ln>
        </p:spPr>
        <p:txBody>
          <a:bodyPr wrap="none" rtlCol="0">
            <a:spAutoFit/>
          </a:bodyPr>
          <a:lstStyle/>
          <a:p>
            <a:r>
              <a:rPr lang="en-US" sz="2400" dirty="0" smtClean="0">
                <a:solidFill>
                  <a:srgbClr val="000000"/>
                </a:solidFill>
                <a:cs typeface="Arial" panose="020B0604020202020204" pitchFamily="34" charset="0"/>
              </a:rPr>
              <a:t>Sum of 193 shots with</a:t>
            </a:r>
          </a:p>
          <a:p>
            <a:r>
              <a:rPr lang="en-US" sz="2400" dirty="0" smtClean="0">
                <a:solidFill>
                  <a:srgbClr val="000000"/>
                </a:solidFill>
                <a:cs typeface="Arial" panose="020B0604020202020204" pitchFamily="34" charset="0"/>
              </a:rPr>
              <a:t>193-fold attenuation</a:t>
            </a:r>
            <a:endParaRPr lang="en-US" sz="2400" dirty="0">
              <a:solidFill>
                <a:srgbClr val="000000"/>
              </a:solidFill>
              <a:cs typeface="Arial" panose="020B0604020202020204" pitchFamily="34" charset="0"/>
            </a:endParaRPr>
          </a:p>
        </p:txBody>
      </p:sp>
      <p:sp>
        <p:nvSpPr>
          <p:cNvPr id="3" name="TextBox 2"/>
          <p:cNvSpPr txBox="1"/>
          <p:nvPr/>
        </p:nvSpPr>
        <p:spPr>
          <a:xfrm>
            <a:off x="6728585" y="5772438"/>
            <a:ext cx="2223686" cy="923330"/>
          </a:xfrm>
          <a:prstGeom prst="rect">
            <a:avLst/>
          </a:prstGeom>
          <a:noFill/>
        </p:spPr>
        <p:txBody>
          <a:bodyPr wrap="none" rtlCol="0">
            <a:spAutoFit/>
          </a:bodyPr>
          <a:lstStyle/>
          <a:p>
            <a:r>
              <a:rPr lang="en-US" sz="5400" dirty="0" smtClean="0"/>
              <a:t>SLOW</a:t>
            </a:r>
            <a:endParaRPr lang="en-US" sz="5400" dirty="0"/>
          </a:p>
        </p:txBody>
      </p:sp>
    </p:spTree>
    <p:extLst>
      <p:ext uri="{BB962C8B-B14F-4D97-AF65-F5344CB8AC3E}">
        <p14:creationId xmlns:p14="http://schemas.microsoft.com/office/powerpoint/2010/main" val="375227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6643"/>
          <a:stretch/>
        </p:blipFill>
        <p:spPr>
          <a:xfrm>
            <a:off x="0" y="1741714"/>
            <a:ext cx="9144000" cy="5116286"/>
          </a:xfrm>
          <a:prstGeom prst="rect">
            <a:avLst/>
          </a:prstGeom>
        </p:spPr>
      </p:pic>
      <p:sp>
        <p:nvSpPr>
          <p:cNvPr id="6" name="TextBox 5"/>
          <p:cNvSpPr txBox="1"/>
          <p:nvPr/>
        </p:nvSpPr>
        <p:spPr>
          <a:xfrm>
            <a:off x="0" y="6036662"/>
            <a:ext cx="2137124" cy="830997"/>
          </a:xfrm>
          <a:prstGeom prst="rect">
            <a:avLst/>
          </a:prstGeom>
          <a:solidFill>
            <a:schemeClr val="bg1"/>
          </a:solidFill>
          <a:ln>
            <a:noFill/>
          </a:ln>
        </p:spPr>
        <p:txBody>
          <a:bodyPr wrap="none" rtlCol="0">
            <a:spAutoFit/>
          </a:bodyPr>
          <a:lstStyle/>
          <a:p>
            <a:r>
              <a:rPr lang="en-US" sz="2400" dirty="0" smtClean="0">
                <a:solidFill>
                  <a:srgbClr val="000000"/>
                </a:solidFill>
                <a:cs typeface="Arial" panose="020B0604020202020204" pitchFamily="34" charset="0"/>
              </a:rPr>
              <a:t>1 shot with</a:t>
            </a:r>
          </a:p>
          <a:p>
            <a:r>
              <a:rPr lang="en-US" sz="2400" dirty="0" smtClean="0">
                <a:solidFill>
                  <a:srgbClr val="000000"/>
                </a:solidFill>
                <a:cs typeface="Arial" panose="020B0604020202020204" pitchFamily="34" charset="0"/>
              </a:rPr>
              <a:t>no attenuation</a:t>
            </a:r>
            <a:endParaRPr lang="en-US" sz="2400" dirty="0">
              <a:solidFill>
                <a:srgbClr val="000000"/>
              </a:solidFill>
              <a:cs typeface="Arial" panose="020B0604020202020204" pitchFamily="34" charset="0"/>
            </a:endParaRPr>
          </a:p>
        </p:txBody>
      </p:sp>
      <p:sp>
        <p:nvSpPr>
          <p:cNvPr id="5" name="TextBox 4"/>
          <p:cNvSpPr txBox="1"/>
          <p:nvPr/>
        </p:nvSpPr>
        <p:spPr>
          <a:xfrm>
            <a:off x="6728585" y="5772438"/>
            <a:ext cx="1916166" cy="923330"/>
          </a:xfrm>
          <a:prstGeom prst="rect">
            <a:avLst/>
          </a:prstGeom>
          <a:noFill/>
        </p:spPr>
        <p:txBody>
          <a:bodyPr wrap="none" rtlCol="0">
            <a:spAutoFit/>
          </a:bodyPr>
          <a:lstStyle/>
          <a:p>
            <a:r>
              <a:rPr lang="en-US" sz="5400" dirty="0" smtClean="0"/>
              <a:t>FAST</a:t>
            </a:r>
            <a:endParaRPr lang="en-US" sz="5400" dirty="0"/>
          </a:p>
        </p:txBody>
      </p:sp>
    </p:spTree>
    <p:extLst>
      <p:ext uri="{BB962C8B-B14F-4D97-AF65-F5344CB8AC3E}">
        <p14:creationId xmlns:p14="http://schemas.microsoft.com/office/powerpoint/2010/main" val="207524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698171"/>
          </a:xfrm>
        </p:spPr>
        <p:txBody>
          <a:bodyPr>
            <a:normAutofit/>
          </a:bodyPr>
          <a:lstStyle/>
          <a:p>
            <a:r>
              <a:rPr lang="en-US" dirty="0" smtClean="0"/>
              <a:t>Pilatus pile-up for RT MX?</a:t>
            </a:r>
            <a:br>
              <a:rPr lang="en-US" dirty="0" smtClean="0"/>
            </a:br>
            <a:r>
              <a:rPr lang="en-US" dirty="0" smtClean="0"/>
              <a:t>same photons, different speeds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901"/>
          <a:stretch/>
        </p:blipFill>
        <p:spPr>
          <a:xfrm>
            <a:off x="682171" y="1669143"/>
            <a:ext cx="7431314" cy="5188857"/>
          </a:xfrm>
          <a:prstGeom prst="rect">
            <a:avLst/>
          </a:prstGeom>
        </p:spPr>
      </p:pic>
    </p:spTree>
    <p:extLst>
      <p:ext uri="{BB962C8B-B14F-4D97-AF65-F5344CB8AC3E}">
        <p14:creationId xmlns:p14="http://schemas.microsoft.com/office/powerpoint/2010/main" val="2138343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expect this with protein?</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Mosaic spread (</a:t>
            </a:r>
            <a:r>
              <a:rPr lang="el-GR" dirty="0" smtClean="0"/>
              <a:t>η</a:t>
            </a:r>
            <a:r>
              <a:rPr lang="en-US" dirty="0" smtClean="0"/>
              <a:t>) &lt; 0.02°</a:t>
            </a:r>
          </a:p>
          <a:p>
            <a:r>
              <a:rPr lang="en-US" dirty="0" smtClean="0"/>
              <a:t>20°/s rotation</a:t>
            </a:r>
          </a:p>
          <a:p>
            <a:r>
              <a:rPr lang="en-US" dirty="0" smtClean="0"/>
              <a:t>50x50x50 </a:t>
            </a:r>
            <a:r>
              <a:rPr lang="el-GR" dirty="0" smtClean="0"/>
              <a:t>μ</a:t>
            </a:r>
            <a:r>
              <a:rPr lang="en-US" dirty="0" smtClean="0"/>
              <a:t>m lysozyme crystal</a:t>
            </a:r>
          </a:p>
          <a:p>
            <a:r>
              <a:rPr lang="en-US" dirty="0" err="1" smtClean="0"/>
              <a:t>I</a:t>
            </a:r>
            <a:r>
              <a:rPr lang="en-US" baseline="-25000" dirty="0" err="1" smtClean="0"/>
              <a:t>still</a:t>
            </a:r>
            <a:r>
              <a:rPr lang="en-US" dirty="0" smtClean="0"/>
              <a:t> = 0.07</a:t>
            </a:r>
            <a:r>
              <a:rPr lang="en-US" dirty="0"/>
              <a:t>*(</a:t>
            </a:r>
            <a:r>
              <a:rPr lang="en-US" dirty="0" smtClean="0"/>
              <a:t>F/mosaic)</a:t>
            </a:r>
            <a:r>
              <a:rPr lang="en-US" baseline="30000" dirty="0" smtClean="0"/>
              <a:t>2</a:t>
            </a:r>
            <a:endParaRPr lang="en-US" dirty="0" smtClean="0"/>
          </a:p>
          <a:p>
            <a:r>
              <a:rPr lang="en-US" dirty="0"/>
              <a:t>F=130 →</a:t>
            </a:r>
            <a:r>
              <a:rPr lang="en-US" dirty="0" smtClean="0"/>
              <a:t> </a:t>
            </a:r>
            <a:r>
              <a:rPr lang="en-US" dirty="0"/>
              <a:t>3e6 </a:t>
            </a:r>
            <a:r>
              <a:rPr lang="en-US" dirty="0" smtClean="0"/>
              <a:t>photons/s/spot</a:t>
            </a:r>
          </a:p>
          <a:p>
            <a:r>
              <a:rPr lang="en-US" dirty="0" smtClean="0"/>
              <a:t>Max </a:t>
            </a:r>
            <a:r>
              <a:rPr lang="en-US" dirty="0" err="1" smtClean="0"/>
              <a:t>Eiger</a:t>
            </a:r>
            <a:r>
              <a:rPr lang="en-US" dirty="0" smtClean="0"/>
              <a:t> count rate</a:t>
            </a:r>
            <a:r>
              <a:rPr lang="en-US" dirty="0"/>
              <a:t> </a:t>
            </a:r>
            <a:r>
              <a:rPr lang="en-US" dirty="0" smtClean="0"/>
              <a:t>= </a:t>
            </a:r>
            <a:r>
              <a:rPr lang="en-US" dirty="0"/>
              <a:t>3e6 photons/s/spot</a:t>
            </a:r>
            <a:endParaRPr lang="en-US" dirty="0" smtClean="0"/>
          </a:p>
          <a:p>
            <a:r>
              <a:rPr lang="en-US" dirty="0"/>
              <a:t>35% of </a:t>
            </a:r>
            <a:r>
              <a:rPr lang="en-US" dirty="0" smtClean="0"/>
              <a:t>Fs &gt; 130   (lysozyme @ 2.0 Å)</a:t>
            </a:r>
          </a:p>
          <a:p>
            <a:r>
              <a:rPr lang="en-US" dirty="0" smtClean="0">
                <a:solidFill>
                  <a:srgbClr val="FF0000"/>
                </a:solidFill>
              </a:rPr>
              <a:t>45% under-counting expected</a:t>
            </a:r>
            <a:endParaRPr lang="en-US" dirty="0">
              <a:solidFill>
                <a:srgbClr val="FF0000"/>
              </a:solidFill>
            </a:endParaRPr>
          </a:p>
        </p:txBody>
      </p:sp>
    </p:spTree>
    <p:extLst>
      <p:ext uri="{BB962C8B-B14F-4D97-AF65-F5344CB8AC3E}">
        <p14:creationId xmlns:p14="http://schemas.microsoft.com/office/powerpoint/2010/main" val="13651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“streak camera”?</a:t>
            </a:r>
            <a:endParaRPr lang="en-US" dirty="0"/>
          </a:p>
        </p:txBody>
      </p:sp>
      <p:pic>
        <p:nvPicPr>
          <p:cNvPr id="1028" name="Picture 4" descr="http://adsc-xray.com/images/Q315r_enlarg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105" y="1988457"/>
            <a:ext cx="4743962" cy="3560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iamond.ac.uk/Beamlines/Mx/Equipment-on-Demand/Dehumidifier-HC1/A-little-background-on-dehydration/base/04/text_files/file/document/mitegen_esquem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135" y="3326992"/>
            <a:ext cx="2524125" cy="292417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H="1">
            <a:off x="5995851" y="3801291"/>
            <a:ext cx="344859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775166" y="3796936"/>
            <a:ext cx="2072641" cy="13106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770813" y="3561806"/>
            <a:ext cx="2081347" cy="2264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288973" y="3775166"/>
            <a:ext cx="1602376" cy="3831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762103" y="2834640"/>
            <a:ext cx="2129246" cy="9535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Curved Right Arrow 2"/>
          <p:cNvSpPr/>
          <p:nvPr/>
        </p:nvSpPr>
        <p:spPr>
          <a:xfrm>
            <a:off x="5473700" y="6108700"/>
            <a:ext cx="317500" cy="43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14" name="Curved Right Arrow 13"/>
          <p:cNvSpPr/>
          <p:nvPr/>
        </p:nvSpPr>
        <p:spPr>
          <a:xfrm flipH="1" flipV="1">
            <a:off x="6032500" y="6070600"/>
            <a:ext cx="381000" cy="4445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80406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600"/>
                                  </p:stCondLst>
                                  <p:childTnLst>
                                    <p:set>
                                      <p:cBhvr>
                                        <p:cTn id="10" dur="1" fill="hold">
                                          <p:stCondLst>
                                            <p:cond delay="0"/>
                                          </p:stCondLst>
                                        </p:cTn>
                                        <p:tgtEl>
                                          <p:spTgt spid="13"/>
                                        </p:tgtEl>
                                        <p:attrNameLst>
                                          <p:attrName>style.visibility</p:attrName>
                                        </p:attrNameLst>
                                      </p:cBhvr>
                                      <p:to>
                                        <p:strVal val="hidden"/>
                                      </p:to>
                                    </p:set>
                                  </p:childTnLst>
                                </p:cTn>
                              </p:par>
                            </p:childTnLst>
                          </p:cTn>
                        </p:par>
                        <p:par>
                          <p:cTn id="11" fill="hold">
                            <p:stCondLst>
                              <p:cond delay="6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xit" presetSubtype="0" fill="hold" nodeType="withEffect">
                                  <p:stCondLst>
                                    <p:cond delay="10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700"/>
                            </p:stCondLst>
                            <p:childTnLst>
                              <p:par>
                                <p:cTn id="17" presetID="1" presetClass="entr" presetSubtype="0" fill="hold" nodeType="afterEffect">
                                  <p:stCondLst>
                                    <p:cond delay="1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xit" presetSubtype="0" fill="hold" nodeType="withEffect">
                                  <p:stCondLst>
                                    <p:cond delay="30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1000"/>
                            </p:stCondLst>
                            <p:childTnLst>
                              <p:par>
                                <p:cTn id="22" presetID="1"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xit" presetSubtype="0" fill="hold" nodeType="withEffect">
                                  <p:stCondLst>
                                    <p:cond delay="200"/>
                                  </p:stCondLst>
                                  <p:childTnLst>
                                    <p:set>
                                      <p:cBhvr>
                                        <p:cTn id="2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“streak camera”?</a:t>
            </a:r>
            <a:endParaRPr lang="en-US" dirty="0"/>
          </a:p>
        </p:txBody>
      </p:sp>
      <p:pic>
        <p:nvPicPr>
          <p:cNvPr id="1028" name="Picture 4" descr="http://adsc-xray.com/images/Q315r_enlarg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105" y="1988457"/>
            <a:ext cx="4743962" cy="3560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iamond.ac.uk/Beamlines/Mx/Equipment-on-Demand/Dehumidifier-HC1/A-little-background-on-dehydration/base/04/text_files/file/document/mitegen_esquem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135" y="3326992"/>
            <a:ext cx="2524125" cy="292417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762103" y="2834640"/>
            <a:ext cx="5682343" cy="2272937"/>
            <a:chOff x="3762103" y="2834640"/>
            <a:chExt cx="5682343" cy="2272937"/>
          </a:xfrm>
        </p:grpSpPr>
        <p:cxnSp>
          <p:nvCxnSpPr>
            <p:cNvPr id="5" name="Straight Connector 4"/>
            <p:cNvCxnSpPr/>
            <p:nvPr/>
          </p:nvCxnSpPr>
          <p:spPr>
            <a:xfrm flipH="1">
              <a:off x="5995851" y="3801291"/>
              <a:ext cx="344859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775166" y="3796936"/>
              <a:ext cx="2072641" cy="13106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3770813" y="3561806"/>
              <a:ext cx="2081347" cy="2264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288973" y="3775166"/>
              <a:ext cx="1602376" cy="38317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3762103" y="2834640"/>
              <a:ext cx="2129246" cy="95358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4" name="Curved Right Arrow 13"/>
          <p:cNvSpPr/>
          <p:nvPr/>
        </p:nvSpPr>
        <p:spPr>
          <a:xfrm>
            <a:off x="5473700" y="6108700"/>
            <a:ext cx="317500" cy="43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16" name="Curved Right Arrow 15"/>
          <p:cNvSpPr/>
          <p:nvPr/>
        </p:nvSpPr>
        <p:spPr>
          <a:xfrm flipH="1" flipV="1">
            <a:off x="6032500" y="6070600"/>
            <a:ext cx="381000" cy="4445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sp>
        <p:nvSpPr>
          <p:cNvPr id="3" name="&quot;No&quot; Symbol 2"/>
          <p:cNvSpPr/>
          <p:nvPr/>
        </p:nvSpPr>
        <p:spPr>
          <a:xfrm>
            <a:off x="5130800" y="5740400"/>
            <a:ext cx="1625600" cy="125730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Arial" panose="020B0604020202020204" pitchFamily="34" charset="0"/>
            </a:endParaRPr>
          </a:p>
        </p:txBody>
      </p:sp>
      <p:grpSp>
        <p:nvGrpSpPr>
          <p:cNvPr id="8" name="Group 7"/>
          <p:cNvGrpSpPr/>
          <p:nvPr/>
        </p:nvGrpSpPr>
        <p:grpSpPr>
          <a:xfrm>
            <a:off x="4203700" y="1397000"/>
            <a:ext cx="4889229" cy="1143575"/>
            <a:chOff x="4978400" y="1612900"/>
            <a:chExt cx="4889229" cy="1143575"/>
          </a:xfrm>
        </p:grpSpPr>
        <p:sp>
          <p:nvSpPr>
            <p:cNvPr id="4" name="TextBox 3"/>
            <p:cNvSpPr txBox="1"/>
            <p:nvPr/>
          </p:nvSpPr>
          <p:spPr>
            <a:xfrm>
              <a:off x="5067300" y="1612900"/>
              <a:ext cx="2507418" cy="584775"/>
            </a:xfrm>
            <a:prstGeom prst="rect">
              <a:avLst/>
            </a:prstGeom>
            <a:noFill/>
          </p:spPr>
          <p:txBody>
            <a:bodyPr wrap="none" rtlCol="0">
              <a:spAutoFit/>
            </a:bodyPr>
            <a:lstStyle/>
            <a:p>
              <a:r>
                <a:rPr lang="en-US" sz="3200" dirty="0">
                  <a:solidFill>
                    <a:prstClr val="black"/>
                  </a:solidFill>
                  <a:latin typeface="Arial" panose="020B0604020202020204" pitchFamily="34" charset="0"/>
                </a:rPr>
                <a:t>0.1 mm/pixel</a:t>
              </a:r>
            </a:p>
          </p:txBody>
        </p:sp>
        <p:sp>
          <p:nvSpPr>
            <p:cNvPr id="17" name="TextBox 16"/>
            <p:cNvSpPr txBox="1"/>
            <p:nvPr/>
          </p:nvSpPr>
          <p:spPr>
            <a:xfrm>
              <a:off x="7505700" y="1955800"/>
              <a:ext cx="2361929" cy="584775"/>
            </a:xfrm>
            <a:prstGeom prst="rect">
              <a:avLst/>
            </a:prstGeom>
            <a:noFill/>
          </p:spPr>
          <p:txBody>
            <a:bodyPr wrap="none" rtlCol="0">
              <a:spAutoFit/>
            </a:bodyPr>
            <a:lstStyle/>
            <a:p>
              <a:r>
                <a:rPr lang="en-US" sz="3200" dirty="0">
                  <a:solidFill>
                    <a:prstClr val="black"/>
                  </a:solidFill>
                  <a:latin typeface="Arial" panose="020B0604020202020204" pitchFamily="34" charset="0"/>
                </a:rPr>
                <a:t>= 4 </a:t>
              </a:r>
              <a:r>
                <a:rPr lang="en-US" sz="3200" dirty="0" err="1">
                  <a:solidFill>
                    <a:prstClr val="black"/>
                  </a:solidFill>
                  <a:latin typeface="Arial" panose="020B0604020202020204" pitchFamily="34" charset="0"/>
                </a:rPr>
                <a:t>ms</a:t>
              </a:r>
              <a:r>
                <a:rPr lang="en-US" sz="3200" dirty="0">
                  <a:solidFill>
                    <a:prstClr val="black"/>
                  </a:solidFill>
                  <a:latin typeface="Arial" panose="020B0604020202020204" pitchFamily="34" charset="0"/>
                </a:rPr>
                <a:t>/pixel</a:t>
              </a:r>
            </a:p>
          </p:txBody>
        </p:sp>
        <p:sp>
          <p:nvSpPr>
            <p:cNvPr id="18" name="TextBox 17"/>
            <p:cNvSpPr txBox="1"/>
            <p:nvPr/>
          </p:nvSpPr>
          <p:spPr>
            <a:xfrm>
              <a:off x="5435600" y="2171700"/>
              <a:ext cx="1755609" cy="584775"/>
            </a:xfrm>
            <a:prstGeom prst="rect">
              <a:avLst/>
            </a:prstGeom>
            <a:noFill/>
          </p:spPr>
          <p:txBody>
            <a:bodyPr wrap="none" rtlCol="0">
              <a:spAutoFit/>
            </a:bodyPr>
            <a:lstStyle/>
            <a:p>
              <a:r>
                <a:rPr lang="en-US" sz="3200" dirty="0">
                  <a:solidFill>
                    <a:prstClr val="black"/>
                  </a:solidFill>
                  <a:latin typeface="Arial" panose="020B0604020202020204" pitchFamily="34" charset="0"/>
                </a:rPr>
                <a:t>25 mm/s</a:t>
              </a:r>
            </a:p>
          </p:txBody>
        </p:sp>
        <p:cxnSp>
          <p:nvCxnSpPr>
            <p:cNvPr id="7" name="Straight Connector 6"/>
            <p:cNvCxnSpPr/>
            <p:nvPr/>
          </p:nvCxnSpPr>
          <p:spPr>
            <a:xfrm>
              <a:off x="4978400" y="2235200"/>
              <a:ext cx="2451100" cy="1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19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0.34861 L 3.05556E-6 0.3625 " pathEditMode="relative" rAng="0" ptsTypes="AA">
                                      <p:cBhvr>
                                        <p:cTn id="6" dur="5000" fill="hold"/>
                                        <p:tgtEl>
                                          <p:spTgt spid="1028"/>
                                        </p:tgtEl>
                                        <p:attrNameLst>
                                          <p:attrName>ppt_x</p:attrName>
                                          <p:attrName>ppt_y</p:attrName>
                                        </p:attrNameLst>
                                      </p:cBhvr>
                                      <p:rCtr x="0" y="35556"/>
                                    </p:animMotion>
                                  </p:childTnLst>
                                </p:cTn>
                              </p:par>
                              <p:par>
                                <p:cTn id="7" presetID="1" presetClass="entr" presetSubtype="0"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xit" presetSubtype="0" fill="hold" nodeType="withEffect">
                                  <p:stCondLst>
                                    <p:cond delay="300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91" y="0"/>
            <a:ext cx="7315200" cy="7315200"/>
          </a:xfrm>
          <a:prstGeom prst="rect">
            <a:avLst/>
          </a:prstGeom>
        </p:spPr>
      </p:pic>
    </p:spTree>
    <p:extLst>
      <p:ext uri="{BB962C8B-B14F-4D97-AF65-F5344CB8AC3E}">
        <p14:creationId xmlns:p14="http://schemas.microsoft.com/office/powerpoint/2010/main" val="2399826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79333" name="Rectangle 5"/>
          <p:cNvSpPr>
            <a:spLocks noGrp="1" noChangeArrowheads="1"/>
          </p:cNvSpPr>
          <p:nvPr>
            <p:ph type="title"/>
          </p:nvPr>
        </p:nvSpPr>
        <p:spPr>
          <a:xfrm>
            <a:off x="685800" y="282575"/>
            <a:ext cx="7772400" cy="1143000"/>
          </a:xfrm>
        </p:spPr>
        <p:txBody>
          <a:bodyPr/>
          <a:lstStyle/>
          <a:p>
            <a:pPr eaLnBrk="1" hangingPunct="1">
              <a:defRPr/>
            </a:pPr>
            <a:r>
              <a:rPr lang="en-US" altLang="en-US" sz="3600" b="1" dirty="0" smtClean="0">
                <a:solidFill>
                  <a:schemeClr val="accent2"/>
                </a:solidFill>
                <a:effectLst>
                  <a:outerShdw blurRad="38100" dist="38100" dir="2700000" algn="tl">
                    <a:srgbClr val="C0C0C0"/>
                  </a:outerShdw>
                </a:effectLst>
              </a:rPr>
              <a:t>Is it Real? Or is it</a:t>
            </a:r>
            <a:r>
              <a:rPr lang="en-US" altLang="en-US" sz="3600" b="1" dirty="0">
                <a:solidFill>
                  <a:srgbClr val="009900"/>
                </a:solidFill>
                <a:effectLst>
                  <a:outerShdw blurRad="38100" dist="38100" dir="2700000" algn="tl">
                    <a:srgbClr val="C0C0C0"/>
                  </a:outerShdw>
                </a:effectLst>
              </a:rPr>
              <a:t> </a:t>
            </a:r>
            <a:r>
              <a:rPr lang="en-US" altLang="en-US" sz="3600" b="1" dirty="0" smtClean="0">
                <a:solidFill>
                  <a:schemeClr val="tx1"/>
                </a:solidFill>
                <a:effectLst>
                  <a:outerShdw blurRad="38100" dist="38100" dir="2700000" algn="tl">
                    <a:srgbClr val="C0C0C0"/>
                  </a:outerShdw>
                </a:effectLst>
              </a:rPr>
              <a:t>MLFSOM</a:t>
            </a:r>
          </a:p>
        </p:txBody>
      </p:sp>
      <p:sp>
        <p:nvSpPr>
          <p:cNvPr id="1379334"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FF0000"/>
                </a:solidFill>
                <a:effectLst>
                  <a:outerShdw blurRad="38100" dist="38100" dir="2700000" algn="tl">
                    <a:srgbClr val="C0C0C0"/>
                  </a:outerShdw>
                </a:effectLst>
              </a:rPr>
              <a:t>simulated</a:t>
            </a:r>
            <a:endParaRPr lang="en-US" altLang="en-US" sz="2400" b="1">
              <a:solidFill>
                <a:srgbClr val="009900"/>
              </a:solidFill>
              <a:effectLst>
                <a:outerShdw blurRad="38100" dist="38100" dir="2700000" algn="tl">
                  <a:srgbClr val="C0C0C0"/>
                </a:outerShdw>
              </a:effectLst>
            </a:endParaRPr>
          </a:p>
        </p:txBody>
      </p:sp>
      <p:sp>
        <p:nvSpPr>
          <p:cNvPr id="1379335"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400" b="1">
                <a:solidFill>
                  <a:srgbClr val="008000"/>
                </a:solidFill>
                <a:effectLst>
                  <a:outerShdw blurRad="38100" dist="38100" dir="2700000" algn="tl">
                    <a:srgbClr val="C0C0C0"/>
                  </a:outerShdw>
                </a:effectLst>
              </a:rPr>
              <a:t>real</a:t>
            </a:r>
          </a:p>
        </p:txBody>
      </p:sp>
    </p:spTree>
    <p:extLst>
      <p:ext uri="{BB962C8B-B14F-4D97-AF65-F5344CB8AC3E}">
        <p14:creationId xmlns:p14="http://schemas.microsoft.com/office/powerpoint/2010/main" val="8868935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93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9334" grpId="0" animBg="1"/>
      <p:bldP spid="137933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0115"/>
            <a:ext cx="14630400" cy="14630400"/>
          </a:xfrm>
          <a:prstGeom prst="rect">
            <a:avLst/>
          </a:prstGeom>
        </p:spPr>
      </p:pic>
      <p:sp>
        <p:nvSpPr>
          <p:cNvPr id="3" name="Rectangle 2"/>
          <p:cNvSpPr/>
          <p:nvPr/>
        </p:nvSpPr>
        <p:spPr>
          <a:xfrm>
            <a:off x="2103120" y="3461657"/>
            <a:ext cx="130629" cy="1750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Tree>
    <p:extLst>
      <p:ext uri="{BB962C8B-B14F-4D97-AF65-F5344CB8AC3E}">
        <p14:creationId xmlns:p14="http://schemas.microsoft.com/office/powerpoint/2010/main" val="41001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dirty="0" smtClean="0"/>
              <a:t>Individual spots at 768 </a:t>
            </a:r>
            <a:r>
              <a:rPr lang="en-US" sz="3600" dirty="0" err="1" smtClean="0"/>
              <a:t>kGy</a:t>
            </a:r>
            <a:r>
              <a:rPr lang="en-US" sz="3600" dirty="0" smtClean="0"/>
              <a:t>/s</a:t>
            </a:r>
            <a:endParaRPr lang="en-US"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2390193087"/>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766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rot="16200000">
            <a:off x="-358967" y="2997200"/>
            <a:ext cx="2082621" cy="369332"/>
          </a:xfrm>
          <a:prstGeom prst="rect">
            <a:avLst/>
          </a:prstGeom>
          <a:noFill/>
        </p:spPr>
        <p:txBody>
          <a:bodyPr wrap="none" rtlCol="0">
            <a:spAutoFit/>
          </a:bodyPr>
          <a:lstStyle/>
          <a:p>
            <a:r>
              <a:rPr lang="en-US" dirty="0">
                <a:solidFill>
                  <a:prstClr val="black"/>
                </a:solidFill>
                <a:latin typeface="Arial" panose="020B0604020202020204" pitchFamily="34" charset="0"/>
                <a:cs typeface="Arial" panose="020B0604020202020204" pitchFamily="34" charset="0"/>
              </a:rPr>
              <a:t>Intensity (photons)</a:t>
            </a:r>
          </a:p>
        </p:txBody>
      </p:sp>
      <p:sp>
        <p:nvSpPr>
          <p:cNvPr id="6" name="TextBox 5"/>
          <p:cNvSpPr txBox="1"/>
          <p:nvPr/>
        </p:nvSpPr>
        <p:spPr>
          <a:xfrm>
            <a:off x="3759200" y="6121400"/>
            <a:ext cx="1479892"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Dose (</a:t>
            </a:r>
            <a:r>
              <a:rPr lang="en-US" sz="2000" dirty="0" err="1">
                <a:solidFill>
                  <a:prstClr val="black"/>
                </a:solidFill>
                <a:latin typeface="Arial" panose="020B0604020202020204" pitchFamily="34" charset="0"/>
                <a:cs typeface="Arial" panose="020B0604020202020204" pitchFamily="34" charset="0"/>
              </a:rPr>
              <a:t>kGy</a:t>
            </a:r>
            <a:r>
              <a:rPr lang="en-US" sz="2000" dirty="0">
                <a:solidFill>
                  <a:prstClr val="black"/>
                </a:solidFill>
                <a:latin typeface="Arial" panose="020B0604020202020204" pitchFamily="34" charset="0"/>
                <a:cs typeface="Arial" panose="020B0604020202020204" pitchFamily="34" charset="0"/>
              </a:rPr>
              <a:t>)</a:t>
            </a:r>
          </a:p>
        </p:txBody>
      </p:sp>
      <p:sp>
        <p:nvSpPr>
          <p:cNvPr id="7" name="TextBox 6"/>
          <p:cNvSpPr txBox="1"/>
          <p:nvPr/>
        </p:nvSpPr>
        <p:spPr>
          <a:xfrm>
            <a:off x="1358900" y="5524500"/>
            <a:ext cx="1216334" cy="707886"/>
          </a:xfrm>
          <a:prstGeom prst="rect">
            <a:avLst/>
          </a:prstGeom>
          <a:solidFill>
            <a:schemeClr val="bg1"/>
          </a:solidFill>
        </p:spPr>
        <p:txBody>
          <a:bodyPr wrap="square" rtlCol="0">
            <a:spAutoFit/>
          </a:bodyPr>
          <a:lstStyle/>
          <a:p>
            <a:pPr algn="r"/>
            <a:r>
              <a:rPr lang="en-US" sz="2000" b="1" dirty="0">
                <a:solidFill>
                  <a:prstClr val="black"/>
                </a:solidFill>
                <a:latin typeface="Arial" panose="020B0604020202020204" pitchFamily="34" charset="0"/>
                <a:cs typeface="Arial" panose="020B0604020202020204" pitchFamily="34" charset="0"/>
              </a:rPr>
              <a:t>0</a:t>
            </a:r>
          </a:p>
          <a:p>
            <a:pPr algn="r"/>
            <a:endParaRPr lang="en-US" sz="2000" b="1"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112541" y="6344529"/>
            <a:ext cx="2783775" cy="369332"/>
          </a:xfrm>
          <a:prstGeom prst="rect">
            <a:avLst/>
          </a:prstGeom>
          <a:noFill/>
        </p:spPr>
        <p:txBody>
          <a:bodyPr wrap="none" rtlCol="0">
            <a:spAutoFit/>
          </a:bodyPr>
          <a:lstStyle/>
          <a:p>
            <a:r>
              <a:rPr lang="en-US" dirty="0">
                <a:solidFill>
                  <a:prstClr val="black"/>
                </a:solidFill>
                <a:latin typeface="Arial" panose="020B0604020202020204" pitchFamily="34" charset="0"/>
              </a:rPr>
              <a:t>Same </a:t>
            </a:r>
            <a:r>
              <a:rPr lang="en-US" dirty="0" err="1">
                <a:solidFill>
                  <a:prstClr val="black"/>
                </a:solidFill>
                <a:latin typeface="Arial" panose="020B0604020202020204" pitchFamily="34" charset="0"/>
              </a:rPr>
              <a:t>xtal</a:t>
            </a:r>
            <a:r>
              <a:rPr lang="en-US" dirty="0">
                <a:solidFill>
                  <a:prstClr val="black"/>
                </a:solidFill>
                <a:latin typeface="Arial" panose="020B0604020202020204" pitchFamily="34" charset="0"/>
              </a:rPr>
              <a:t>, different spots</a:t>
            </a:r>
          </a:p>
        </p:txBody>
      </p:sp>
    </p:spTree>
    <p:extLst>
      <p:ext uri="{BB962C8B-B14F-4D97-AF65-F5344CB8AC3E}">
        <p14:creationId xmlns:p14="http://schemas.microsoft.com/office/powerpoint/2010/main" val="37120065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fontScale="90000"/>
          </a:bodyPr>
          <a:lstStyle/>
          <a:p>
            <a:r>
              <a:rPr lang="en-US" sz="3600" dirty="0" smtClean="0"/>
              <a:t>Double-tap: no dark progression at 675 </a:t>
            </a:r>
            <a:r>
              <a:rPr lang="en-US" sz="3600" dirty="0" err="1" smtClean="0"/>
              <a:t>kGy</a:t>
            </a:r>
            <a:r>
              <a:rPr lang="en-US" sz="3600" dirty="0" smtClean="0"/>
              <a:t>/s</a:t>
            </a:r>
            <a:endParaRPr lang="en-US" sz="3600" dirty="0"/>
          </a:p>
        </p:txBody>
      </p:sp>
      <p:graphicFrame>
        <p:nvGraphicFramePr>
          <p:cNvPr id="3" name="Object 2"/>
          <p:cNvGraphicFramePr>
            <a:graphicFrameLocks noChangeAspect="1"/>
          </p:cNvGraphicFramePr>
          <p:nvPr>
            <p:extLst>
              <p:ext uri="{D42A27DB-BD31-4B8C-83A1-F6EECF244321}">
                <p14:modId xmlns:p14="http://schemas.microsoft.com/office/powerpoint/2010/main" val="400841900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868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TextBox 3"/>
          <p:cNvSpPr txBox="1"/>
          <p:nvPr/>
        </p:nvSpPr>
        <p:spPr>
          <a:xfrm rot="16200000">
            <a:off x="-358967" y="2997200"/>
            <a:ext cx="2082621" cy="369332"/>
          </a:xfrm>
          <a:prstGeom prst="rect">
            <a:avLst/>
          </a:prstGeom>
          <a:noFill/>
        </p:spPr>
        <p:txBody>
          <a:bodyPr wrap="none" rtlCol="0">
            <a:spAutoFit/>
          </a:bodyPr>
          <a:lstStyle/>
          <a:p>
            <a:r>
              <a:rPr lang="en-US" dirty="0">
                <a:solidFill>
                  <a:prstClr val="black"/>
                </a:solidFill>
                <a:latin typeface="Arial" panose="020B0604020202020204" pitchFamily="34" charset="0"/>
                <a:cs typeface="Arial" panose="020B0604020202020204" pitchFamily="34" charset="0"/>
              </a:rPr>
              <a:t>Intensity (photons)</a:t>
            </a:r>
          </a:p>
        </p:txBody>
      </p:sp>
      <p:sp>
        <p:nvSpPr>
          <p:cNvPr id="6" name="TextBox 5"/>
          <p:cNvSpPr txBox="1"/>
          <p:nvPr/>
        </p:nvSpPr>
        <p:spPr>
          <a:xfrm>
            <a:off x="3759200" y="6121400"/>
            <a:ext cx="1479892" cy="400110"/>
          </a:xfrm>
          <a:prstGeom prst="rect">
            <a:avLst/>
          </a:prstGeom>
          <a:noFill/>
        </p:spPr>
        <p:txBody>
          <a:bodyPr wrap="none" rtlCol="0">
            <a:spAutoFit/>
          </a:bodyPr>
          <a:lstStyle/>
          <a:p>
            <a:r>
              <a:rPr lang="en-US" sz="2000" dirty="0">
                <a:solidFill>
                  <a:prstClr val="black"/>
                </a:solidFill>
                <a:latin typeface="Arial" panose="020B0604020202020204" pitchFamily="34" charset="0"/>
                <a:cs typeface="Arial" panose="020B0604020202020204" pitchFamily="34" charset="0"/>
              </a:rPr>
              <a:t>Dose (</a:t>
            </a:r>
            <a:r>
              <a:rPr lang="en-US" sz="2000" dirty="0" err="1">
                <a:solidFill>
                  <a:prstClr val="black"/>
                </a:solidFill>
                <a:latin typeface="Arial" panose="020B0604020202020204" pitchFamily="34" charset="0"/>
                <a:cs typeface="Arial" panose="020B0604020202020204" pitchFamily="34" charset="0"/>
              </a:rPr>
              <a:t>kGy</a:t>
            </a:r>
            <a:r>
              <a:rPr lang="en-US" sz="2000"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99892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Xtal5_t1 graph</a:t>
            </a:r>
            <a:endParaRPr lang="en-US" dirty="0"/>
          </a:p>
        </p:txBody>
      </p:sp>
      <p:sp>
        <p:nvSpPr>
          <p:cNvPr id="3" name="Subtitle 2"/>
          <p:cNvSpPr>
            <a:spLocks noGrp="1"/>
          </p:cNvSpPr>
          <p:nvPr>
            <p:ph type="subTitle" idx="1"/>
          </p:nvPr>
        </p:nvSpPr>
        <p:spPr/>
        <p:txBody>
          <a:bodyPr/>
          <a:lstStyle/>
          <a:p>
            <a:endParaRPr lang="en-US" dirty="0"/>
          </a:p>
        </p:txBody>
      </p:sp>
      <p:pic>
        <p:nvPicPr>
          <p:cNvPr id="10" name="graph.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190500"/>
            <a:ext cx="6705600" cy="6477000"/>
          </a:xfrm>
          <a:prstGeom prst="rect">
            <a:avLst/>
          </a:prstGeom>
        </p:spPr>
      </p:pic>
    </p:spTree>
    <p:extLst>
      <p:ext uri="{BB962C8B-B14F-4D97-AF65-F5344CB8AC3E}">
        <p14:creationId xmlns:p14="http://schemas.microsoft.com/office/powerpoint/2010/main" val="147159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H</a:t>
            </a:r>
            <a:r>
              <a:rPr lang="en-US" baseline="-25000" dirty="0" smtClean="0"/>
              <a:t>2</a:t>
            </a:r>
            <a:r>
              <a:rPr lang="en-US" dirty="0" smtClean="0"/>
              <a:t> are we making?</a:t>
            </a:r>
            <a:endParaRPr lang="en-US" dirty="0"/>
          </a:p>
        </p:txBody>
      </p:sp>
      <p:sp>
        <p:nvSpPr>
          <p:cNvPr id="3" name="Content Placeholder 2"/>
          <p:cNvSpPr>
            <a:spLocks noGrp="1"/>
          </p:cNvSpPr>
          <p:nvPr>
            <p:ph idx="1"/>
          </p:nvPr>
        </p:nvSpPr>
        <p:spPr/>
        <p:txBody>
          <a:bodyPr>
            <a:normAutofit lnSpcReduction="10000"/>
          </a:bodyPr>
          <a:lstStyle/>
          <a:p>
            <a:r>
              <a:rPr lang="en-US" sz="2800" dirty="0" err="1" smtClean="0">
                <a:latin typeface="Arial" panose="020B0604020202020204" pitchFamily="34" charset="0"/>
                <a:cs typeface="Arial" panose="020B0604020202020204" pitchFamily="34" charset="0"/>
              </a:rPr>
              <a:t>Meents</a:t>
            </a:r>
            <a:r>
              <a:rPr lang="en-US" sz="2800" dirty="0" smtClean="0">
                <a:latin typeface="Arial" panose="020B0604020202020204" pitchFamily="34" charset="0"/>
                <a:cs typeface="Arial" panose="020B0604020202020204" pitchFamily="34" charset="0"/>
              </a:rPr>
              <a:t> et al. (2010) claimed:</a:t>
            </a:r>
          </a:p>
          <a:p>
            <a:pPr marL="0" indent="0">
              <a:buNone/>
            </a:pPr>
            <a:r>
              <a:rPr lang="en-US" sz="2800" dirty="0" smtClean="0">
                <a:latin typeface="Arial" panose="020B0604020202020204" pitchFamily="34" charset="0"/>
                <a:cs typeface="Arial" panose="020B0604020202020204" pitchFamily="34" charset="0"/>
              </a:rPr>
              <a:t>    </a:t>
            </a:r>
            <a:r>
              <a:rPr lang="en-US" sz="2000" dirty="0" smtClean="0">
                <a:latin typeface="Courier New" panose="02070309020205020404" pitchFamily="49"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400 molecules of H2 for </a:t>
            </a:r>
            <a:r>
              <a:rPr lang="en-US" sz="2000" dirty="0" smtClean="0">
                <a:latin typeface="Courier New" panose="02070309020205020404" pitchFamily="49" charset="0"/>
                <a:cs typeface="Courier New" panose="02070309020205020404" pitchFamily="49" charset="0"/>
              </a:rPr>
              <a:t>every </a:t>
            </a:r>
            <a:r>
              <a:rPr lang="en-US" sz="2000" dirty="0">
                <a:latin typeface="Courier New" panose="02070309020205020404" pitchFamily="49" charset="0"/>
                <a:cs typeface="Courier New" panose="02070309020205020404" pitchFamily="49" charset="0"/>
              </a:rPr>
              <a:t>12.5 </a:t>
            </a:r>
            <a:r>
              <a:rPr lang="en-US" sz="2000" dirty="0" err="1">
                <a:latin typeface="Courier New" panose="02070309020205020404" pitchFamily="49" charset="0"/>
                <a:cs typeface="Courier New" panose="02070309020205020404" pitchFamily="49" charset="0"/>
              </a:rPr>
              <a:t>keV</a:t>
            </a: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photon“ </a:t>
            </a:r>
          </a:p>
          <a:p>
            <a:pPr marL="0" indent="0">
              <a:buNone/>
            </a:pPr>
            <a:r>
              <a:rPr lang="en-US" sz="2000" dirty="0">
                <a:latin typeface="Courier New" panose="02070309020205020404" pitchFamily="49" charset="0"/>
                <a:cs typeface="Courier New" panose="02070309020205020404" pitchFamily="49" charset="0"/>
              </a:rPr>
              <a:t> </a:t>
            </a:r>
            <a:r>
              <a:rPr lang="en-US" sz="2000" dirty="0" smtClean="0">
                <a:latin typeface="Courier New" panose="02070309020205020404" pitchFamily="49" charset="0"/>
                <a:cs typeface="Courier New" panose="02070309020205020404" pitchFamily="49" charset="0"/>
              </a:rPr>
              <a:t>  </a:t>
            </a:r>
            <a:r>
              <a:rPr lang="en-US" sz="2800" dirty="0" smtClean="0">
                <a:latin typeface="Arial" panose="020B0604020202020204" pitchFamily="34" charset="0"/>
                <a:cs typeface="Arial" panose="020B0604020202020204" pitchFamily="34" charset="0"/>
              </a:rPr>
              <a:t>= 3.3x10</a:t>
            </a:r>
            <a:r>
              <a:rPr lang="en-US" sz="2800" baseline="30000" dirty="0" smtClean="0">
                <a:latin typeface="Arial" panose="020B0604020202020204" pitchFamily="34" charset="0"/>
                <a:cs typeface="Arial" panose="020B0604020202020204" pitchFamily="34" charset="0"/>
              </a:rPr>
              <a:t>-7</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/J</a:t>
            </a:r>
          </a:p>
          <a:p>
            <a:r>
              <a:rPr lang="en-US" sz="2800" dirty="0" smtClean="0">
                <a:latin typeface="Arial" panose="020B0604020202020204" pitchFamily="34" charset="0"/>
                <a:cs typeface="Arial" panose="020B0604020202020204" pitchFamily="34" charset="0"/>
              </a:rPr>
              <a:t>200 </a:t>
            </a:r>
            <a:r>
              <a:rPr lang="en-US" sz="2800" dirty="0" err="1" smtClean="0">
                <a:latin typeface="Arial" panose="020B0604020202020204" pitchFamily="34" charset="0"/>
                <a:cs typeface="Arial" panose="020B0604020202020204" pitchFamily="34" charset="0"/>
              </a:rPr>
              <a:t>kGy</a:t>
            </a:r>
            <a:r>
              <a:rPr lang="en-US" sz="2800" dirty="0" smtClean="0">
                <a:latin typeface="Arial" panose="020B0604020202020204" pitchFamily="34" charset="0"/>
                <a:cs typeface="Arial" panose="020B0604020202020204" pitchFamily="34" charset="0"/>
              </a:rPr>
              <a:t> to </a:t>
            </a:r>
            <a:r>
              <a:rPr lang="en-US" sz="2800" dirty="0">
                <a:latin typeface="Arial" panose="020B0604020202020204" pitchFamily="34" charset="0"/>
                <a:cs typeface="Arial" panose="020B0604020202020204" pitchFamily="34" charset="0"/>
              </a:rPr>
              <a:t>100 um</a:t>
            </a:r>
            <a:r>
              <a:rPr lang="en-US" sz="2800" baseline="30000" dirty="0">
                <a:latin typeface="Arial" panose="020B0604020202020204" pitchFamily="34" charset="0"/>
                <a:cs typeface="Arial" panose="020B0604020202020204" pitchFamily="34" charset="0"/>
              </a:rPr>
              <a:t>3</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0.24 J</a:t>
            </a:r>
          </a:p>
          <a:p>
            <a:pPr marL="0" indent="0">
              <a:buNone/>
            </a:pPr>
            <a:r>
              <a:rPr lang="en-US" sz="2800" dirty="0" smtClean="0">
                <a:latin typeface="Arial" panose="020B0604020202020204" pitchFamily="34" charset="0"/>
                <a:cs typeface="Arial" panose="020B0604020202020204" pitchFamily="34" charset="0"/>
              </a:rPr>
              <a:t>    = 1.2x10</a:t>
            </a:r>
            <a:r>
              <a:rPr lang="en-US" sz="2800" baseline="30000" dirty="0" smtClean="0">
                <a:latin typeface="Arial" panose="020B0604020202020204" pitchFamily="34" charset="0"/>
                <a:cs typeface="Arial" panose="020B0604020202020204" pitchFamily="34" charset="0"/>
              </a:rPr>
              <a:t>-8  </a:t>
            </a:r>
            <a:r>
              <a:rPr lang="en-US" sz="2800" dirty="0" err="1" smtClean="0">
                <a:latin typeface="Arial" panose="020B0604020202020204" pitchFamily="34" charset="0"/>
                <a:cs typeface="Arial" panose="020B0604020202020204" pitchFamily="34" charset="0"/>
              </a:rPr>
              <a:t>mol</a:t>
            </a:r>
            <a:r>
              <a:rPr lang="en-US" sz="2800" dirty="0" smtClean="0">
                <a:latin typeface="Arial" panose="020B0604020202020204" pitchFamily="34" charset="0"/>
                <a:cs typeface="Arial" panose="020B0604020202020204" pitchFamily="34" charset="0"/>
              </a:rPr>
              <a:t> H</a:t>
            </a:r>
            <a:r>
              <a:rPr lang="en-US" sz="2800" baseline="-25000" dirty="0" smtClean="0">
                <a:latin typeface="Arial" panose="020B0604020202020204" pitchFamily="34" charset="0"/>
                <a:cs typeface="Arial" panose="020B0604020202020204" pitchFamily="34" charset="0"/>
              </a:rPr>
              <a:t>2</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100 um</a:t>
            </a:r>
            <a:r>
              <a:rPr lang="en-US" sz="2800" baseline="30000" dirty="0" smtClean="0">
                <a:latin typeface="Arial" panose="020B0604020202020204" pitchFamily="34" charset="0"/>
                <a:cs typeface="Arial" panose="020B0604020202020204" pitchFamily="34" charset="0"/>
              </a:rPr>
              <a:t>3</a:t>
            </a:r>
            <a:r>
              <a:rPr lang="en-US" sz="2800" dirty="0" smtClean="0">
                <a:latin typeface="Arial" panose="020B0604020202020204" pitchFamily="34" charset="0"/>
                <a:cs typeface="Arial" panose="020B0604020202020204" pitchFamily="34" charset="0"/>
              </a:rPr>
              <a:t> of water = 6.7x10</a:t>
            </a:r>
            <a:r>
              <a:rPr lang="en-US" sz="2800" baseline="30000" dirty="0" smtClean="0">
                <a:latin typeface="Arial" panose="020B0604020202020204" pitchFamily="34" charset="0"/>
                <a:cs typeface="Arial" panose="020B0604020202020204" pitchFamily="34" charset="0"/>
              </a:rPr>
              <a:t>-8</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mol</a:t>
            </a:r>
            <a:endParaRPr lang="en-US" sz="2800" dirty="0" smtClean="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18% </a:t>
            </a:r>
            <a:r>
              <a:rPr lang="en-US" sz="2800" dirty="0" smtClean="0">
                <a:latin typeface="Arial" panose="020B0604020202020204" pitchFamily="34" charset="0"/>
                <a:cs typeface="Arial" panose="020B0604020202020204" pitchFamily="34" charset="0"/>
              </a:rPr>
              <a:t>of water has reacted!</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41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Dose-rate dependence of damage</a:t>
            </a:r>
          </a:p>
        </p:txBody>
      </p:sp>
      <p:graphicFrame>
        <p:nvGraphicFramePr>
          <p:cNvPr id="11267" name="Object 3"/>
          <p:cNvGraphicFramePr>
            <a:graphicFrameLocks noChangeAspect="1"/>
          </p:cNvGraphicFramePr>
          <p:nvPr>
            <p:extLst>
              <p:ext uri="{D42A27DB-BD31-4B8C-83A1-F6EECF244321}">
                <p14:modId xmlns:p14="http://schemas.microsoft.com/office/powerpoint/2010/main" val="4010496287"/>
              </p:ext>
            </p:extLst>
          </p:nvPr>
        </p:nvGraphicFramePr>
        <p:xfrm>
          <a:off x="823913" y="1158875"/>
          <a:ext cx="7702550" cy="5989638"/>
        </p:xfrm>
        <a:graphic>
          <a:graphicData uri="http://schemas.openxmlformats.org/presentationml/2006/ole">
            <mc:AlternateContent xmlns:mc="http://schemas.openxmlformats.org/markup-compatibility/2006">
              <mc:Choice xmlns:v="urn:schemas-microsoft-com:vml" Requires="v">
                <p:oleObj spid="_x0000_s58381" name="Chart" r:id="rId3" imgW="6258039" imgH="4876890" progId="MSGraph.Chart.8">
                  <p:embed followColorScheme="full"/>
                </p:oleObj>
              </mc:Choice>
              <mc:Fallback>
                <p:oleObj name="Chart" r:id="rId3" imgW="6258039" imgH="4876890" progId="MSGraph.Chart.8">
                  <p:embed followColorScheme="full"/>
                  <p:pic>
                    <p:nvPicPr>
                      <p:cNvPr id="0" name=""/>
                      <p:cNvPicPr>
                        <a:picLocks noChangeAspect="1" noChangeArrowheads="1"/>
                      </p:cNvPicPr>
                      <p:nvPr/>
                    </p:nvPicPr>
                    <p:blipFill>
                      <a:blip r:embed="rId4"/>
                      <a:srcRect/>
                      <a:stretch>
                        <a:fillRect/>
                      </a:stretch>
                    </p:blipFill>
                    <p:spPr bwMode="auto">
                      <a:xfrm>
                        <a:off x="823913" y="1158875"/>
                        <a:ext cx="7702550" cy="598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68" name="Text Box 4"/>
          <p:cNvSpPr txBox="1">
            <a:spLocks noChangeArrowheads="1"/>
          </p:cNvSpPr>
          <p:nvPr/>
        </p:nvSpPr>
        <p:spPr bwMode="auto">
          <a:xfrm>
            <a:off x="3779838" y="633888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cs typeface="Arial" charset="0"/>
              </a:rPr>
              <a:t>dose rate (kGy/s)</a:t>
            </a:r>
          </a:p>
        </p:txBody>
      </p:sp>
      <p:sp>
        <p:nvSpPr>
          <p:cNvPr id="11269" name="Text Box 5"/>
          <p:cNvSpPr txBox="1">
            <a:spLocks noChangeArrowheads="1"/>
          </p:cNvSpPr>
          <p:nvPr/>
        </p:nvSpPr>
        <p:spPr bwMode="auto">
          <a:xfrm rot="-5400000">
            <a:off x="-785018" y="3263106"/>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cs typeface="Arial" charset="0"/>
              </a:rPr>
              <a:t>maximum useful dose (MGy)</a:t>
            </a:r>
          </a:p>
        </p:txBody>
      </p:sp>
    </p:spTree>
    <p:extLst>
      <p:ext uri="{BB962C8B-B14F-4D97-AF65-F5344CB8AC3E}">
        <p14:creationId xmlns:p14="http://schemas.microsoft.com/office/powerpoint/2010/main" val="358262242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Elastic scattering</a:t>
            </a:r>
          </a:p>
        </p:txBody>
      </p:sp>
      <p:sp>
        <p:nvSpPr>
          <p:cNvPr id="52227" name="Oval 3"/>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2228" name="Oval 4"/>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2229" name="Oval 5"/>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2230" name="Oval 6"/>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09245804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2782888"/>
            <a:ext cx="5018088" cy="1319212"/>
            <a:chOff x="-1194" y="2058"/>
            <a:chExt cx="3161" cy="831"/>
          </a:xfrm>
        </p:grpSpPr>
        <p:grpSp>
          <p:nvGrpSpPr>
            <p:cNvPr id="53281" name="Group 3"/>
            <p:cNvGrpSpPr>
              <a:grpSpLocks/>
            </p:cNvGrpSpPr>
            <p:nvPr/>
          </p:nvGrpSpPr>
          <p:grpSpPr bwMode="auto">
            <a:xfrm>
              <a:off x="-1194" y="2273"/>
              <a:ext cx="370" cy="369"/>
              <a:chOff x="362" y="2318"/>
              <a:chExt cx="370" cy="369"/>
            </a:xfrm>
          </p:grpSpPr>
          <p:sp>
            <p:nvSpPr>
              <p:cNvPr id="5330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30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2" name="Group 6"/>
            <p:cNvGrpSpPr>
              <a:grpSpLocks/>
            </p:cNvGrpSpPr>
            <p:nvPr/>
          </p:nvGrpSpPr>
          <p:grpSpPr bwMode="auto">
            <a:xfrm>
              <a:off x="-826" y="2273"/>
              <a:ext cx="370" cy="369"/>
              <a:chOff x="362" y="2318"/>
              <a:chExt cx="370" cy="369"/>
            </a:xfrm>
          </p:grpSpPr>
          <p:sp>
            <p:nvSpPr>
              <p:cNvPr id="5330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30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3" name="Group 9"/>
            <p:cNvGrpSpPr>
              <a:grpSpLocks/>
            </p:cNvGrpSpPr>
            <p:nvPr/>
          </p:nvGrpSpPr>
          <p:grpSpPr bwMode="auto">
            <a:xfrm>
              <a:off x="-458" y="2273"/>
              <a:ext cx="370" cy="369"/>
              <a:chOff x="362" y="2318"/>
              <a:chExt cx="370" cy="369"/>
            </a:xfrm>
          </p:grpSpPr>
          <p:sp>
            <p:nvSpPr>
              <p:cNvPr id="5329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30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4" name="Group 12"/>
            <p:cNvGrpSpPr>
              <a:grpSpLocks/>
            </p:cNvGrpSpPr>
            <p:nvPr/>
          </p:nvGrpSpPr>
          <p:grpSpPr bwMode="auto">
            <a:xfrm>
              <a:off x="-90" y="2273"/>
              <a:ext cx="370" cy="369"/>
              <a:chOff x="362" y="2318"/>
              <a:chExt cx="370" cy="369"/>
            </a:xfrm>
          </p:grpSpPr>
          <p:sp>
            <p:nvSpPr>
              <p:cNvPr id="5329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5" name="Group 15"/>
            <p:cNvGrpSpPr>
              <a:grpSpLocks/>
            </p:cNvGrpSpPr>
            <p:nvPr/>
          </p:nvGrpSpPr>
          <p:grpSpPr bwMode="auto">
            <a:xfrm>
              <a:off x="278" y="2273"/>
              <a:ext cx="370" cy="369"/>
              <a:chOff x="362" y="2318"/>
              <a:chExt cx="370" cy="369"/>
            </a:xfrm>
          </p:grpSpPr>
          <p:sp>
            <p:nvSpPr>
              <p:cNvPr id="5329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6" name="Group 18"/>
            <p:cNvGrpSpPr>
              <a:grpSpLocks/>
            </p:cNvGrpSpPr>
            <p:nvPr/>
          </p:nvGrpSpPr>
          <p:grpSpPr bwMode="auto">
            <a:xfrm>
              <a:off x="646" y="2273"/>
              <a:ext cx="370" cy="369"/>
              <a:chOff x="362" y="2318"/>
              <a:chExt cx="370" cy="369"/>
            </a:xfrm>
          </p:grpSpPr>
          <p:sp>
            <p:nvSpPr>
              <p:cNvPr id="5329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87" name="Group 21"/>
            <p:cNvGrpSpPr>
              <a:grpSpLocks/>
            </p:cNvGrpSpPr>
            <p:nvPr/>
          </p:nvGrpSpPr>
          <p:grpSpPr bwMode="auto">
            <a:xfrm>
              <a:off x="1014" y="2273"/>
              <a:ext cx="370" cy="369"/>
              <a:chOff x="362" y="2318"/>
              <a:chExt cx="370" cy="369"/>
            </a:xfrm>
          </p:grpSpPr>
          <p:sp>
            <p:nvSpPr>
              <p:cNvPr id="5329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328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8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9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3251" name="Rectangle 27"/>
          <p:cNvSpPr>
            <a:spLocks noGrp="1" noChangeArrowheads="1"/>
          </p:cNvSpPr>
          <p:nvPr>
            <p:ph type="title"/>
          </p:nvPr>
        </p:nvSpPr>
        <p:spPr/>
        <p:txBody>
          <a:bodyPr/>
          <a:lstStyle/>
          <a:p>
            <a:pPr eaLnBrk="1" hangingPunct="1"/>
            <a:r>
              <a:rPr lang="en-US" altLang="en-US" smtClean="0"/>
              <a:t>Elastic scattering</a:t>
            </a:r>
          </a:p>
        </p:txBody>
      </p:sp>
      <p:sp>
        <p:nvSpPr>
          <p:cNvPr id="5325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5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5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325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3256" name="Group 32"/>
          <p:cNvGrpSpPr>
            <a:grpSpLocks/>
          </p:cNvGrpSpPr>
          <p:nvPr/>
        </p:nvGrpSpPr>
        <p:grpSpPr bwMode="auto">
          <a:xfrm rot="-2052048">
            <a:off x="4125913" y="1389063"/>
            <a:ext cx="5018087" cy="1319212"/>
            <a:chOff x="-1194" y="2058"/>
            <a:chExt cx="3161" cy="831"/>
          </a:xfrm>
        </p:grpSpPr>
        <p:grpSp>
          <p:nvGrpSpPr>
            <p:cNvPr id="53257" name="Group 33"/>
            <p:cNvGrpSpPr>
              <a:grpSpLocks/>
            </p:cNvGrpSpPr>
            <p:nvPr/>
          </p:nvGrpSpPr>
          <p:grpSpPr bwMode="auto">
            <a:xfrm>
              <a:off x="-1194" y="2273"/>
              <a:ext cx="370" cy="369"/>
              <a:chOff x="362" y="2318"/>
              <a:chExt cx="370" cy="369"/>
            </a:xfrm>
          </p:grpSpPr>
          <p:sp>
            <p:nvSpPr>
              <p:cNvPr id="5327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8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58" name="Group 36"/>
            <p:cNvGrpSpPr>
              <a:grpSpLocks/>
            </p:cNvGrpSpPr>
            <p:nvPr/>
          </p:nvGrpSpPr>
          <p:grpSpPr bwMode="auto">
            <a:xfrm>
              <a:off x="-826" y="2273"/>
              <a:ext cx="370" cy="369"/>
              <a:chOff x="362" y="2318"/>
              <a:chExt cx="370" cy="369"/>
            </a:xfrm>
          </p:grpSpPr>
          <p:sp>
            <p:nvSpPr>
              <p:cNvPr id="5327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59" name="Group 39"/>
            <p:cNvGrpSpPr>
              <a:grpSpLocks/>
            </p:cNvGrpSpPr>
            <p:nvPr/>
          </p:nvGrpSpPr>
          <p:grpSpPr bwMode="auto">
            <a:xfrm>
              <a:off x="-458" y="2273"/>
              <a:ext cx="370" cy="369"/>
              <a:chOff x="362" y="2318"/>
              <a:chExt cx="370" cy="369"/>
            </a:xfrm>
          </p:grpSpPr>
          <p:sp>
            <p:nvSpPr>
              <p:cNvPr id="5327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0" name="Group 42"/>
            <p:cNvGrpSpPr>
              <a:grpSpLocks/>
            </p:cNvGrpSpPr>
            <p:nvPr/>
          </p:nvGrpSpPr>
          <p:grpSpPr bwMode="auto">
            <a:xfrm>
              <a:off x="-90" y="2273"/>
              <a:ext cx="370" cy="369"/>
              <a:chOff x="362" y="2318"/>
              <a:chExt cx="370" cy="369"/>
            </a:xfrm>
          </p:grpSpPr>
          <p:sp>
            <p:nvSpPr>
              <p:cNvPr id="5327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1" name="Group 45"/>
            <p:cNvGrpSpPr>
              <a:grpSpLocks/>
            </p:cNvGrpSpPr>
            <p:nvPr/>
          </p:nvGrpSpPr>
          <p:grpSpPr bwMode="auto">
            <a:xfrm>
              <a:off x="278" y="2273"/>
              <a:ext cx="370" cy="369"/>
              <a:chOff x="362" y="2318"/>
              <a:chExt cx="370" cy="369"/>
            </a:xfrm>
          </p:grpSpPr>
          <p:sp>
            <p:nvSpPr>
              <p:cNvPr id="5327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2" name="Group 48"/>
            <p:cNvGrpSpPr>
              <a:grpSpLocks/>
            </p:cNvGrpSpPr>
            <p:nvPr/>
          </p:nvGrpSpPr>
          <p:grpSpPr bwMode="auto">
            <a:xfrm>
              <a:off x="646" y="2273"/>
              <a:ext cx="370" cy="369"/>
              <a:chOff x="362" y="2318"/>
              <a:chExt cx="370" cy="369"/>
            </a:xfrm>
          </p:grpSpPr>
          <p:sp>
            <p:nvSpPr>
              <p:cNvPr id="5326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7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3263" name="Group 51"/>
            <p:cNvGrpSpPr>
              <a:grpSpLocks/>
            </p:cNvGrpSpPr>
            <p:nvPr/>
          </p:nvGrpSpPr>
          <p:grpSpPr bwMode="auto">
            <a:xfrm>
              <a:off x="1014" y="2273"/>
              <a:ext cx="370" cy="369"/>
              <a:chOff x="362" y="2318"/>
              <a:chExt cx="370" cy="369"/>
            </a:xfrm>
          </p:grpSpPr>
          <p:sp>
            <p:nvSpPr>
              <p:cNvPr id="5326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6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326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6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326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3121221079"/>
      </p:ext>
    </p:extLst>
  </p:cSld>
  <p:clrMapOvr>
    <a:masterClrMapping/>
  </p:clrMapOvr>
  <p:transition spd="slow">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a:solidFill>
                <a:srgbClr val="000000"/>
              </a:solidFill>
            </a:endParaRPr>
          </a:p>
        </p:txBody>
      </p:sp>
      <p:sp>
        <p:nvSpPr>
          <p:cNvPr id="54275" name="Rectangle 3"/>
          <p:cNvSpPr>
            <a:spLocks noGrp="1" noChangeArrowheads="1"/>
          </p:cNvSpPr>
          <p:nvPr>
            <p:ph type="title"/>
          </p:nvPr>
        </p:nvSpPr>
        <p:spPr/>
        <p:txBody>
          <a:bodyPr/>
          <a:lstStyle/>
          <a:p>
            <a:pPr eaLnBrk="1" hangingPunct="1"/>
            <a:r>
              <a:rPr lang="en-US" altLang="en-US" smtClean="0"/>
              <a:t>Where do photons go?</a:t>
            </a:r>
          </a:p>
        </p:txBody>
      </p:sp>
      <p:sp>
        <p:nvSpPr>
          <p:cNvPr id="54276" name="Line 4"/>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77" name="Text Box 5"/>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200" b="1">
                <a:solidFill>
                  <a:srgbClr val="000000"/>
                </a:solidFill>
              </a:rPr>
              <a:t>beamstop</a:t>
            </a:r>
          </a:p>
        </p:txBody>
      </p:sp>
      <p:sp>
        <p:nvSpPr>
          <p:cNvPr id="54278" name="Line 6"/>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nvGrpSpPr>
          <p:cNvPr id="95239" name="Group 7"/>
          <p:cNvGrpSpPr>
            <a:grpSpLocks/>
          </p:cNvGrpSpPr>
          <p:nvPr/>
        </p:nvGrpSpPr>
        <p:grpSpPr bwMode="auto">
          <a:xfrm>
            <a:off x="4473575" y="1277938"/>
            <a:ext cx="2892425" cy="2159000"/>
            <a:chOff x="2818" y="805"/>
            <a:chExt cx="1822" cy="1360"/>
          </a:xfrm>
        </p:grpSpPr>
        <p:grpSp>
          <p:nvGrpSpPr>
            <p:cNvPr id="54283" name="Group 8"/>
            <p:cNvGrpSpPr>
              <a:grpSpLocks/>
            </p:cNvGrpSpPr>
            <p:nvPr/>
          </p:nvGrpSpPr>
          <p:grpSpPr bwMode="auto">
            <a:xfrm>
              <a:off x="3330" y="805"/>
              <a:ext cx="939" cy="912"/>
              <a:chOff x="1893" y="816"/>
              <a:chExt cx="1597" cy="1500"/>
            </a:xfrm>
          </p:grpSpPr>
          <p:pic>
            <p:nvPicPr>
              <p:cNvPr id="54288" name="Picture 9" descr="noise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816"/>
                <a:ext cx="1500" cy="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9" name="Oval 10"/>
              <p:cNvSpPr>
                <a:spLocks noChangeArrowheads="1"/>
              </p:cNvSpPr>
              <p:nvPr/>
            </p:nvSpPr>
            <p:spPr bwMode="auto">
              <a:xfrm>
                <a:off x="2427" y="130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4290" name="Oval 11"/>
              <p:cNvSpPr>
                <a:spLocks noChangeArrowheads="1"/>
              </p:cNvSpPr>
              <p:nvPr/>
            </p:nvSpPr>
            <p:spPr bwMode="auto">
              <a:xfrm>
                <a:off x="2929" y="1524"/>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4291" name="Oval 12"/>
              <p:cNvSpPr>
                <a:spLocks noChangeArrowheads="1"/>
              </p:cNvSpPr>
              <p:nvPr/>
            </p:nvSpPr>
            <p:spPr bwMode="auto">
              <a:xfrm>
                <a:off x="1893" y="1076"/>
                <a:ext cx="561" cy="534"/>
              </a:xfrm>
              <a:prstGeom prst="ellipse">
                <a:avLst/>
              </a:prstGeom>
              <a:gradFill rotWithShape="1">
                <a:gsLst>
                  <a:gs pos="0">
                    <a:schemeClr val="tx1"/>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4284" name="Line 13"/>
            <p:cNvSpPr>
              <a:spLocks noChangeShapeType="1"/>
            </p:cNvSpPr>
            <p:nvPr/>
          </p:nvSpPr>
          <p:spPr bwMode="auto">
            <a:xfrm flipV="1">
              <a:off x="2822" y="1133"/>
              <a:ext cx="672" cy="1032"/>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85" name="Line 14"/>
            <p:cNvSpPr>
              <a:spLocks noChangeShapeType="1"/>
            </p:cNvSpPr>
            <p:nvPr/>
          </p:nvSpPr>
          <p:spPr bwMode="auto">
            <a:xfrm flipV="1">
              <a:off x="2818" y="1269"/>
              <a:ext cx="992" cy="89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86" name="Line 15"/>
            <p:cNvSpPr>
              <a:spLocks noChangeShapeType="1"/>
            </p:cNvSpPr>
            <p:nvPr/>
          </p:nvSpPr>
          <p:spPr bwMode="auto">
            <a:xfrm flipV="1">
              <a:off x="2818" y="1409"/>
              <a:ext cx="1280" cy="756"/>
            </a:xfrm>
            <a:prstGeom prst="line">
              <a:avLst/>
            </a:prstGeom>
            <a:noFill/>
            <a:ln w="38100">
              <a:solidFill>
                <a:srgbClr val="99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4287" name="Text Box 16"/>
            <p:cNvSpPr txBox="1">
              <a:spLocks noChangeArrowheads="1"/>
            </p:cNvSpPr>
            <p:nvPr/>
          </p:nvSpPr>
          <p:spPr bwMode="auto">
            <a:xfrm>
              <a:off x="3346" y="1775"/>
              <a:ext cx="129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009900"/>
                  </a:solidFill>
                </a:rPr>
                <a:t>elastic scattering (6%)</a:t>
              </a:r>
            </a:p>
          </p:txBody>
        </p:sp>
      </p:grpSp>
      <p:sp>
        <p:nvSpPr>
          <p:cNvPr id="54280" name="Text Box 17"/>
          <p:cNvSpPr txBox="1">
            <a:spLocks noChangeArrowheads="1"/>
          </p:cNvSpPr>
          <p:nvPr/>
        </p:nvSpPr>
        <p:spPr bwMode="auto">
          <a:xfrm>
            <a:off x="5595938" y="3524250"/>
            <a:ext cx="172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400" b="1">
                <a:solidFill>
                  <a:srgbClr val="FFFFFF"/>
                </a:solidFill>
              </a:rPr>
              <a:t>Transmitted (98%)</a:t>
            </a:r>
          </a:p>
        </p:txBody>
      </p:sp>
      <p:sp>
        <p:nvSpPr>
          <p:cNvPr id="54281" name="Text Box 18"/>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b="1">
                <a:solidFill>
                  <a:srgbClr val="000000"/>
                </a:solidFill>
              </a:rPr>
              <a:t>Protein</a:t>
            </a:r>
          </a:p>
          <a:p>
            <a:pPr algn="ctr" eaLnBrk="1" fontAlgn="base" hangingPunct="1">
              <a:spcBef>
                <a:spcPct val="0"/>
              </a:spcBef>
              <a:spcAft>
                <a:spcPct val="0"/>
              </a:spcAft>
            </a:pPr>
            <a:r>
              <a:rPr lang="en-US" altLang="en-US" sz="3200" b="1">
                <a:solidFill>
                  <a:srgbClr val="000000"/>
                </a:solidFill>
              </a:rPr>
              <a:t>1A x-rays</a:t>
            </a:r>
          </a:p>
        </p:txBody>
      </p:sp>
      <p:pic>
        <p:nvPicPr>
          <p:cNvPr id="54282" name="Picture 19" descr="MCBS003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3515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9"/>
                                        </p:tgtEl>
                                        <p:attrNameLst>
                                          <p:attrName>style.visibility</p:attrName>
                                        </p:attrNameLst>
                                      </p:cBhvr>
                                      <p:to>
                                        <p:strVal val="visible"/>
                                      </p:to>
                                    </p:set>
                                    <p:animEffect transition="in" filter="wipe(left)">
                                      <p:cBhvr>
                                        <p:cTn id="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2782888"/>
            <a:ext cx="5018088" cy="1319212"/>
            <a:chOff x="-1194" y="2058"/>
            <a:chExt cx="3161" cy="831"/>
          </a:xfrm>
        </p:grpSpPr>
        <p:grpSp>
          <p:nvGrpSpPr>
            <p:cNvPr id="55329" name="Group 3"/>
            <p:cNvGrpSpPr>
              <a:grpSpLocks/>
            </p:cNvGrpSpPr>
            <p:nvPr/>
          </p:nvGrpSpPr>
          <p:grpSpPr bwMode="auto">
            <a:xfrm>
              <a:off x="-1194" y="2273"/>
              <a:ext cx="370" cy="369"/>
              <a:chOff x="362" y="2318"/>
              <a:chExt cx="370" cy="369"/>
            </a:xfrm>
          </p:grpSpPr>
          <p:sp>
            <p:nvSpPr>
              <p:cNvPr id="55351"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52"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0" name="Group 6"/>
            <p:cNvGrpSpPr>
              <a:grpSpLocks/>
            </p:cNvGrpSpPr>
            <p:nvPr/>
          </p:nvGrpSpPr>
          <p:grpSpPr bwMode="auto">
            <a:xfrm>
              <a:off x="-826" y="2273"/>
              <a:ext cx="370" cy="369"/>
              <a:chOff x="362" y="2318"/>
              <a:chExt cx="370" cy="369"/>
            </a:xfrm>
          </p:grpSpPr>
          <p:sp>
            <p:nvSpPr>
              <p:cNvPr id="55349"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50"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1" name="Group 9"/>
            <p:cNvGrpSpPr>
              <a:grpSpLocks/>
            </p:cNvGrpSpPr>
            <p:nvPr/>
          </p:nvGrpSpPr>
          <p:grpSpPr bwMode="auto">
            <a:xfrm>
              <a:off x="-458" y="2273"/>
              <a:ext cx="370" cy="369"/>
              <a:chOff x="362" y="2318"/>
              <a:chExt cx="370" cy="369"/>
            </a:xfrm>
          </p:grpSpPr>
          <p:sp>
            <p:nvSpPr>
              <p:cNvPr id="55347"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8"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2" name="Group 12"/>
            <p:cNvGrpSpPr>
              <a:grpSpLocks/>
            </p:cNvGrpSpPr>
            <p:nvPr/>
          </p:nvGrpSpPr>
          <p:grpSpPr bwMode="auto">
            <a:xfrm>
              <a:off x="-90" y="2273"/>
              <a:ext cx="370" cy="369"/>
              <a:chOff x="362" y="2318"/>
              <a:chExt cx="370" cy="369"/>
            </a:xfrm>
          </p:grpSpPr>
          <p:sp>
            <p:nvSpPr>
              <p:cNvPr id="55345"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6"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3" name="Group 15"/>
            <p:cNvGrpSpPr>
              <a:grpSpLocks/>
            </p:cNvGrpSpPr>
            <p:nvPr/>
          </p:nvGrpSpPr>
          <p:grpSpPr bwMode="auto">
            <a:xfrm>
              <a:off x="278" y="2273"/>
              <a:ext cx="370" cy="369"/>
              <a:chOff x="362" y="2318"/>
              <a:chExt cx="370" cy="369"/>
            </a:xfrm>
          </p:grpSpPr>
          <p:sp>
            <p:nvSpPr>
              <p:cNvPr id="55343"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4"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4" name="Group 18"/>
            <p:cNvGrpSpPr>
              <a:grpSpLocks/>
            </p:cNvGrpSpPr>
            <p:nvPr/>
          </p:nvGrpSpPr>
          <p:grpSpPr bwMode="auto">
            <a:xfrm>
              <a:off x="646" y="2273"/>
              <a:ext cx="370" cy="369"/>
              <a:chOff x="362" y="2318"/>
              <a:chExt cx="370" cy="369"/>
            </a:xfrm>
          </p:grpSpPr>
          <p:sp>
            <p:nvSpPr>
              <p:cNvPr id="55341"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2"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35" name="Group 21"/>
            <p:cNvGrpSpPr>
              <a:grpSpLocks/>
            </p:cNvGrpSpPr>
            <p:nvPr/>
          </p:nvGrpSpPr>
          <p:grpSpPr bwMode="auto">
            <a:xfrm>
              <a:off x="1014" y="2273"/>
              <a:ext cx="370" cy="369"/>
              <a:chOff x="362" y="2318"/>
              <a:chExt cx="370" cy="369"/>
            </a:xfrm>
          </p:grpSpPr>
          <p:sp>
            <p:nvSpPr>
              <p:cNvPr id="55339"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40"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5336"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37"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38"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
        <p:nvSpPr>
          <p:cNvPr id="55299" name="Rectangle 27"/>
          <p:cNvSpPr>
            <a:spLocks noGrp="1" noChangeArrowheads="1"/>
          </p:cNvSpPr>
          <p:nvPr>
            <p:ph type="title"/>
          </p:nvPr>
        </p:nvSpPr>
        <p:spPr/>
        <p:txBody>
          <a:bodyPr/>
          <a:lstStyle/>
          <a:p>
            <a:pPr eaLnBrk="1" hangingPunct="1"/>
            <a:r>
              <a:rPr lang="en-US" altLang="en-US" smtClean="0"/>
              <a:t>Elastic scattering</a:t>
            </a:r>
          </a:p>
        </p:txBody>
      </p:sp>
      <p:sp>
        <p:nvSpPr>
          <p:cNvPr id="55300"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5301"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5302"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sp>
        <p:nvSpPr>
          <p:cNvPr id="55303"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55304" name="Group 32"/>
          <p:cNvGrpSpPr>
            <a:grpSpLocks/>
          </p:cNvGrpSpPr>
          <p:nvPr/>
        </p:nvGrpSpPr>
        <p:grpSpPr bwMode="auto">
          <a:xfrm rot="-2052048">
            <a:off x="4125913" y="1389063"/>
            <a:ext cx="5018087" cy="1319212"/>
            <a:chOff x="-1194" y="2058"/>
            <a:chExt cx="3161" cy="831"/>
          </a:xfrm>
        </p:grpSpPr>
        <p:grpSp>
          <p:nvGrpSpPr>
            <p:cNvPr id="55305" name="Group 33"/>
            <p:cNvGrpSpPr>
              <a:grpSpLocks/>
            </p:cNvGrpSpPr>
            <p:nvPr/>
          </p:nvGrpSpPr>
          <p:grpSpPr bwMode="auto">
            <a:xfrm>
              <a:off x="-1194" y="2273"/>
              <a:ext cx="370" cy="369"/>
              <a:chOff x="362" y="2318"/>
              <a:chExt cx="370" cy="369"/>
            </a:xfrm>
          </p:grpSpPr>
          <p:sp>
            <p:nvSpPr>
              <p:cNvPr id="55327"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8"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6" name="Group 36"/>
            <p:cNvGrpSpPr>
              <a:grpSpLocks/>
            </p:cNvGrpSpPr>
            <p:nvPr/>
          </p:nvGrpSpPr>
          <p:grpSpPr bwMode="auto">
            <a:xfrm>
              <a:off x="-826" y="2273"/>
              <a:ext cx="370" cy="369"/>
              <a:chOff x="362" y="2318"/>
              <a:chExt cx="370" cy="369"/>
            </a:xfrm>
          </p:grpSpPr>
          <p:sp>
            <p:nvSpPr>
              <p:cNvPr id="55325"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6"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7" name="Group 39"/>
            <p:cNvGrpSpPr>
              <a:grpSpLocks/>
            </p:cNvGrpSpPr>
            <p:nvPr/>
          </p:nvGrpSpPr>
          <p:grpSpPr bwMode="auto">
            <a:xfrm>
              <a:off x="-458" y="2273"/>
              <a:ext cx="370" cy="369"/>
              <a:chOff x="362" y="2318"/>
              <a:chExt cx="370" cy="369"/>
            </a:xfrm>
          </p:grpSpPr>
          <p:sp>
            <p:nvSpPr>
              <p:cNvPr id="55323"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4"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8" name="Group 42"/>
            <p:cNvGrpSpPr>
              <a:grpSpLocks/>
            </p:cNvGrpSpPr>
            <p:nvPr/>
          </p:nvGrpSpPr>
          <p:grpSpPr bwMode="auto">
            <a:xfrm>
              <a:off x="-90" y="2273"/>
              <a:ext cx="370" cy="369"/>
              <a:chOff x="362" y="2318"/>
              <a:chExt cx="370" cy="369"/>
            </a:xfrm>
          </p:grpSpPr>
          <p:sp>
            <p:nvSpPr>
              <p:cNvPr id="55321"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2"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09" name="Group 45"/>
            <p:cNvGrpSpPr>
              <a:grpSpLocks/>
            </p:cNvGrpSpPr>
            <p:nvPr/>
          </p:nvGrpSpPr>
          <p:grpSpPr bwMode="auto">
            <a:xfrm>
              <a:off x="278" y="2273"/>
              <a:ext cx="370" cy="369"/>
              <a:chOff x="362" y="2318"/>
              <a:chExt cx="370" cy="369"/>
            </a:xfrm>
          </p:grpSpPr>
          <p:sp>
            <p:nvSpPr>
              <p:cNvPr id="55319"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20"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10" name="Group 48"/>
            <p:cNvGrpSpPr>
              <a:grpSpLocks/>
            </p:cNvGrpSpPr>
            <p:nvPr/>
          </p:nvGrpSpPr>
          <p:grpSpPr bwMode="auto">
            <a:xfrm>
              <a:off x="646" y="2273"/>
              <a:ext cx="370" cy="369"/>
              <a:chOff x="362" y="2318"/>
              <a:chExt cx="370" cy="369"/>
            </a:xfrm>
          </p:grpSpPr>
          <p:sp>
            <p:nvSpPr>
              <p:cNvPr id="55317"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8"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55311" name="Group 51"/>
            <p:cNvGrpSpPr>
              <a:grpSpLocks/>
            </p:cNvGrpSpPr>
            <p:nvPr/>
          </p:nvGrpSpPr>
          <p:grpSpPr bwMode="auto">
            <a:xfrm>
              <a:off x="1014" y="2273"/>
              <a:ext cx="370" cy="369"/>
              <a:chOff x="362" y="2318"/>
              <a:chExt cx="370" cy="369"/>
            </a:xfrm>
          </p:grpSpPr>
          <p:sp>
            <p:nvSpPr>
              <p:cNvPr id="55315"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6"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55312"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3"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5314"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000000"/>
                </a:solidFill>
              </a:endParaRPr>
            </a:p>
          </p:txBody>
        </p:sp>
      </p:grpSp>
    </p:spTree>
    <p:extLst>
      <p:ext uri="{BB962C8B-B14F-4D97-AF65-F5344CB8AC3E}">
        <p14:creationId xmlns:p14="http://schemas.microsoft.com/office/powerpoint/2010/main" val="283622682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1982</TotalTime>
  <Words>6626</Words>
  <Application>Microsoft Office PowerPoint</Application>
  <PresentationFormat>On-screen Show (4:3)</PresentationFormat>
  <Paragraphs>1991</Paragraphs>
  <Slides>316</Slides>
  <Notes>39</Notes>
  <HiddenSlides>38</HiddenSlides>
  <MMClips>9</MMClips>
  <ScaleCrop>false</ScaleCrop>
  <HeadingPairs>
    <vt:vector size="6" baseType="variant">
      <vt:variant>
        <vt:lpstr>Theme</vt:lpstr>
      </vt:variant>
      <vt:variant>
        <vt:i4>17</vt:i4>
      </vt:variant>
      <vt:variant>
        <vt:lpstr>Embedded OLE Servers</vt:lpstr>
      </vt:variant>
      <vt:variant>
        <vt:i4>4</vt:i4>
      </vt:variant>
      <vt:variant>
        <vt:lpstr>Slide Titles</vt:lpstr>
      </vt:variant>
      <vt:variant>
        <vt:i4>316</vt:i4>
      </vt:variant>
    </vt:vector>
  </HeadingPairs>
  <TitlesOfParts>
    <vt:vector size="337" baseType="lpstr">
      <vt:lpstr>Office Theme</vt:lpstr>
      <vt:lpstr>13_Default Design</vt:lpstr>
      <vt:lpstr>1_Office Theme</vt:lpstr>
      <vt:lpstr>Default Design</vt:lpstr>
      <vt:lpstr>1_Default Design</vt:lpstr>
      <vt:lpstr>2_Default Design</vt:lpstr>
      <vt:lpstr>3_Office Theme</vt:lpstr>
      <vt:lpstr>3_Default Design</vt:lpstr>
      <vt:lpstr>5_Office Theme</vt:lpstr>
      <vt:lpstr>11_Default Design</vt:lpstr>
      <vt:lpstr>4_Default Design</vt:lpstr>
      <vt:lpstr>5_Default Design</vt:lpstr>
      <vt:lpstr>12_Default Design</vt:lpstr>
      <vt:lpstr>8_Default Design</vt:lpstr>
      <vt:lpstr>6_Default Design</vt:lpstr>
      <vt:lpstr>14_Default Design</vt:lpstr>
      <vt:lpstr>2_Office Theme</vt:lpstr>
      <vt:lpstr>Image</vt:lpstr>
      <vt:lpstr>Chart</vt:lpstr>
      <vt:lpstr>Equation</vt:lpstr>
      <vt:lpstr>Microsoft Graph Chart</vt:lpstr>
      <vt:lpstr>Acknowledgements</vt:lpstr>
      <vt:lpstr>Major points for today </vt:lpstr>
      <vt:lpstr>Structural Biologists Want:</vt:lpstr>
      <vt:lpstr>Resolution</vt:lpstr>
      <vt:lpstr>Phases</vt:lpstr>
      <vt:lpstr>Structural Biologists Want:</vt:lpstr>
      <vt:lpstr>100% SeMet incorporation</vt:lpstr>
      <vt:lpstr>100% S -Met incorporation</vt:lpstr>
      <vt:lpstr>Is it Real? Or is it MLFSOM</vt:lpstr>
      <vt:lpstr>Simulated diffraction image (2008)</vt:lpstr>
      <vt:lpstr>PowerPoint Presentation</vt:lpstr>
      <vt:lpstr>Global Challenge: Se phasing</vt:lpstr>
      <vt:lpstr>Global Challenge: Se phasing</vt:lpstr>
      <vt:lpstr>Global Challenge: Se phasing</vt:lpstr>
      <vt:lpstr>Global Challenge: Se phasing</vt:lpstr>
      <vt:lpstr>Global Challenge: Se phasing</vt:lpstr>
      <vt:lpstr>How to install: MLFSOM</vt:lpstr>
      <vt:lpstr>mosaic spread</vt:lpstr>
      <vt:lpstr>mosaic spread</vt:lpstr>
      <vt:lpstr>  mosaic spread = 0 º</vt:lpstr>
      <vt:lpstr>  mosaic spread = 0.1º</vt:lpstr>
      <vt:lpstr>  mosaic spread = 0.2º</vt:lpstr>
      <vt:lpstr>  mosaic spread = 0.4º</vt:lpstr>
      <vt:lpstr>  mosaic spread = 0.6º</vt:lpstr>
      <vt:lpstr>  mosaic spread = 0.8º</vt:lpstr>
      <vt:lpstr>  mosaic spread = 1.0º</vt:lpstr>
      <vt:lpstr>  mosaic spread = 1.5º</vt:lpstr>
      <vt:lpstr>  mosaic spread = 2.0º</vt:lpstr>
      <vt:lpstr>  mosaic spread = 2.5º</vt:lpstr>
      <vt:lpstr>  mosaic spread = 3.2º</vt:lpstr>
      <vt:lpstr>  mosaic spread = 6.4º</vt:lpstr>
      <vt:lpstr>  mosaic spread = 12.8º</vt:lpstr>
      <vt:lpstr>beam divergence</vt:lpstr>
      <vt:lpstr>beam divergence</vt:lpstr>
      <vt:lpstr>  divergence = 0 º</vt:lpstr>
      <vt:lpstr>  divergence = 0.3 º</vt:lpstr>
      <vt:lpstr>spectral dispersion</vt:lpstr>
      <vt:lpstr>spectral dispersion</vt:lpstr>
      <vt:lpstr>  dispersion = 0</vt:lpstr>
      <vt:lpstr>  dispersion = 0.014% (Si 111)</vt:lpstr>
      <vt:lpstr>  dispersion = 0.25% (CuKα)</vt:lpstr>
      <vt:lpstr>  dispersion = 0.6%</vt:lpstr>
      <vt:lpstr>  dispersion = 1.3%</vt:lpstr>
      <vt:lpstr>  dispersion = 2.6%</vt:lpstr>
      <vt:lpstr>  dispersion = 5.1%</vt:lpstr>
      <vt:lpstr>spot shape</vt:lpstr>
      <vt:lpstr>Detector Point-spread function</vt:lpstr>
      <vt:lpstr>How to install: noisify</vt:lpstr>
      <vt:lpstr>PowerPoint Presentation</vt:lpstr>
      <vt:lpstr>PowerPoint Presentation</vt:lpstr>
      <vt:lpstr>Can you count to 1,000,000 ?</vt:lpstr>
      <vt:lpstr>PowerPoint Presentation</vt:lpstr>
      <vt:lpstr>PowerPoint Presentation</vt:lpstr>
      <vt:lpstr>PowerPoint Presentation</vt:lpstr>
      <vt:lpstr>PowerPoint Presentation</vt:lpstr>
      <vt:lpstr>S-MAD Sample size Dilemma</vt:lpstr>
      <vt:lpstr>Small, soft beams</vt:lpstr>
      <vt:lpstr>Small, soft beams</vt:lpstr>
      <vt:lpstr>Small, soft beams</vt:lpstr>
      <vt:lpstr>Small, soft beams</vt:lpstr>
      <vt:lpstr>Small, soft beams</vt:lpstr>
      <vt:lpstr>PowerPoint Presentation</vt:lpstr>
      <vt:lpstr>PowerPoint Presentation</vt:lpstr>
      <vt:lpstr>Structural Biologists Want:</vt:lpstr>
      <vt:lpstr>X-ray scattering “rules”:</vt:lpstr>
      <vt:lpstr>Background scattering</vt:lpstr>
      <vt:lpstr>Background scattering</vt:lpstr>
      <vt:lpstr>Mosquito tips cost $0.15 each</vt:lpstr>
      <vt:lpstr>Structural Biologists Want:</vt:lpstr>
      <vt:lpstr>PowerPoint Presentation</vt:lpstr>
      <vt:lpstr>PowerPoint Presentation</vt:lpstr>
      <vt:lpstr>B factor from image analysis</vt:lpstr>
      <vt:lpstr>B factor from image analysis</vt:lpstr>
      <vt:lpstr>PowerPoint Presentation</vt:lpstr>
      <vt:lpstr>PowerPoint Presentation</vt:lpstr>
      <vt:lpstr>Dose slicing</vt:lpstr>
      <vt:lpstr>Completeness: random deletion</vt:lpstr>
      <vt:lpstr>Completeness: missing wedge</vt:lpstr>
      <vt:lpstr>Overloads</vt:lpstr>
      <vt:lpstr>Resolution: low-angle cutoff</vt:lpstr>
      <vt:lpstr>Can radiation damage be “outrun”?</vt:lpstr>
      <vt:lpstr>Dose-rate effect at Room Temp?</vt:lpstr>
      <vt:lpstr>Pilatus pile-up for RT MX? same photons, different speeds</vt:lpstr>
      <vt:lpstr>Pilatus pile-up for RT MX? same photons, different speeds</vt:lpstr>
      <vt:lpstr>Pilatus pile-up for RT MX? same photons, different speeds</vt:lpstr>
      <vt:lpstr>Do we expect this with protein?</vt:lpstr>
      <vt:lpstr>What is a “streak camera”?</vt:lpstr>
      <vt:lpstr>What is a “streak camera”?</vt:lpstr>
      <vt:lpstr>PowerPoint Presentation</vt:lpstr>
      <vt:lpstr>PowerPoint Presentation</vt:lpstr>
      <vt:lpstr>Individual spots at 768 kGy/s</vt:lpstr>
      <vt:lpstr>Double-tap: no dark progression at 675 kGy/s</vt:lpstr>
      <vt:lpstr>Xtal5_t1 graph</vt:lpstr>
      <vt:lpstr>How much H2 are we making?</vt:lpstr>
      <vt:lpstr>Dose-rate dependence of damage</vt:lpstr>
      <vt:lpstr>Elastic scattering</vt:lpstr>
      <vt:lpstr>Elastic scattering</vt:lpstr>
      <vt:lpstr>Where do photons go?</vt:lpstr>
      <vt:lpstr>Elastic scattering</vt:lpstr>
      <vt:lpstr>Inelastic scattering</vt:lpstr>
      <vt:lpstr>Where do photons go?</vt:lpstr>
      <vt:lpstr>Where do photons go?</vt:lpstr>
      <vt:lpstr>Where do photons go?</vt:lpstr>
      <vt:lpstr>Photoelectric absorption</vt:lpstr>
      <vt:lpstr>Photoelectric absorption</vt:lpstr>
      <vt:lpstr>Fluorescence</vt:lpstr>
      <vt:lpstr>Fluorescence</vt:lpstr>
      <vt:lpstr>Metal identification</vt:lpstr>
      <vt:lpstr>Auger emission</vt:lpstr>
      <vt:lpstr>Auger emission</vt:lpstr>
      <vt:lpstr>Where do photons go?</vt:lpstr>
      <vt:lpstr>Where do photons go?</vt:lpstr>
      <vt:lpstr>Where do photons go?</vt:lpstr>
      <vt:lpstr>Where do photons go?</vt:lpstr>
      <vt:lpstr>Photoelectric absorption</vt:lpstr>
      <vt:lpstr>Photoelectric absorption</vt:lpstr>
      <vt:lpstr>Secondary ionization</vt:lpstr>
      <vt:lpstr>Secondary ionization</vt:lpstr>
      <vt:lpstr>Excitation</vt:lpstr>
      <vt:lpstr>Excitation</vt:lpstr>
      <vt:lpstr>Excitation</vt:lpstr>
      <vt:lpstr>Excitation</vt:lpstr>
      <vt:lpstr>Electron attachment</vt:lpstr>
      <vt:lpstr>Electron attachment</vt:lpstr>
      <vt:lpstr>Sample atoms</vt:lpstr>
      <vt:lpstr>Sample atoms</vt:lpstr>
      <vt:lpstr>Primary ionization</vt:lpstr>
      <vt:lpstr>Secondary ionizations</vt:lpstr>
      <vt:lpstr>Ionization track</vt:lpstr>
      <vt:lpstr>Ionization track</vt:lpstr>
      <vt:lpstr>Ionization track</vt:lpstr>
      <vt:lpstr>Ionization track</vt:lpstr>
      <vt:lpstr>Ionization track</vt:lpstr>
      <vt:lpstr>Ionization track</vt:lpstr>
      <vt:lpstr>Ionization track</vt:lpstr>
      <vt:lpstr>Ionization track</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initial effects</vt:lpstr>
      <vt:lpstr>Solvated electron</vt:lpstr>
      <vt:lpstr>Solvated electron</vt:lpstr>
      <vt:lpstr>PowerPoint Presentation</vt:lpstr>
      <vt:lpstr>PowerPoint Presentation</vt:lpstr>
      <vt:lpstr>initial effects</vt:lpstr>
      <vt:lpstr>initial effects</vt:lpstr>
      <vt:lpstr>initial effects</vt:lpstr>
      <vt:lpstr>initial effects</vt:lpstr>
      <vt:lpstr>initial effects</vt:lpstr>
      <vt:lpstr>Excitation transfer</vt:lpstr>
      <vt:lpstr>Excitation transfer</vt:lpstr>
      <vt:lpstr>Excitation transfer</vt:lpstr>
      <vt:lpstr>Excitation transfer</vt:lpstr>
      <vt:lpstr>Excitation transfer</vt:lpstr>
      <vt:lpstr>t = 0 s</vt:lpstr>
      <vt:lpstr>t ≈ 10-15 s</vt:lpstr>
      <vt:lpstr>Timescales of radiation damage</vt:lpstr>
      <vt:lpstr>Timescales of radiation damage</vt:lpstr>
      <vt:lpstr>Ionization track</vt:lpstr>
      <vt:lpstr>Rough values of energy quanta</vt:lpstr>
      <vt:lpstr>Energy Transfer Analogy</vt:lpstr>
      <vt:lpstr>PowerPoint Presentation</vt:lpstr>
      <vt:lpstr>what the is a MGy?</vt:lpstr>
      <vt:lpstr>PowerPoint Presentation</vt:lpstr>
      <vt:lpstr>PowerPoint Presentation</vt:lpstr>
      <vt:lpstr>PowerPoint Presentation</vt:lpstr>
      <vt:lpstr>resolution dependence of global damage</vt:lpstr>
      <vt:lpstr>resolution dependence of global damage</vt:lpstr>
      <vt:lpstr>Riso vs dose</vt:lpstr>
      <vt:lpstr>Riso vs dose</vt:lpstr>
      <vt:lpstr>Dose-doubling concentration</vt:lpstr>
      <vt:lpstr>Dose-doubling concentration</vt:lpstr>
      <vt:lpstr>PowerPoint Presentation</vt:lpstr>
      <vt:lpstr>Structural Biologists Want:</vt:lpstr>
      <vt:lpstr>R-factor</vt:lpstr>
      <vt:lpstr>Is this good enough?</vt:lpstr>
      <vt:lpstr>Is this good enough?</vt:lpstr>
      <vt:lpstr>The R-factor Gap</vt:lpstr>
      <vt:lpstr>The R-factor Gap</vt:lpstr>
      <vt:lpstr>The R-factor Gap</vt:lpstr>
      <vt:lpstr>The R-factor Gap</vt:lpstr>
      <vt:lpstr>The R-factor Gap</vt:lpstr>
      <vt:lpstr>The R-factor Gap</vt:lpstr>
      <vt:lpstr>2Fsim-Fcalc and Fsim-Fcalc maps</vt:lpstr>
      <vt:lpstr>2Fsim-Fcalc and (Fsim Φsim) - (Fcalc Φcalc) maps</vt:lpstr>
      <vt:lpstr>30 conformers from 24,000</vt:lpstr>
      <vt:lpstr>How many conformers are there?</vt:lpstr>
      <vt:lpstr>How many conformers are there?</vt:lpstr>
      <vt:lpstr>How many conformers are there?</vt:lpstr>
      <vt:lpstr>The R-factor Gap</vt:lpstr>
      <vt:lpstr>RISM model for “bulk” solvent</vt:lpstr>
      <vt:lpstr>Systematic error does not “average out”</vt:lpstr>
      <vt:lpstr>    non-isomorphism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Non-isomorphism in lysozyme</vt:lpstr>
      <vt:lpstr>PowerPoint Presentation</vt:lpstr>
      <vt:lpstr>PowerPoint Presentation</vt:lpstr>
      <vt:lpstr>PowerPoint Presentation</vt:lpstr>
      <vt:lpstr>PowerPoint Presentation</vt:lpstr>
      <vt:lpstr>PowerPoint Presentation</vt:lpstr>
      <vt:lpstr>Bragg’s “minimum wavelength principle”</vt:lpstr>
      <vt:lpstr>DMMULTI – fake data 4 deg rotation: 8 “xtals”: before</vt:lpstr>
      <vt:lpstr>PowerPoint Presentation</vt:lpstr>
      <vt:lpstr>Systematic error can “average out” if you can change up the source</vt:lpstr>
      <vt:lpstr>Partiality &gt; 25% error per spot!</vt:lpstr>
      <vt:lpstr>What is “partiality”?</vt:lpstr>
      <vt:lpstr>What is “partiality”?</vt:lpstr>
      <vt:lpstr>The “partiality problem”</vt:lpstr>
      <vt:lpstr>Multiplicity required to phase</vt:lpstr>
      <vt:lpstr>Can’t we just rotate the crystal?</vt:lpstr>
      <vt:lpstr>Can’t we just rotate the crystal?</vt:lpstr>
      <vt:lpstr>The “nanocrystal advantage”</vt:lpstr>
      <vt:lpstr>nearBragg program</vt:lpstr>
      <vt:lpstr>How to install: nearBragg</vt:lpstr>
      <vt:lpstr>What has been learned from nearBragg?</vt:lpstr>
      <vt:lpstr>What has been learned from nearBragg?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has been learned from nearBragg?</vt:lpstr>
      <vt:lpstr>PowerPoint Presentation</vt:lpstr>
      <vt:lpstr>PowerPoint Presentation</vt:lpstr>
      <vt:lpstr>PowerPoint Presentation</vt:lpstr>
      <vt:lpstr>PowerPoint Presentation</vt:lpstr>
      <vt:lpstr>What has been learned from nearBragg?</vt:lpstr>
      <vt:lpstr>Meaning of “coherence length”</vt:lpstr>
      <vt:lpstr>What has been learned from nearBragg?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Super-cell formalism for diffuse scatter</vt:lpstr>
      <vt:lpstr>average total scattering from points</vt:lpstr>
      <vt:lpstr>Diffuse Scatter Challenge</vt:lpstr>
      <vt:lpstr>What has been learned from nearBragg?</vt:lpstr>
      <vt:lpstr>Inter-Bragg spots over-sample unit cell</vt:lpstr>
      <vt:lpstr>square</vt:lpstr>
      <vt:lpstr>round</vt:lpstr>
      <vt:lpstr>fastBragg program</vt:lpstr>
      <vt:lpstr>fastBragg program</vt:lpstr>
      <vt:lpstr>fastBragg program</vt:lpstr>
      <vt:lpstr>fastBragg program</vt:lpstr>
      <vt:lpstr>fastBragg program</vt:lpstr>
      <vt:lpstr>fastBragg program</vt:lpstr>
      <vt:lpstr>fastBragg program</vt:lpstr>
      <vt:lpstr>nonBragg for background</vt:lpstr>
      <vt:lpstr>How to run: nonBragg for SAXS</vt:lpstr>
      <vt:lpstr>How to install: nonBragg</vt:lpstr>
      <vt:lpstr>“fit” simulation to reality</vt:lpstr>
      <vt:lpstr>PowerPoint Presentation</vt:lpstr>
      <vt:lpstr>Simulation of XFEL stills</vt:lpstr>
      <vt:lpstr>PowerPoint Presentation</vt:lpstr>
      <vt:lpstr>PowerPoint Presentation</vt:lpstr>
      <vt:lpstr>The “Lorentz zone”</vt:lpstr>
      <vt:lpstr>The “partiality problem”</vt:lpstr>
      <vt:lpstr>PowerPoint Presentation</vt:lpstr>
      <vt:lpstr>PowerPoint Presentation</vt:lpstr>
      <vt:lpstr>Sanity check on beam position?</vt:lpstr>
      <vt:lpstr>How to install: fastBragg</vt:lpstr>
      <vt:lpstr>How to run: fastBragg  for single particle</vt:lpstr>
      <vt:lpstr>How to run: fastBragg  for single particle</vt:lpstr>
      <vt:lpstr>How to run: nearBragg  for single particle</vt:lpstr>
      <vt:lpstr>How to run: nearBragg  for single particle</vt:lpstr>
      <vt:lpstr>Realistic single-particle prediction</vt:lpstr>
      <vt:lpstr>Realistic single-particle prediction</vt:lpstr>
      <vt:lpstr>lysozyme: real and reciprocal</vt:lpstr>
      <vt:lpstr>lysozyme: thermal motion</vt:lpstr>
      <vt:lpstr>Muybridge’s galloping horse (1878)</vt:lpstr>
      <vt:lpstr>Muybridge’s galloping horse (1878)</vt:lpstr>
      <vt:lpstr>Muybridge’s galloping horse (1878)</vt:lpstr>
      <vt:lpstr>Sparse validation supporting a 4D model with 2D data</vt:lpstr>
      <vt:lpstr>URLs &amp; Summary</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59</cp:revision>
  <dcterms:created xsi:type="dcterms:W3CDTF">2016-06-10T14:11:56Z</dcterms:created>
  <dcterms:modified xsi:type="dcterms:W3CDTF">2016-06-16T17:29:49Z</dcterms:modified>
</cp:coreProperties>
</file>